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67" r:id="rId3"/>
    <p:sldId id="295" r:id="rId4"/>
    <p:sldId id="257" r:id="rId5"/>
    <p:sldId id="260" r:id="rId6"/>
    <p:sldId id="261" r:id="rId7"/>
    <p:sldId id="262" r:id="rId8"/>
    <p:sldId id="264" r:id="rId9"/>
    <p:sldId id="267" r:id="rId10"/>
    <p:sldId id="265" r:id="rId11"/>
    <p:sldId id="268" r:id="rId12"/>
    <p:sldId id="266" r:id="rId13"/>
    <p:sldId id="269" r:id="rId14"/>
    <p:sldId id="270" r:id="rId15"/>
    <p:sldId id="277" r:id="rId16"/>
    <p:sldId id="278" r:id="rId17"/>
    <p:sldId id="279" r:id="rId18"/>
    <p:sldId id="280" r:id="rId19"/>
    <p:sldId id="281" r:id="rId20"/>
    <p:sldId id="282" r:id="rId21"/>
    <p:sldId id="283" r:id="rId22"/>
    <p:sldId id="284" r:id="rId23"/>
    <p:sldId id="271" r:id="rId24"/>
    <p:sldId id="272" r:id="rId25"/>
    <p:sldId id="275" r:id="rId26"/>
    <p:sldId id="273" r:id="rId27"/>
    <p:sldId id="276" r:id="rId28"/>
    <p:sldId id="288" r:id="rId29"/>
    <p:sldId id="285" r:id="rId30"/>
    <p:sldId id="286" r:id="rId31"/>
    <p:sldId id="287" r:id="rId32"/>
    <p:sldId id="289" r:id="rId33"/>
    <p:sldId id="290" r:id="rId34"/>
    <p:sldId id="291" r:id="rId35"/>
    <p:sldId id="292" r:id="rId36"/>
    <p:sldId id="294"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4" r:id="rId55"/>
    <p:sldId id="315" r:id="rId56"/>
    <p:sldId id="368" r:id="rId57"/>
    <p:sldId id="370" r:id="rId58"/>
    <p:sldId id="369" r:id="rId59"/>
    <p:sldId id="371" r:id="rId60"/>
    <p:sldId id="372" r:id="rId61"/>
    <p:sldId id="316" r:id="rId62"/>
    <p:sldId id="317" r:id="rId63"/>
    <p:sldId id="318" r:id="rId64"/>
    <p:sldId id="319" r:id="rId65"/>
    <p:sldId id="320" r:id="rId66"/>
    <p:sldId id="321" r:id="rId67"/>
    <p:sldId id="365" r:id="rId68"/>
    <p:sldId id="366" r:id="rId6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 Zajac" initials="AZ" lastIdx="1" clrIdx="0">
    <p:extLst>
      <p:ext uri="{19B8F6BF-5375-455C-9EA6-DF929625EA0E}">
        <p15:presenceInfo xmlns:p15="http://schemas.microsoft.com/office/powerpoint/2012/main" userId="S-1-5-21-1910081906-2011134336-1698953395-26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8" d="100"/>
          <a:sy n="88" d="100"/>
        </p:scale>
        <p:origin x="69" y="4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5/3/2019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www.jobscan.co/"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E731-B65E-4F05-899A-699D6644C62C}"/>
              </a:ext>
            </a:extLst>
          </p:cNvPr>
          <p:cNvSpPr>
            <a:spLocks noGrp="1"/>
          </p:cNvSpPr>
          <p:nvPr>
            <p:ph type="ctrTitle"/>
          </p:nvPr>
        </p:nvSpPr>
        <p:spPr>
          <a:xfrm>
            <a:off x="2462604" y="545123"/>
            <a:ext cx="8915399" cy="2262781"/>
          </a:xfrm>
        </p:spPr>
        <p:txBody>
          <a:bodyPr/>
          <a:lstStyle/>
          <a:p>
            <a:r>
              <a:rPr lang="en-US" dirty="0"/>
              <a:t>Modern Resume Writing</a:t>
            </a:r>
          </a:p>
        </p:txBody>
      </p:sp>
      <p:pic>
        <p:nvPicPr>
          <p:cNvPr id="3" name="Picture 2">
            <a:extLst>
              <a:ext uri="{FF2B5EF4-FFF2-40B4-BE49-F238E27FC236}">
                <a16:creationId xmlns:a16="http://schemas.microsoft.com/office/drawing/2014/main" id="{2E7ACF5B-BA32-45DC-A13A-1EA068AEDAB3}"/>
              </a:ext>
            </a:extLst>
          </p:cNvPr>
          <p:cNvPicPr>
            <a:picLocks noChangeAspect="1"/>
          </p:cNvPicPr>
          <p:nvPr/>
        </p:nvPicPr>
        <p:blipFill>
          <a:blip r:embed="rId2"/>
          <a:stretch>
            <a:fillRect/>
          </a:stretch>
        </p:blipFill>
        <p:spPr>
          <a:xfrm>
            <a:off x="2462604" y="4560819"/>
            <a:ext cx="7981950" cy="704850"/>
          </a:xfrm>
          <a:prstGeom prst="rect">
            <a:avLst/>
          </a:prstGeom>
        </p:spPr>
      </p:pic>
    </p:spTree>
    <p:extLst>
      <p:ext uri="{BB962C8B-B14F-4D97-AF65-F5344CB8AC3E}">
        <p14:creationId xmlns:p14="http://schemas.microsoft.com/office/powerpoint/2010/main" val="4089914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5"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7"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9"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3" name="Group 22">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4"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5"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6"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7"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8"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9"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0"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1"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2"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3"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4"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5"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7" name="Rectangle 36">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9" name="Freeform 6">
            <a:extLst>
              <a:ext uri="{FF2B5EF4-FFF2-40B4-BE49-F238E27FC236}">
                <a16:creationId xmlns:a16="http://schemas.microsoft.com/office/drawing/2014/main" id="{3623DEAC-F39C-45D6-86DC-1033F6429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1" name="Rectangle 40">
            <a:extLst>
              <a:ext uri="{FF2B5EF4-FFF2-40B4-BE49-F238E27FC236}">
                <a16:creationId xmlns:a16="http://schemas.microsoft.com/office/drawing/2014/main" id="{A692209D-B607-46C3-8560-07AF72291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4874638-CF15-4908-BC4B-4908744D0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4796393F-3249-4D47-89A4-88A0364F412D}"/>
              </a:ext>
            </a:extLst>
          </p:cNvPr>
          <p:cNvSpPr txBox="1"/>
          <p:nvPr/>
        </p:nvSpPr>
        <p:spPr>
          <a:xfrm>
            <a:off x="540279" y="967417"/>
            <a:ext cx="3778870" cy="3943250"/>
          </a:xfrm>
          <a:prstGeom prst="rect">
            <a:avLst/>
          </a:prstGeom>
        </p:spPr>
        <p:txBody>
          <a:bodyPr vert="horz" lIns="91440" tIns="45720" rIns="91440" bIns="45720" rtlCol="0" anchor="b">
            <a:normAutofit fontScale="92500"/>
          </a:bodyPr>
          <a:lstStyle/>
          <a:p>
            <a:pPr>
              <a:spcBef>
                <a:spcPct val="0"/>
              </a:spcBef>
              <a:spcAft>
                <a:spcPts val="600"/>
              </a:spcAft>
            </a:pPr>
            <a:r>
              <a:rPr lang="en-US" sz="4000" dirty="0">
                <a:solidFill>
                  <a:srgbClr val="FEFFFF"/>
                </a:solidFill>
                <a:latin typeface="+mj-lt"/>
                <a:ea typeface="+mj-ea"/>
                <a:cs typeface="+mj-cs"/>
              </a:rPr>
              <a:t>Example of a modern hybrid (paragraph/</a:t>
            </a:r>
          </a:p>
          <a:p>
            <a:pPr>
              <a:spcBef>
                <a:spcPct val="0"/>
              </a:spcBef>
              <a:spcAft>
                <a:spcPts val="600"/>
              </a:spcAft>
            </a:pPr>
            <a:r>
              <a:rPr lang="en-US" sz="4000" dirty="0">
                <a:solidFill>
                  <a:srgbClr val="FEFFFF"/>
                </a:solidFill>
                <a:latin typeface="+mj-lt"/>
                <a:ea typeface="+mj-ea"/>
                <a:cs typeface="+mj-cs"/>
              </a:rPr>
              <a:t>bulleted) resume format. </a:t>
            </a:r>
          </a:p>
        </p:txBody>
      </p:sp>
      <p:sp>
        <p:nvSpPr>
          <p:cNvPr id="45" name="Freeform 5">
            <a:extLst>
              <a:ext uri="{FF2B5EF4-FFF2-40B4-BE49-F238E27FC236}">
                <a16:creationId xmlns:a16="http://schemas.microsoft.com/office/drawing/2014/main" id="{5F1B8348-CD6E-4561-A704-C232D9A2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3A0B20E8-41AC-4EF7-A26C-EE2EA38CAFAE}"/>
              </a:ext>
            </a:extLst>
          </p:cNvPr>
          <p:cNvPicPr>
            <a:picLocks noChangeAspect="1"/>
          </p:cNvPicPr>
          <p:nvPr/>
        </p:nvPicPr>
        <p:blipFill>
          <a:blip r:embed="rId2"/>
          <a:stretch>
            <a:fillRect/>
          </a:stretch>
        </p:blipFill>
        <p:spPr>
          <a:xfrm>
            <a:off x="5263863" y="9222"/>
            <a:ext cx="6849852" cy="8399145"/>
          </a:xfrm>
          <a:prstGeom prst="rect">
            <a:avLst/>
          </a:prstGeom>
        </p:spPr>
      </p:pic>
    </p:spTree>
    <p:extLst>
      <p:ext uri="{BB962C8B-B14F-4D97-AF65-F5344CB8AC3E}">
        <p14:creationId xmlns:p14="http://schemas.microsoft.com/office/powerpoint/2010/main" val="1763685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51"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52"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53"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54"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5"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6"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7"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8"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59"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60"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61"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62"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64" name="Group 63">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65"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6"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7"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8"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69"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70"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71"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72"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73"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74"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5"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6"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8" name="Rectangle 77">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0" name="Freeform 6">
            <a:extLst>
              <a:ext uri="{FF2B5EF4-FFF2-40B4-BE49-F238E27FC236}">
                <a16:creationId xmlns:a16="http://schemas.microsoft.com/office/drawing/2014/main" id="{3623DEAC-F39C-45D6-86DC-1033F6429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82" name="Rectangle 81">
            <a:extLst>
              <a:ext uri="{FF2B5EF4-FFF2-40B4-BE49-F238E27FC236}">
                <a16:creationId xmlns:a16="http://schemas.microsoft.com/office/drawing/2014/main" id="{CADF4631-3C8F-45EE-8D19-4D3E8426B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F291099C-17EE-4E0E-B096-C799750500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85" name="Freeform 11">
              <a:extLst>
                <a:ext uri="{FF2B5EF4-FFF2-40B4-BE49-F238E27FC236}">
                  <a16:creationId xmlns:a16="http://schemas.microsoft.com/office/drawing/2014/main" id="{E21C6221-3E1B-4ABD-8172-FAE995E65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86" name="Freeform 12">
              <a:extLst>
                <a:ext uri="{FF2B5EF4-FFF2-40B4-BE49-F238E27FC236}">
                  <a16:creationId xmlns:a16="http://schemas.microsoft.com/office/drawing/2014/main" id="{D3EF5991-93EA-451F-BB82-1ABC4AC0D2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87" name="Freeform 13">
              <a:extLst>
                <a:ext uri="{FF2B5EF4-FFF2-40B4-BE49-F238E27FC236}">
                  <a16:creationId xmlns:a16="http://schemas.microsoft.com/office/drawing/2014/main" id="{136F96F7-16E6-48A1-A211-0B4A4D0C83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88" name="Freeform 14">
              <a:extLst>
                <a:ext uri="{FF2B5EF4-FFF2-40B4-BE49-F238E27FC236}">
                  <a16:creationId xmlns:a16="http://schemas.microsoft.com/office/drawing/2014/main" id="{5C00D000-7FA5-40C4-AB6A-DE3A61AB8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89" name="Freeform 15">
              <a:extLst>
                <a:ext uri="{FF2B5EF4-FFF2-40B4-BE49-F238E27FC236}">
                  <a16:creationId xmlns:a16="http://schemas.microsoft.com/office/drawing/2014/main" id="{5AAEB880-A03D-4743-9060-D7A846FA6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90" name="Freeform 16">
              <a:extLst>
                <a:ext uri="{FF2B5EF4-FFF2-40B4-BE49-F238E27FC236}">
                  <a16:creationId xmlns:a16="http://schemas.microsoft.com/office/drawing/2014/main" id="{CC64DD68-0B96-4DE9-8FD5-3175E4A3F1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91" name="Freeform 17">
              <a:extLst>
                <a:ext uri="{FF2B5EF4-FFF2-40B4-BE49-F238E27FC236}">
                  <a16:creationId xmlns:a16="http://schemas.microsoft.com/office/drawing/2014/main" id="{69118400-C17B-4068-86D3-93CAE7702C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92" name="Freeform 18">
              <a:extLst>
                <a:ext uri="{FF2B5EF4-FFF2-40B4-BE49-F238E27FC236}">
                  <a16:creationId xmlns:a16="http://schemas.microsoft.com/office/drawing/2014/main" id="{117FA22F-CBA8-4CF5-B8CC-2D169B67E4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93" name="Freeform 19">
              <a:extLst>
                <a:ext uri="{FF2B5EF4-FFF2-40B4-BE49-F238E27FC236}">
                  <a16:creationId xmlns:a16="http://schemas.microsoft.com/office/drawing/2014/main" id="{8FB2D443-8598-4CEE-AED2-BEF49AA95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94" name="Freeform 20">
              <a:extLst>
                <a:ext uri="{FF2B5EF4-FFF2-40B4-BE49-F238E27FC236}">
                  <a16:creationId xmlns:a16="http://schemas.microsoft.com/office/drawing/2014/main" id="{92593E33-68AF-485D-99D0-080CEA1971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95" name="Freeform 21">
              <a:extLst>
                <a:ext uri="{FF2B5EF4-FFF2-40B4-BE49-F238E27FC236}">
                  <a16:creationId xmlns:a16="http://schemas.microsoft.com/office/drawing/2014/main" id="{96A28427-575C-4904-AC4B-3DD62801DC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96" name="Freeform 22">
              <a:extLst>
                <a:ext uri="{FF2B5EF4-FFF2-40B4-BE49-F238E27FC236}">
                  <a16:creationId xmlns:a16="http://schemas.microsoft.com/office/drawing/2014/main" id="{782FA736-DE89-4D13-B0A7-3906B32CEF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sp>
        <p:nvSpPr>
          <p:cNvPr id="3" name="TextBox 2">
            <a:extLst>
              <a:ext uri="{FF2B5EF4-FFF2-40B4-BE49-F238E27FC236}">
                <a16:creationId xmlns:a16="http://schemas.microsoft.com/office/drawing/2014/main" id="{4796393F-3249-4D47-89A4-88A0364F412D}"/>
              </a:ext>
            </a:extLst>
          </p:cNvPr>
          <p:cNvSpPr txBox="1"/>
          <p:nvPr/>
        </p:nvSpPr>
        <p:spPr>
          <a:xfrm>
            <a:off x="2589213" y="5447058"/>
            <a:ext cx="8915399" cy="1153283"/>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800" b="1" i="1" dirty="0">
                <a:solidFill>
                  <a:schemeClr val="tx1">
                    <a:lumMod val="85000"/>
                    <a:lumOff val="15000"/>
                  </a:schemeClr>
                </a:solidFill>
                <a:latin typeface="+mj-lt"/>
                <a:ea typeface="+mj-ea"/>
                <a:cs typeface="+mj-cs"/>
              </a:rPr>
              <a:t>Closeup of experience (modern hybrid format). </a:t>
            </a:r>
          </a:p>
        </p:txBody>
      </p:sp>
      <p:grpSp>
        <p:nvGrpSpPr>
          <p:cNvPr id="98" name="Group 97">
            <a:extLst>
              <a:ext uri="{FF2B5EF4-FFF2-40B4-BE49-F238E27FC236}">
                <a16:creationId xmlns:a16="http://schemas.microsoft.com/office/drawing/2014/main" id="{6A54B62D-FC5C-4E1A-8D8B-279576FE53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99" name="Freeform 27">
              <a:extLst>
                <a:ext uri="{FF2B5EF4-FFF2-40B4-BE49-F238E27FC236}">
                  <a16:creationId xmlns:a16="http://schemas.microsoft.com/office/drawing/2014/main" id="{4706D2CB-CE4C-4F40-B189-FD7BB4466B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00" name="Freeform 28">
              <a:extLst>
                <a:ext uri="{FF2B5EF4-FFF2-40B4-BE49-F238E27FC236}">
                  <a16:creationId xmlns:a16="http://schemas.microsoft.com/office/drawing/2014/main" id="{2714CF7E-2DF6-4F91-8BB2-D62E8B549D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01" name="Freeform 29">
              <a:extLst>
                <a:ext uri="{FF2B5EF4-FFF2-40B4-BE49-F238E27FC236}">
                  <a16:creationId xmlns:a16="http://schemas.microsoft.com/office/drawing/2014/main" id="{F30DCFE1-624D-4D3C-AC61-757C2FF356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02" name="Freeform 30">
              <a:extLst>
                <a:ext uri="{FF2B5EF4-FFF2-40B4-BE49-F238E27FC236}">
                  <a16:creationId xmlns:a16="http://schemas.microsoft.com/office/drawing/2014/main" id="{BF08ABFE-DD31-4F1F-9520-93CC613CD3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03" name="Freeform 31">
              <a:extLst>
                <a:ext uri="{FF2B5EF4-FFF2-40B4-BE49-F238E27FC236}">
                  <a16:creationId xmlns:a16="http://schemas.microsoft.com/office/drawing/2014/main" id="{ADFB2DBD-F00A-4820-876F-4E75F216B1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04" name="Freeform 32">
              <a:extLst>
                <a:ext uri="{FF2B5EF4-FFF2-40B4-BE49-F238E27FC236}">
                  <a16:creationId xmlns:a16="http://schemas.microsoft.com/office/drawing/2014/main" id="{3F85387B-5668-4570-BC5C-AA89417C71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05" name="Freeform 33">
              <a:extLst>
                <a:ext uri="{FF2B5EF4-FFF2-40B4-BE49-F238E27FC236}">
                  <a16:creationId xmlns:a16="http://schemas.microsoft.com/office/drawing/2014/main" id="{FEA70EF6-623D-453D-8360-1B0C142A29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06" name="Freeform 34">
              <a:extLst>
                <a:ext uri="{FF2B5EF4-FFF2-40B4-BE49-F238E27FC236}">
                  <a16:creationId xmlns:a16="http://schemas.microsoft.com/office/drawing/2014/main" id="{FE3B449C-A5FE-44B9-A01C-A115C37D3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07" name="Freeform 35">
              <a:extLst>
                <a:ext uri="{FF2B5EF4-FFF2-40B4-BE49-F238E27FC236}">
                  <a16:creationId xmlns:a16="http://schemas.microsoft.com/office/drawing/2014/main" id="{BD672E89-DAB4-41AE-891D-6B6A52B0EA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08" name="Freeform 36">
              <a:extLst>
                <a:ext uri="{FF2B5EF4-FFF2-40B4-BE49-F238E27FC236}">
                  <a16:creationId xmlns:a16="http://schemas.microsoft.com/office/drawing/2014/main" id="{C69123C3-F0F9-4AA7-BA7B-9E5E0AF27E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09" name="Freeform 37">
              <a:extLst>
                <a:ext uri="{FF2B5EF4-FFF2-40B4-BE49-F238E27FC236}">
                  <a16:creationId xmlns:a16="http://schemas.microsoft.com/office/drawing/2014/main" id="{E10779C5-3DD9-489D-9A2D-EF45B7BE30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10" name="Freeform 38">
              <a:extLst>
                <a:ext uri="{FF2B5EF4-FFF2-40B4-BE49-F238E27FC236}">
                  <a16:creationId xmlns:a16="http://schemas.microsoft.com/office/drawing/2014/main" id="{1D3B4B35-2090-4DA8-ADBE-DD888B4E17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12" name="Rectangle 111">
            <a:extLst>
              <a:ext uri="{FF2B5EF4-FFF2-40B4-BE49-F238E27FC236}">
                <a16:creationId xmlns:a16="http://schemas.microsoft.com/office/drawing/2014/main" id="{46FA917F-43A3-4FA3-A085-59D0DC397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14" name="Freeform 33">
            <a:extLst>
              <a:ext uri="{FF2B5EF4-FFF2-40B4-BE49-F238E27FC236}">
                <a16:creationId xmlns:a16="http://schemas.microsoft.com/office/drawing/2014/main" id="{9CBF007B-8C8C-4F79-B037-9F4C61F9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753578"/>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pic>
        <p:nvPicPr>
          <p:cNvPr id="4" name="Picture 3">
            <a:extLst>
              <a:ext uri="{FF2B5EF4-FFF2-40B4-BE49-F238E27FC236}">
                <a16:creationId xmlns:a16="http://schemas.microsoft.com/office/drawing/2014/main" id="{DA9CBBF3-2A73-460D-8F95-1A21840FB82A}"/>
              </a:ext>
            </a:extLst>
          </p:cNvPr>
          <p:cNvPicPr>
            <a:picLocks noChangeAspect="1"/>
          </p:cNvPicPr>
          <p:nvPr/>
        </p:nvPicPr>
        <p:blipFill>
          <a:blip r:embed="rId2"/>
          <a:stretch>
            <a:fillRect/>
          </a:stretch>
        </p:blipFill>
        <p:spPr>
          <a:xfrm>
            <a:off x="1617785" y="78389"/>
            <a:ext cx="10618516" cy="5354697"/>
          </a:xfrm>
          <a:prstGeom prst="rect">
            <a:avLst/>
          </a:prstGeom>
        </p:spPr>
      </p:pic>
    </p:spTree>
    <p:extLst>
      <p:ext uri="{BB962C8B-B14F-4D97-AF65-F5344CB8AC3E}">
        <p14:creationId xmlns:p14="http://schemas.microsoft.com/office/powerpoint/2010/main" val="339635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5"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7"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9"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3" name="Group 22">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4"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5"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6"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7"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8"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9"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0"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1"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2"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3"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4"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5"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7" name="Rectangle 36">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9" name="Freeform 6">
            <a:extLst>
              <a:ext uri="{FF2B5EF4-FFF2-40B4-BE49-F238E27FC236}">
                <a16:creationId xmlns:a16="http://schemas.microsoft.com/office/drawing/2014/main" id="{3623DEAC-F39C-45D6-86DC-1033F6429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1" name="Rectangle 40">
            <a:extLst>
              <a:ext uri="{FF2B5EF4-FFF2-40B4-BE49-F238E27FC236}">
                <a16:creationId xmlns:a16="http://schemas.microsoft.com/office/drawing/2014/main" id="{A692209D-B607-46C3-8560-07AF72291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4874638-CF15-4908-BC4B-4908744D0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4796393F-3249-4D47-89A4-88A0364F412D}"/>
              </a:ext>
            </a:extLst>
          </p:cNvPr>
          <p:cNvSpPr txBox="1"/>
          <p:nvPr/>
        </p:nvSpPr>
        <p:spPr>
          <a:xfrm>
            <a:off x="540279" y="967417"/>
            <a:ext cx="3778870" cy="3943250"/>
          </a:xfrm>
          <a:prstGeom prst="rect">
            <a:avLst/>
          </a:prstGeom>
        </p:spPr>
        <p:txBody>
          <a:bodyPr vert="horz" lIns="91440" tIns="45720" rIns="91440" bIns="45720" rtlCol="0" anchor="b">
            <a:normAutofit fontScale="92500" lnSpcReduction="10000"/>
          </a:bodyPr>
          <a:lstStyle/>
          <a:p>
            <a:pPr>
              <a:spcBef>
                <a:spcPct val="0"/>
              </a:spcBef>
              <a:spcAft>
                <a:spcPts val="600"/>
              </a:spcAft>
            </a:pPr>
            <a:r>
              <a:rPr lang="en-US" sz="4000" dirty="0">
                <a:solidFill>
                  <a:srgbClr val="FEFFFF"/>
                </a:solidFill>
                <a:latin typeface="+mj-lt"/>
                <a:ea typeface="+mj-ea"/>
                <a:cs typeface="+mj-cs"/>
              </a:rPr>
              <a:t>Example of a modern (complex) hybrid (paragraph/</a:t>
            </a:r>
          </a:p>
          <a:p>
            <a:pPr>
              <a:spcBef>
                <a:spcPct val="0"/>
              </a:spcBef>
              <a:spcAft>
                <a:spcPts val="600"/>
              </a:spcAft>
            </a:pPr>
            <a:r>
              <a:rPr lang="en-US" sz="4000" dirty="0">
                <a:solidFill>
                  <a:srgbClr val="FEFFFF"/>
                </a:solidFill>
                <a:latin typeface="+mj-lt"/>
                <a:ea typeface="+mj-ea"/>
                <a:cs typeface="+mj-cs"/>
              </a:rPr>
              <a:t>bulleted) resume format. </a:t>
            </a:r>
          </a:p>
        </p:txBody>
      </p:sp>
      <p:sp>
        <p:nvSpPr>
          <p:cNvPr id="45" name="Freeform 5">
            <a:extLst>
              <a:ext uri="{FF2B5EF4-FFF2-40B4-BE49-F238E27FC236}">
                <a16:creationId xmlns:a16="http://schemas.microsoft.com/office/drawing/2014/main" id="{5F1B8348-CD6E-4561-A704-C232D9A2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118B3C97-0FE4-4F96-85BB-1BFDC4351FAA}"/>
              </a:ext>
            </a:extLst>
          </p:cNvPr>
          <p:cNvPicPr>
            <a:picLocks noChangeAspect="1"/>
          </p:cNvPicPr>
          <p:nvPr/>
        </p:nvPicPr>
        <p:blipFill>
          <a:blip r:embed="rId2"/>
          <a:stretch>
            <a:fillRect/>
          </a:stretch>
        </p:blipFill>
        <p:spPr>
          <a:xfrm>
            <a:off x="5477450" y="-172491"/>
            <a:ext cx="6409750" cy="7657455"/>
          </a:xfrm>
          <a:prstGeom prst="rect">
            <a:avLst/>
          </a:prstGeom>
        </p:spPr>
      </p:pic>
    </p:spTree>
    <p:extLst>
      <p:ext uri="{BB962C8B-B14F-4D97-AF65-F5344CB8AC3E}">
        <p14:creationId xmlns:p14="http://schemas.microsoft.com/office/powerpoint/2010/main" val="250732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51"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52"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53"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54"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5"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6"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7"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8"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59"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60"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61"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62"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64" name="Group 63">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65"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6"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7"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8"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69"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70"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71"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72"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73"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74"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5"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6"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8" name="Rectangle 77">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0" name="Freeform 6">
            <a:extLst>
              <a:ext uri="{FF2B5EF4-FFF2-40B4-BE49-F238E27FC236}">
                <a16:creationId xmlns:a16="http://schemas.microsoft.com/office/drawing/2014/main" id="{3623DEAC-F39C-45D6-86DC-1033F6429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82" name="Rectangle 81">
            <a:extLst>
              <a:ext uri="{FF2B5EF4-FFF2-40B4-BE49-F238E27FC236}">
                <a16:creationId xmlns:a16="http://schemas.microsoft.com/office/drawing/2014/main" id="{CADF4631-3C8F-45EE-8D19-4D3E8426B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F291099C-17EE-4E0E-B096-C799750500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85" name="Freeform 11">
              <a:extLst>
                <a:ext uri="{FF2B5EF4-FFF2-40B4-BE49-F238E27FC236}">
                  <a16:creationId xmlns:a16="http://schemas.microsoft.com/office/drawing/2014/main" id="{E21C6221-3E1B-4ABD-8172-FAE995E65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86" name="Freeform 12">
              <a:extLst>
                <a:ext uri="{FF2B5EF4-FFF2-40B4-BE49-F238E27FC236}">
                  <a16:creationId xmlns:a16="http://schemas.microsoft.com/office/drawing/2014/main" id="{D3EF5991-93EA-451F-BB82-1ABC4AC0D2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87" name="Freeform 13">
              <a:extLst>
                <a:ext uri="{FF2B5EF4-FFF2-40B4-BE49-F238E27FC236}">
                  <a16:creationId xmlns:a16="http://schemas.microsoft.com/office/drawing/2014/main" id="{136F96F7-16E6-48A1-A211-0B4A4D0C83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88" name="Freeform 14">
              <a:extLst>
                <a:ext uri="{FF2B5EF4-FFF2-40B4-BE49-F238E27FC236}">
                  <a16:creationId xmlns:a16="http://schemas.microsoft.com/office/drawing/2014/main" id="{5C00D000-7FA5-40C4-AB6A-DE3A61AB8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89" name="Freeform 15">
              <a:extLst>
                <a:ext uri="{FF2B5EF4-FFF2-40B4-BE49-F238E27FC236}">
                  <a16:creationId xmlns:a16="http://schemas.microsoft.com/office/drawing/2014/main" id="{5AAEB880-A03D-4743-9060-D7A846FA6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90" name="Freeform 16">
              <a:extLst>
                <a:ext uri="{FF2B5EF4-FFF2-40B4-BE49-F238E27FC236}">
                  <a16:creationId xmlns:a16="http://schemas.microsoft.com/office/drawing/2014/main" id="{CC64DD68-0B96-4DE9-8FD5-3175E4A3F1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91" name="Freeform 17">
              <a:extLst>
                <a:ext uri="{FF2B5EF4-FFF2-40B4-BE49-F238E27FC236}">
                  <a16:creationId xmlns:a16="http://schemas.microsoft.com/office/drawing/2014/main" id="{69118400-C17B-4068-86D3-93CAE7702C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92" name="Freeform 18">
              <a:extLst>
                <a:ext uri="{FF2B5EF4-FFF2-40B4-BE49-F238E27FC236}">
                  <a16:creationId xmlns:a16="http://schemas.microsoft.com/office/drawing/2014/main" id="{117FA22F-CBA8-4CF5-B8CC-2D169B67E4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93" name="Freeform 19">
              <a:extLst>
                <a:ext uri="{FF2B5EF4-FFF2-40B4-BE49-F238E27FC236}">
                  <a16:creationId xmlns:a16="http://schemas.microsoft.com/office/drawing/2014/main" id="{8FB2D443-8598-4CEE-AED2-BEF49AA95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94" name="Freeform 20">
              <a:extLst>
                <a:ext uri="{FF2B5EF4-FFF2-40B4-BE49-F238E27FC236}">
                  <a16:creationId xmlns:a16="http://schemas.microsoft.com/office/drawing/2014/main" id="{92593E33-68AF-485D-99D0-080CEA1971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95" name="Freeform 21">
              <a:extLst>
                <a:ext uri="{FF2B5EF4-FFF2-40B4-BE49-F238E27FC236}">
                  <a16:creationId xmlns:a16="http://schemas.microsoft.com/office/drawing/2014/main" id="{96A28427-575C-4904-AC4B-3DD62801DC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96" name="Freeform 22">
              <a:extLst>
                <a:ext uri="{FF2B5EF4-FFF2-40B4-BE49-F238E27FC236}">
                  <a16:creationId xmlns:a16="http://schemas.microsoft.com/office/drawing/2014/main" id="{782FA736-DE89-4D13-B0A7-3906B32CEF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sp>
        <p:nvSpPr>
          <p:cNvPr id="3" name="TextBox 2">
            <a:extLst>
              <a:ext uri="{FF2B5EF4-FFF2-40B4-BE49-F238E27FC236}">
                <a16:creationId xmlns:a16="http://schemas.microsoft.com/office/drawing/2014/main" id="{4796393F-3249-4D47-89A4-88A0364F412D}"/>
              </a:ext>
            </a:extLst>
          </p:cNvPr>
          <p:cNvSpPr txBox="1"/>
          <p:nvPr/>
        </p:nvSpPr>
        <p:spPr>
          <a:xfrm>
            <a:off x="2589213" y="5447058"/>
            <a:ext cx="8915399" cy="1153283"/>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800" b="1" i="1" dirty="0">
                <a:solidFill>
                  <a:schemeClr val="tx1">
                    <a:lumMod val="85000"/>
                    <a:lumOff val="15000"/>
                  </a:schemeClr>
                </a:solidFill>
                <a:latin typeface="+mj-lt"/>
                <a:ea typeface="+mj-ea"/>
                <a:cs typeface="+mj-cs"/>
              </a:rPr>
              <a:t>Closeup of experience (modern complex hybrid format). </a:t>
            </a:r>
          </a:p>
        </p:txBody>
      </p:sp>
      <p:grpSp>
        <p:nvGrpSpPr>
          <p:cNvPr id="98" name="Group 97">
            <a:extLst>
              <a:ext uri="{FF2B5EF4-FFF2-40B4-BE49-F238E27FC236}">
                <a16:creationId xmlns:a16="http://schemas.microsoft.com/office/drawing/2014/main" id="{6A54B62D-FC5C-4E1A-8D8B-279576FE53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99" name="Freeform 27">
              <a:extLst>
                <a:ext uri="{FF2B5EF4-FFF2-40B4-BE49-F238E27FC236}">
                  <a16:creationId xmlns:a16="http://schemas.microsoft.com/office/drawing/2014/main" id="{4706D2CB-CE4C-4F40-B189-FD7BB4466B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00" name="Freeform 28">
              <a:extLst>
                <a:ext uri="{FF2B5EF4-FFF2-40B4-BE49-F238E27FC236}">
                  <a16:creationId xmlns:a16="http://schemas.microsoft.com/office/drawing/2014/main" id="{2714CF7E-2DF6-4F91-8BB2-D62E8B549D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01" name="Freeform 29">
              <a:extLst>
                <a:ext uri="{FF2B5EF4-FFF2-40B4-BE49-F238E27FC236}">
                  <a16:creationId xmlns:a16="http://schemas.microsoft.com/office/drawing/2014/main" id="{F30DCFE1-624D-4D3C-AC61-757C2FF356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02" name="Freeform 30">
              <a:extLst>
                <a:ext uri="{FF2B5EF4-FFF2-40B4-BE49-F238E27FC236}">
                  <a16:creationId xmlns:a16="http://schemas.microsoft.com/office/drawing/2014/main" id="{BF08ABFE-DD31-4F1F-9520-93CC613CD3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03" name="Freeform 31">
              <a:extLst>
                <a:ext uri="{FF2B5EF4-FFF2-40B4-BE49-F238E27FC236}">
                  <a16:creationId xmlns:a16="http://schemas.microsoft.com/office/drawing/2014/main" id="{ADFB2DBD-F00A-4820-876F-4E75F216B1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04" name="Freeform 32">
              <a:extLst>
                <a:ext uri="{FF2B5EF4-FFF2-40B4-BE49-F238E27FC236}">
                  <a16:creationId xmlns:a16="http://schemas.microsoft.com/office/drawing/2014/main" id="{3F85387B-5668-4570-BC5C-AA89417C71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05" name="Freeform 33">
              <a:extLst>
                <a:ext uri="{FF2B5EF4-FFF2-40B4-BE49-F238E27FC236}">
                  <a16:creationId xmlns:a16="http://schemas.microsoft.com/office/drawing/2014/main" id="{FEA70EF6-623D-453D-8360-1B0C142A29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06" name="Freeform 34">
              <a:extLst>
                <a:ext uri="{FF2B5EF4-FFF2-40B4-BE49-F238E27FC236}">
                  <a16:creationId xmlns:a16="http://schemas.microsoft.com/office/drawing/2014/main" id="{FE3B449C-A5FE-44B9-A01C-A115C37D3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07" name="Freeform 35">
              <a:extLst>
                <a:ext uri="{FF2B5EF4-FFF2-40B4-BE49-F238E27FC236}">
                  <a16:creationId xmlns:a16="http://schemas.microsoft.com/office/drawing/2014/main" id="{BD672E89-DAB4-41AE-891D-6B6A52B0EA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08" name="Freeform 36">
              <a:extLst>
                <a:ext uri="{FF2B5EF4-FFF2-40B4-BE49-F238E27FC236}">
                  <a16:creationId xmlns:a16="http://schemas.microsoft.com/office/drawing/2014/main" id="{C69123C3-F0F9-4AA7-BA7B-9E5E0AF27E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09" name="Freeform 37">
              <a:extLst>
                <a:ext uri="{FF2B5EF4-FFF2-40B4-BE49-F238E27FC236}">
                  <a16:creationId xmlns:a16="http://schemas.microsoft.com/office/drawing/2014/main" id="{E10779C5-3DD9-489D-9A2D-EF45B7BE30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10" name="Freeform 38">
              <a:extLst>
                <a:ext uri="{FF2B5EF4-FFF2-40B4-BE49-F238E27FC236}">
                  <a16:creationId xmlns:a16="http://schemas.microsoft.com/office/drawing/2014/main" id="{1D3B4B35-2090-4DA8-ADBE-DD888B4E17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12" name="Rectangle 111">
            <a:extLst>
              <a:ext uri="{FF2B5EF4-FFF2-40B4-BE49-F238E27FC236}">
                <a16:creationId xmlns:a16="http://schemas.microsoft.com/office/drawing/2014/main" id="{46FA917F-43A3-4FA3-A085-59D0DC397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14" name="Freeform 33">
            <a:extLst>
              <a:ext uri="{FF2B5EF4-FFF2-40B4-BE49-F238E27FC236}">
                <a16:creationId xmlns:a16="http://schemas.microsoft.com/office/drawing/2014/main" id="{9CBF007B-8C8C-4F79-B037-9F4C61F9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753578"/>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pic>
        <p:nvPicPr>
          <p:cNvPr id="4" name="Picture 3">
            <a:extLst>
              <a:ext uri="{FF2B5EF4-FFF2-40B4-BE49-F238E27FC236}">
                <a16:creationId xmlns:a16="http://schemas.microsoft.com/office/drawing/2014/main" id="{0591C3E6-F17E-47EC-9906-53FA49087B9D}"/>
              </a:ext>
            </a:extLst>
          </p:cNvPr>
          <p:cNvPicPr>
            <a:picLocks noChangeAspect="1"/>
          </p:cNvPicPr>
          <p:nvPr/>
        </p:nvPicPr>
        <p:blipFill>
          <a:blip r:embed="rId2"/>
          <a:stretch>
            <a:fillRect/>
          </a:stretch>
        </p:blipFill>
        <p:spPr>
          <a:xfrm>
            <a:off x="1763813" y="122886"/>
            <a:ext cx="10151522" cy="5409281"/>
          </a:xfrm>
          <a:prstGeom prst="rect">
            <a:avLst/>
          </a:prstGeom>
        </p:spPr>
      </p:pic>
    </p:spTree>
    <p:extLst>
      <p:ext uri="{BB962C8B-B14F-4D97-AF65-F5344CB8AC3E}">
        <p14:creationId xmlns:p14="http://schemas.microsoft.com/office/powerpoint/2010/main" val="3246237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4C994-8952-48E4-9A87-5DF5ADB9DE2E}"/>
              </a:ext>
            </a:extLst>
          </p:cNvPr>
          <p:cNvSpPr>
            <a:spLocks noGrp="1"/>
          </p:cNvSpPr>
          <p:nvPr>
            <p:ph type="title"/>
          </p:nvPr>
        </p:nvSpPr>
        <p:spPr>
          <a:xfrm>
            <a:off x="2592924" y="171450"/>
            <a:ext cx="8911687" cy="1162050"/>
          </a:xfrm>
        </p:spPr>
        <p:txBody>
          <a:bodyPr>
            <a:normAutofit/>
          </a:bodyPr>
          <a:lstStyle/>
          <a:p>
            <a:r>
              <a:rPr lang="en-US" sz="2800" dirty="0"/>
              <a:t>Modern Bullets or Modern Hybrid Formats - </a:t>
            </a:r>
            <a:r>
              <a:rPr lang="en-US" sz="2800" b="1" i="1" dirty="0"/>
              <a:t>Which format should you use for your clients?</a:t>
            </a:r>
          </a:p>
        </p:txBody>
      </p:sp>
      <p:pic>
        <p:nvPicPr>
          <p:cNvPr id="5" name="Content Placeholder 4">
            <a:extLst>
              <a:ext uri="{FF2B5EF4-FFF2-40B4-BE49-F238E27FC236}">
                <a16:creationId xmlns:a16="http://schemas.microsoft.com/office/drawing/2014/main" id="{004FF880-E7F5-4A20-B92D-191D981A58D7}"/>
              </a:ext>
            </a:extLst>
          </p:cNvPr>
          <p:cNvPicPr>
            <a:picLocks noGrp="1" noChangeAspect="1"/>
          </p:cNvPicPr>
          <p:nvPr>
            <p:ph sz="half" idx="1"/>
          </p:nvPr>
        </p:nvPicPr>
        <p:blipFill>
          <a:blip r:embed="rId2"/>
          <a:stretch>
            <a:fillRect/>
          </a:stretch>
        </p:blipFill>
        <p:spPr>
          <a:xfrm>
            <a:off x="2209800" y="1521143"/>
            <a:ext cx="4643409" cy="6009118"/>
          </a:xfrm>
          <a:prstGeom prst="rect">
            <a:avLst/>
          </a:prstGeom>
        </p:spPr>
      </p:pic>
      <p:pic>
        <p:nvPicPr>
          <p:cNvPr id="6" name="Content Placeholder 5">
            <a:extLst>
              <a:ext uri="{FF2B5EF4-FFF2-40B4-BE49-F238E27FC236}">
                <a16:creationId xmlns:a16="http://schemas.microsoft.com/office/drawing/2014/main" id="{D84BEEB1-49DC-4CB1-838C-76CA1A758C50}"/>
              </a:ext>
            </a:extLst>
          </p:cNvPr>
          <p:cNvPicPr>
            <a:picLocks noGrp="1" noChangeAspect="1"/>
          </p:cNvPicPr>
          <p:nvPr>
            <p:ph sz="half" idx="2"/>
          </p:nvPr>
        </p:nvPicPr>
        <p:blipFill>
          <a:blip r:embed="rId3"/>
          <a:stretch>
            <a:fillRect/>
          </a:stretch>
        </p:blipFill>
        <p:spPr>
          <a:xfrm>
            <a:off x="7296150" y="1502679"/>
            <a:ext cx="4463026" cy="5775682"/>
          </a:xfrm>
          <a:prstGeom prst="rect">
            <a:avLst/>
          </a:prstGeom>
        </p:spPr>
      </p:pic>
    </p:spTree>
    <p:extLst>
      <p:ext uri="{BB962C8B-B14F-4D97-AF65-F5344CB8AC3E}">
        <p14:creationId xmlns:p14="http://schemas.microsoft.com/office/powerpoint/2010/main" val="1115771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CF83E-0845-47E8-AC49-0CA7D8ADD737}"/>
              </a:ext>
            </a:extLst>
          </p:cNvPr>
          <p:cNvSpPr>
            <a:spLocks noGrp="1"/>
          </p:cNvSpPr>
          <p:nvPr>
            <p:ph type="title"/>
          </p:nvPr>
        </p:nvSpPr>
        <p:spPr>
          <a:xfrm>
            <a:off x="2592925" y="624111"/>
            <a:ext cx="8911687" cy="767368"/>
          </a:xfrm>
        </p:spPr>
        <p:txBody>
          <a:bodyPr/>
          <a:lstStyle/>
          <a:p>
            <a:pPr algn="ctr"/>
            <a:r>
              <a:rPr lang="en-US" b="1" dirty="0"/>
              <a:t>Writing and Style</a:t>
            </a:r>
          </a:p>
        </p:txBody>
      </p:sp>
      <p:sp>
        <p:nvSpPr>
          <p:cNvPr id="3" name="Content Placeholder 2">
            <a:extLst>
              <a:ext uri="{FF2B5EF4-FFF2-40B4-BE49-F238E27FC236}">
                <a16:creationId xmlns:a16="http://schemas.microsoft.com/office/drawing/2014/main" id="{A11F01C8-3A42-4B2B-877B-1A733512C345}"/>
              </a:ext>
            </a:extLst>
          </p:cNvPr>
          <p:cNvSpPr>
            <a:spLocks noGrp="1"/>
          </p:cNvSpPr>
          <p:nvPr>
            <p:ph idx="1"/>
          </p:nvPr>
        </p:nvSpPr>
        <p:spPr>
          <a:xfrm>
            <a:off x="2589212" y="1603513"/>
            <a:ext cx="8915400" cy="4996070"/>
          </a:xfrm>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2400" b="1" dirty="0"/>
              <a:t>Before examining individual resume components, let’s start by defining the product as a whole. In short, excellent résumés are sales-focused, relevant, visually appealing, quality-oriented, and succinct.</a:t>
            </a:r>
          </a:p>
          <a:p>
            <a:pPr marL="0" indent="0" algn="ctr">
              <a:buNone/>
            </a:pPr>
            <a:endParaRPr lang="en-US" sz="2400" b="1" dirty="0"/>
          </a:p>
          <a:p>
            <a:pPr marL="0" indent="0" algn="ctr">
              <a:buNone/>
            </a:pPr>
            <a:endParaRPr lang="en-US" sz="2400" b="1" dirty="0"/>
          </a:p>
          <a:p>
            <a:pPr algn="r"/>
            <a:r>
              <a:rPr lang="en-US" i="1" dirty="0"/>
              <a:t>The following writing tips are espoused by the National Résumé Writers’ Association (NRWA) in accordance with its Writing Excellence standards.</a:t>
            </a:r>
          </a:p>
        </p:txBody>
      </p:sp>
    </p:spTree>
    <p:extLst>
      <p:ext uri="{BB962C8B-B14F-4D97-AF65-F5344CB8AC3E}">
        <p14:creationId xmlns:p14="http://schemas.microsoft.com/office/powerpoint/2010/main" val="4039470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CF83E-0845-47E8-AC49-0CA7D8ADD737}"/>
              </a:ext>
            </a:extLst>
          </p:cNvPr>
          <p:cNvSpPr>
            <a:spLocks noGrp="1"/>
          </p:cNvSpPr>
          <p:nvPr>
            <p:ph type="title"/>
          </p:nvPr>
        </p:nvSpPr>
        <p:spPr>
          <a:xfrm>
            <a:off x="2592925" y="624111"/>
            <a:ext cx="8911687" cy="767368"/>
          </a:xfrm>
        </p:spPr>
        <p:txBody>
          <a:bodyPr/>
          <a:lstStyle/>
          <a:p>
            <a:pPr algn="ctr"/>
            <a:r>
              <a:rPr lang="en-US" b="1" dirty="0"/>
              <a:t>Writing and Style</a:t>
            </a:r>
          </a:p>
        </p:txBody>
      </p:sp>
      <p:sp>
        <p:nvSpPr>
          <p:cNvPr id="3" name="Content Placeholder 2">
            <a:extLst>
              <a:ext uri="{FF2B5EF4-FFF2-40B4-BE49-F238E27FC236}">
                <a16:creationId xmlns:a16="http://schemas.microsoft.com/office/drawing/2014/main" id="{A11F01C8-3A42-4B2B-877B-1A733512C345}"/>
              </a:ext>
            </a:extLst>
          </p:cNvPr>
          <p:cNvSpPr>
            <a:spLocks noGrp="1"/>
          </p:cNvSpPr>
          <p:nvPr>
            <p:ph idx="1"/>
          </p:nvPr>
        </p:nvSpPr>
        <p:spPr>
          <a:xfrm>
            <a:off x="2589212" y="1603513"/>
            <a:ext cx="8915400" cy="4996070"/>
          </a:xfrm>
        </p:spPr>
        <p:txBody>
          <a:bodyPr/>
          <a:lstStyle/>
          <a:p>
            <a:pPr marL="0" indent="0" algn="ctr">
              <a:buNone/>
            </a:pPr>
            <a:endParaRPr lang="en-US" dirty="0"/>
          </a:p>
          <a:p>
            <a:pPr marL="0" indent="0" algn="ctr">
              <a:buNone/>
            </a:pPr>
            <a:r>
              <a:rPr lang="en-US" sz="2400" b="1" u="sng" dirty="0"/>
              <a:t>Sales-Focused</a:t>
            </a:r>
          </a:p>
          <a:p>
            <a:pPr marL="0" indent="0" algn="ctr">
              <a:buNone/>
            </a:pPr>
            <a:endParaRPr lang="en-US" sz="2400" b="1" dirty="0"/>
          </a:p>
          <a:p>
            <a:pPr marL="0" indent="0" algn="ctr">
              <a:buNone/>
            </a:pPr>
            <a:endParaRPr lang="en-US" sz="2400" b="1" dirty="0"/>
          </a:p>
          <a:p>
            <a:r>
              <a:rPr lang="en-US" sz="2400" b="1" i="1" dirty="0"/>
              <a:t>Sell benefits instead of features.</a:t>
            </a:r>
          </a:p>
          <a:p>
            <a:r>
              <a:rPr lang="en-US" sz="2400" b="1" i="1" dirty="0"/>
              <a:t>Use action/active verbiage.</a:t>
            </a:r>
          </a:p>
          <a:p>
            <a:r>
              <a:rPr lang="en-US" sz="2400" b="1" i="1" dirty="0"/>
              <a:t>Emphasize successes, contributions, and achievements.</a:t>
            </a:r>
          </a:p>
          <a:p>
            <a:r>
              <a:rPr lang="en-US" sz="2400" b="1" i="1" dirty="0"/>
              <a:t>Exude quality and project the appropriate “image.”</a:t>
            </a:r>
          </a:p>
        </p:txBody>
      </p:sp>
    </p:spTree>
    <p:extLst>
      <p:ext uri="{BB962C8B-B14F-4D97-AF65-F5344CB8AC3E}">
        <p14:creationId xmlns:p14="http://schemas.microsoft.com/office/powerpoint/2010/main" val="254460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CF83E-0845-47E8-AC49-0CA7D8ADD737}"/>
              </a:ext>
            </a:extLst>
          </p:cNvPr>
          <p:cNvSpPr>
            <a:spLocks noGrp="1"/>
          </p:cNvSpPr>
          <p:nvPr>
            <p:ph type="title"/>
          </p:nvPr>
        </p:nvSpPr>
        <p:spPr>
          <a:xfrm>
            <a:off x="2592925" y="624111"/>
            <a:ext cx="8911687" cy="767368"/>
          </a:xfrm>
        </p:spPr>
        <p:txBody>
          <a:bodyPr/>
          <a:lstStyle/>
          <a:p>
            <a:pPr algn="ctr"/>
            <a:r>
              <a:rPr lang="en-US" b="1" dirty="0"/>
              <a:t>Writing and Style</a:t>
            </a:r>
          </a:p>
        </p:txBody>
      </p:sp>
      <p:sp>
        <p:nvSpPr>
          <p:cNvPr id="3" name="Content Placeholder 2">
            <a:extLst>
              <a:ext uri="{FF2B5EF4-FFF2-40B4-BE49-F238E27FC236}">
                <a16:creationId xmlns:a16="http://schemas.microsoft.com/office/drawing/2014/main" id="{A11F01C8-3A42-4B2B-877B-1A733512C345}"/>
              </a:ext>
            </a:extLst>
          </p:cNvPr>
          <p:cNvSpPr>
            <a:spLocks noGrp="1"/>
          </p:cNvSpPr>
          <p:nvPr>
            <p:ph idx="1"/>
          </p:nvPr>
        </p:nvSpPr>
        <p:spPr>
          <a:xfrm>
            <a:off x="2589212" y="1603513"/>
            <a:ext cx="8915400" cy="4996070"/>
          </a:xfrm>
        </p:spPr>
        <p:txBody>
          <a:bodyPr/>
          <a:lstStyle/>
          <a:p>
            <a:pPr marL="0" indent="0" algn="ctr">
              <a:buNone/>
            </a:pPr>
            <a:endParaRPr lang="en-US" dirty="0"/>
          </a:p>
          <a:p>
            <a:pPr marL="0" indent="0" algn="ctr">
              <a:buNone/>
            </a:pPr>
            <a:r>
              <a:rPr lang="en-US" sz="2400" b="1" u="sng" dirty="0"/>
              <a:t>Relevant</a:t>
            </a:r>
            <a:endParaRPr lang="en-US" sz="2400" b="1" dirty="0"/>
          </a:p>
          <a:p>
            <a:pPr marL="0" indent="0" algn="ctr">
              <a:buNone/>
            </a:pPr>
            <a:endParaRPr lang="en-US" sz="2400" b="1" dirty="0"/>
          </a:p>
          <a:p>
            <a:pPr marL="0" indent="0" algn="ctr">
              <a:buNone/>
            </a:pPr>
            <a:endParaRPr lang="en-US" sz="2400" b="1" dirty="0"/>
          </a:p>
          <a:p>
            <a:r>
              <a:rPr lang="en-US" sz="2400" b="1" i="1" dirty="0"/>
              <a:t>Emphasize key information and keywords.</a:t>
            </a:r>
          </a:p>
          <a:p>
            <a:r>
              <a:rPr lang="en-US" sz="2400" b="1" i="1" dirty="0"/>
              <a:t>Prioritize qualifying data.</a:t>
            </a:r>
          </a:p>
          <a:p>
            <a:r>
              <a:rPr lang="en-US" sz="2400" b="1" i="1" dirty="0"/>
              <a:t>Exclude or de-emphasize non-relevant information or include only pertinent information that targets the job.</a:t>
            </a:r>
          </a:p>
        </p:txBody>
      </p:sp>
    </p:spTree>
    <p:extLst>
      <p:ext uri="{BB962C8B-B14F-4D97-AF65-F5344CB8AC3E}">
        <p14:creationId xmlns:p14="http://schemas.microsoft.com/office/powerpoint/2010/main" val="1070367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CF83E-0845-47E8-AC49-0CA7D8ADD737}"/>
              </a:ext>
            </a:extLst>
          </p:cNvPr>
          <p:cNvSpPr>
            <a:spLocks noGrp="1"/>
          </p:cNvSpPr>
          <p:nvPr>
            <p:ph type="title"/>
          </p:nvPr>
        </p:nvSpPr>
        <p:spPr>
          <a:xfrm>
            <a:off x="2592925" y="624111"/>
            <a:ext cx="8911687" cy="767368"/>
          </a:xfrm>
        </p:spPr>
        <p:txBody>
          <a:bodyPr/>
          <a:lstStyle/>
          <a:p>
            <a:pPr algn="ctr"/>
            <a:r>
              <a:rPr lang="en-US" b="1" dirty="0"/>
              <a:t>Writing and Style</a:t>
            </a:r>
          </a:p>
        </p:txBody>
      </p:sp>
      <p:sp>
        <p:nvSpPr>
          <p:cNvPr id="3" name="Content Placeholder 2">
            <a:extLst>
              <a:ext uri="{FF2B5EF4-FFF2-40B4-BE49-F238E27FC236}">
                <a16:creationId xmlns:a16="http://schemas.microsoft.com/office/drawing/2014/main" id="{A11F01C8-3A42-4B2B-877B-1A733512C345}"/>
              </a:ext>
            </a:extLst>
          </p:cNvPr>
          <p:cNvSpPr>
            <a:spLocks noGrp="1"/>
          </p:cNvSpPr>
          <p:nvPr>
            <p:ph idx="1"/>
          </p:nvPr>
        </p:nvSpPr>
        <p:spPr>
          <a:xfrm>
            <a:off x="2589212" y="1603513"/>
            <a:ext cx="8915400" cy="4996070"/>
          </a:xfrm>
        </p:spPr>
        <p:txBody>
          <a:bodyPr/>
          <a:lstStyle/>
          <a:p>
            <a:pPr marL="0" indent="0" algn="ctr">
              <a:buNone/>
            </a:pPr>
            <a:endParaRPr lang="en-US" dirty="0"/>
          </a:p>
          <a:p>
            <a:pPr marL="0" indent="0" algn="ctr">
              <a:buNone/>
            </a:pPr>
            <a:r>
              <a:rPr lang="en-US" sz="2400" b="1" u="sng" dirty="0"/>
              <a:t>Visually Appealing</a:t>
            </a:r>
            <a:endParaRPr lang="en-US" sz="2400" b="1" dirty="0"/>
          </a:p>
          <a:p>
            <a:pPr marL="0" indent="0" algn="ctr">
              <a:buNone/>
            </a:pPr>
            <a:endParaRPr lang="en-US" sz="2400" b="1" dirty="0"/>
          </a:p>
          <a:p>
            <a:pPr marL="0" indent="0" algn="ctr">
              <a:buNone/>
            </a:pPr>
            <a:endParaRPr lang="en-US" sz="2400" b="1" dirty="0"/>
          </a:p>
          <a:p>
            <a:r>
              <a:rPr lang="en-US" sz="2400" b="1" i="1" dirty="0"/>
              <a:t>Utilize classic design elements.</a:t>
            </a:r>
          </a:p>
          <a:p>
            <a:r>
              <a:rPr lang="en-US" sz="2400" b="1" i="1" dirty="0"/>
              <a:t>Use white space effectively.</a:t>
            </a:r>
          </a:p>
          <a:p>
            <a:r>
              <a:rPr lang="en-US" sz="2400" b="1" i="1" dirty="0"/>
              <a:t>Complement the client’s profession through appropriate page design and paper choice.</a:t>
            </a:r>
          </a:p>
        </p:txBody>
      </p:sp>
    </p:spTree>
    <p:extLst>
      <p:ext uri="{BB962C8B-B14F-4D97-AF65-F5344CB8AC3E}">
        <p14:creationId xmlns:p14="http://schemas.microsoft.com/office/powerpoint/2010/main" val="3854435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CF83E-0845-47E8-AC49-0CA7D8ADD737}"/>
              </a:ext>
            </a:extLst>
          </p:cNvPr>
          <p:cNvSpPr>
            <a:spLocks noGrp="1"/>
          </p:cNvSpPr>
          <p:nvPr>
            <p:ph type="title"/>
          </p:nvPr>
        </p:nvSpPr>
        <p:spPr>
          <a:xfrm>
            <a:off x="2592925" y="624111"/>
            <a:ext cx="8911687" cy="767368"/>
          </a:xfrm>
        </p:spPr>
        <p:txBody>
          <a:bodyPr/>
          <a:lstStyle/>
          <a:p>
            <a:pPr algn="ctr"/>
            <a:r>
              <a:rPr lang="en-US" b="1" dirty="0"/>
              <a:t>Writing and Style</a:t>
            </a:r>
          </a:p>
        </p:txBody>
      </p:sp>
      <p:sp>
        <p:nvSpPr>
          <p:cNvPr id="3" name="Content Placeholder 2">
            <a:extLst>
              <a:ext uri="{FF2B5EF4-FFF2-40B4-BE49-F238E27FC236}">
                <a16:creationId xmlns:a16="http://schemas.microsoft.com/office/drawing/2014/main" id="{A11F01C8-3A42-4B2B-877B-1A733512C345}"/>
              </a:ext>
            </a:extLst>
          </p:cNvPr>
          <p:cNvSpPr>
            <a:spLocks noGrp="1"/>
          </p:cNvSpPr>
          <p:nvPr>
            <p:ph idx="1"/>
          </p:nvPr>
        </p:nvSpPr>
        <p:spPr>
          <a:xfrm>
            <a:off x="2589212" y="1603513"/>
            <a:ext cx="8915400" cy="4996070"/>
          </a:xfrm>
        </p:spPr>
        <p:txBody>
          <a:bodyPr>
            <a:normAutofit/>
          </a:bodyPr>
          <a:lstStyle/>
          <a:p>
            <a:pPr marL="0" indent="0" algn="ctr">
              <a:buNone/>
            </a:pPr>
            <a:endParaRPr lang="en-US" dirty="0"/>
          </a:p>
          <a:p>
            <a:pPr marL="0" indent="0" algn="ctr">
              <a:buNone/>
            </a:pPr>
            <a:r>
              <a:rPr lang="en-US" sz="2400" b="1" u="sng" dirty="0"/>
              <a:t>Quality-Oriented</a:t>
            </a:r>
            <a:endParaRPr lang="en-US" sz="2400" b="1" dirty="0"/>
          </a:p>
          <a:p>
            <a:pPr marL="0" indent="0" algn="ctr">
              <a:buNone/>
            </a:pPr>
            <a:endParaRPr lang="en-US" sz="2400" b="1" dirty="0"/>
          </a:p>
          <a:p>
            <a:pPr marL="0" indent="0" algn="ctr">
              <a:buNone/>
            </a:pPr>
            <a:endParaRPr lang="en-US" sz="2400" b="1" dirty="0"/>
          </a:p>
          <a:p>
            <a:r>
              <a:rPr lang="en-US" sz="2400" b="1" i="1" dirty="0"/>
              <a:t>Meticulously proofread and error-free.</a:t>
            </a:r>
          </a:p>
          <a:p>
            <a:r>
              <a:rPr lang="en-US" sz="2400" b="1" i="1" dirty="0"/>
              <a:t>Consistent in formatting, capitalization, punctuation, number use, line spacing, and abbreviations.</a:t>
            </a:r>
          </a:p>
          <a:p>
            <a:r>
              <a:rPr lang="en-US" sz="2400" b="1" i="1" dirty="0"/>
              <a:t>When printed, done so in a high-quality manner on laser or laser-quality printer. When prepared for digital distribution, the document should be created in a universal format. </a:t>
            </a:r>
          </a:p>
        </p:txBody>
      </p:sp>
    </p:spTree>
    <p:extLst>
      <p:ext uri="{BB962C8B-B14F-4D97-AF65-F5344CB8AC3E}">
        <p14:creationId xmlns:p14="http://schemas.microsoft.com/office/powerpoint/2010/main" val="4294528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E49EE-2A54-45BF-A5D5-00E93F97545C}"/>
              </a:ext>
            </a:extLst>
          </p:cNvPr>
          <p:cNvSpPr>
            <a:spLocks noGrp="1"/>
          </p:cNvSpPr>
          <p:nvPr>
            <p:ph type="title"/>
          </p:nvPr>
        </p:nvSpPr>
        <p:spPr>
          <a:xfrm>
            <a:off x="2592924" y="4108174"/>
            <a:ext cx="8911687" cy="1908312"/>
          </a:xfrm>
        </p:spPr>
        <p:txBody>
          <a:bodyPr/>
          <a:lstStyle/>
          <a:p>
            <a:r>
              <a:rPr lang="en-US" dirty="0"/>
              <a:t>A little about my background…</a:t>
            </a:r>
          </a:p>
        </p:txBody>
      </p:sp>
    </p:spTree>
    <p:extLst>
      <p:ext uri="{BB962C8B-B14F-4D97-AF65-F5344CB8AC3E}">
        <p14:creationId xmlns:p14="http://schemas.microsoft.com/office/powerpoint/2010/main" val="551722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CF83E-0845-47E8-AC49-0CA7D8ADD737}"/>
              </a:ext>
            </a:extLst>
          </p:cNvPr>
          <p:cNvSpPr>
            <a:spLocks noGrp="1"/>
          </p:cNvSpPr>
          <p:nvPr>
            <p:ph type="title"/>
          </p:nvPr>
        </p:nvSpPr>
        <p:spPr>
          <a:xfrm>
            <a:off x="2592925" y="624111"/>
            <a:ext cx="8911687" cy="767368"/>
          </a:xfrm>
        </p:spPr>
        <p:txBody>
          <a:bodyPr/>
          <a:lstStyle/>
          <a:p>
            <a:pPr algn="ctr"/>
            <a:r>
              <a:rPr lang="en-US" b="1" dirty="0"/>
              <a:t>Writing and Style</a:t>
            </a:r>
          </a:p>
        </p:txBody>
      </p:sp>
      <p:sp>
        <p:nvSpPr>
          <p:cNvPr id="3" name="Content Placeholder 2">
            <a:extLst>
              <a:ext uri="{FF2B5EF4-FFF2-40B4-BE49-F238E27FC236}">
                <a16:creationId xmlns:a16="http://schemas.microsoft.com/office/drawing/2014/main" id="{A11F01C8-3A42-4B2B-877B-1A733512C345}"/>
              </a:ext>
            </a:extLst>
          </p:cNvPr>
          <p:cNvSpPr>
            <a:spLocks noGrp="1"/>
          </p:cNvSpPr>
          <p:nvPr>
            <p:ph idx="1"/>
          </p:nvPr>
        </p:nvSpPr>
        <p:spPr>
          <a:xfrm>
            <a:off x="2589212" y="1603513"/>
            <a:ext cx="8915400" cy="4996070"/>
          </a:xfrm>
        </p:spPr>
        <p:txBody>
          <a:bodyPr>
            <a:normAutofit/>
          </a:bodyPr>
          <a:lstStyle/>
          <a:p>
            <a:pPr marL="0" indent="0" algn="ctr">
              <a:buNone/>
            </a:pPr>
            <a:endParaRPr lang="en-US" dirty="0"/>
          </a:p>
          <a:p>
            <a:pPr marL="0" indent="0" algn="ctr">
              <a:buNone/>
            </a:pPr>
            <a:r>
              <a:rPr lang="en-US" sz="2400" b="1" u="sng" dirty="0"/>
              <a:t>Succinct</a:t>
            </a:r>
            <a:endParaRPr lang="en-US" sz="2400" b="1" dirty="0"/>
          </a:p>
          <a:p>
            <a:pPr marL="0" indent="0" algn="ctr">
              <a:buNone/>
            </a:pPr>
            <a:endParaRPr lang="en-US" sz="2400" b="1" dirty="0"/>
          </a:p>
          <a:p>
            <a:pPr marL="0" indent="0" algn="ctr">
              <a:buNone/>
            </a:pPr>
            <a:endParaRPr lang="en-US" sz="2400" b="1" dirty="0"/>
          </a:p>
          <a:p>
            <a:r>
              <a:rPr lang="en-US" sz="2400" b="1" i="1" dirty="0"/>
              <a:t>Present information in first person (without personal pronouns such as “I” or “my”).</a:t>
            </a:r>
          </a:p>
          <a:p>
            <a:r>
              <a:rPr lang="en-US" sz="2400" b="1" i="1" dirty="0"/>
              <a:t>Use a telegraphic writing style (with limited use of articles—”the,” “an,” and “a”).</a:t>
            </a:r>
          </a:p>
          <a:p>
            <a:r>
              <a:rPr lang="en-US" sz="2400" b="1" i="1" dirty="0"/>
              <a:t>Avoid overwriting and verbose or pretentious language.</a:t>
            </a:r>
          </a:p>
          <a:p>
            <a:r>
              <a:rPr lang="en-US" sz="2400" b="1" i="1" dirty="0"/>
              <a:t>Exclude extraneous data that does not support candidacy. </a:t>
            </a:r>
          </a:p>
        </p:txBody>
      </p:sp>
    </p:spTree>
    <p:extLst>
      <p:ext uri="{BB962C8B-B14F-4D97-AF65-F5344CB8AC3E}">
        <p14:creationId xmlns:p14="http://schemas.microsoft.com/office/powerpoint/2010/main" val="301663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CF83E-0845-47E8-AC49-0CA7D8ADD737}"/>
              </a:ext>
            </a:extLst>
          </p:cNvPr>
          <p:cNvSpPr>
            <a:spLocks noGrp="1"/>
          </p:cNvSpPr>
          <p:nvPr>
            <p:ph type="title"/>
          </p:nvPr>
        </p:nvSpPr>
        <p:spPr>
          <a:xfrm>
            <a:off x="2592925" y="624111"/>
            <a:ext cx="8911687" cy="767368"/>
          </a:xfrm>
        </p:spPr>
        <p:txBody>
          <a:bodyPr/>
          <a:lstStyle/>
          <a:p>
            <a:pPr algn="ctr"/>
            <a:r>
              <a:rPr lang="en-US" b="1" dirty="0"/>
              <a:t>Writing and Style</a:t>
            </a:r>
          </a:p>
        </p:txBody>
      </p:sp>
      <p:sp>
        <p:nvSpPr>
          <p:cNvPr id="3" name="Content Placeholder 2">
            <a:extLst>
              <a:ext uri="{FF2B5EF4-FFF2-40B4-BE49-F238E27FC236}">
                <a16:creationId xmlns:a16="http://schemas.microsoft.com/office/drawing/2014/main" id="{A11F01C8-3A42-4B2B-877B-1A733512C345}"/>
              </a:ext>
            </a:extLst>
          </p:cNvPr>
          <p:cNvSpPr>
            <a:spLocks noGrp="1"/>
          </p:cNvSpPr>
          <p:nvPr>
            <p:ph idx="1"/>
          </p:nvPr>
        </p:nvSpPr>
        <p:spPr>
          <a:xfrm>
            <a:off x="2589212" y="1603513"/>
            <a:ext cx="8915400" cy="4996070"/>
          </a:xfrm>
        </p:spPr>
        <p:txBody>
          <a:bodyPr>
            <a:normAutofit fontScale="92500" lnSpcReduction="20000"/>
          </a:bodyPr>
          <a:lstStyle/>
          <a:p>
            <a:pPr marL="0" indent="0" algn="ctr">
              <a:buNone/>
            </a:pPr>
            <a:endParaRPr lang="en-US" dirty="0"/>
          </a:p>
          <a:p>
            <a:pPr marL="0" indent="0" algn="ctr">
              <a:buNone/>
            </a:pPr>
            <a:r>
              <a:rPr lang="en-US" sz="2400" b="1" u="sng" dirty="0"/>
              <a:t>Section/Category Positioning</a:t>
            </a:r>
            <a:endParaRPr lang="en-US" sz="2400" b="1" dirty="0"/>
          </a:p>
          <a:p>
            <a:pPr marL="0" indent="0" algn="ctr">
              <a:buNone/>
            </a:pPr>
            <a:endParaRPr lang="en-US" sz="2400" b="1" i="1" dirty="0"/>
          </a:p>
          <a:p>
            <a:pPr marL="0" indent="0" algn="ctr">
              <a:buNone/>
            </a:pPr>
            <a:r>
              <a:rPr lang="en-US" sz="2400" b="1" i="1" dirty="0"/>
              <a:t>Category position should strategically place the candidate’s best qualifications first based on the match between their background/experience and the target position. </a:t>
            </a:r>
          </a:p>
          <a:p>
            <a:pPr marL="0" indent="0" algn="ctr">
              <a:buNone/>
            </a:pPr>
            <a:endParaRPr lang="en-US" sz="2400" b="1" dirty="0"/>
          </a:p>
          <a:p>
            <a:r>
              <a:rPr lang="en-US" sz="2400" b="1" i="1" dirty="0"/>
              <a:t>Manipulate the order of categories to best sell the candidate’s relevant qualifications. In most cases, a new college graduate will list education first. </a:t>
            </a:r>
          </a:p>
          <a:p>
            <a:r>
              <a:rPr lang="en-US" sz="2400" b="1" i="1" dirty="0"/>
              <a:t>If the candidate has a strong, relevant work history, placing the professional experience section before education will help the new graduate compete with experienced professionals and not be discounted as an “inexperienced recent graduate.” </a:t>
            </a:r>
          </a:p>
        </p:txBody>
      </p:sp>
    </p:spTree>
    <p:extLst>
      <p:ext uri="{BB962C8B-B14F-4D97-AF65-F5344CB8AC3E}">
        <p14:creationId xmlns:p14="http://schemas.microsoft.com/office/powerpoint/2010/main" val="242712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CF83E-0845-47E8-AC49-0CA7D8ADD737}"/>
              </a:ext>
            </a:extLst>
          </p:cNvPr>
          <p:cNvSpPr>
            <a:spLocks noGrp="1"/>
          </p:cNvSpPr>
          <p:nvPr>
            <p:ph type="title"/>
          </p:nvPr>
        </p:nvSpPr>
        <p:spPr>
          <a:xfrm>
            <a:off x="2592925" y="624111"/>
            <a:ext cx="8911687" cy="767368"/>
          </a:xfrm>
        </p:spPr>
        <p:txBody>
          <a:bodyPr/>
          <a:lstStyle/>
          <a:p>
            <a:pPr algn="ctr"/>
            <a:r>
              <a:rPr lang="en-US" b="1" dirty="0"/>
              <a:t>Writing and Style</a:t>
            </a:r>
          </a:p>
        </p:txBody>
      </p:sp>
      <p:sp>
        <p:nvSpPr>
          <p:cNvPr id="3" name="Content Placeholder 2">
            <a:extLst>
              <a:ext uri="{FF2B5EF4-FFF2-40B4-BE49-F238E27FC236}">
                <a16:creationId xmlns:a16="http://schemas.microsoft.com/office/drawing/2014/main" id="{A11F01C8-3A42-4B2B-877B-1A733512C345}"/>
              </a:ext>
            </a:extLst>
          </p:cNvPr>
          <p:cNvSpPr>
            <a:spLocks noGrp="1"/>
          </p:cNvSpPr>
          <p:nvPr>
            <p:ph idx="1"/>
          </p:nvPr>
        </p:nvSpPr>
        <p:spPr>
          <a:xfrm>
            <a:off x="2589212" y="1603513"/>
            <a:ext cx="8915400" cy="4996070"/>
          </a:xfrm>
        </p:spPr>
        <p:txBody>
          <a:bodyPr>
            <a:normAutofit fontScale="85000" lnSpcReduction="20000"/>
          </a:bodyPr>
          <a:lstStyle/>
          <a:p>
            <a:pPr marL="0" indent="0" algn="ctr">
              <a:buNone/>
            </a:pPr>
            <a:endParaRPr lang="en-US" dirty="0"/>
          </a:p>
          <a:p>
            <a:pPr marL="0" indent="0" algn="ctr">
              <a:buNone/>
            </a:pPr>
            <a:r>
              <a:rPr lang="en-US" sz="2400" b="1" u="sng" dirty="0"/>
              <a:t>Date Positioning</a:t>
            </a:r>
            <a:endParaRPr lang="en-US" sz="2400" b="1" dirty="0"/>
          </a:p>
          <a:p>
            <a:pPr marL="0" indent="0" algn="ctr">
              <a:buNone/>
            </a:pPr>
            <a:endParaRPr lang="en-US" sz="2400" b="1" i="1" dirty="0"/>
          </a:p>
          <a:p>
            <a:pPr marL="0" indent="0" algn="ctr">
              <a:buNone/>
            </a:pPr>
            <a:r>
              <a:rPr lang="en-US" sz="2400" b="1" i="1" dirty="0"/>
              <a:t>Positioning of dates can either highlight or take focus away from a candidate’s work history.</a:t>
            </a:r>
          </a:p>
          <a:p>
            <a:pPr marL="0" indent="0" algn="ctr">
              <a:buNone/>
            </a:pPr>
            <a:endParaRPr lang="en-US" sz="2400" b="1" dirty="0"/>
          </a:p>
          <a:p>
            <a:r>
              <a:rPr lang="en-US" sz="2400" b="1" i="1" dirty="0"/>
              <a:t>Drawing the dates out to the right makes them more visible and can emphasize a candidate’s strong loyalty and solid work history. </a:t>
            </a:r>
          </a:p>
          <a:p>
            <a:r>
              <a:rPr lang="en-US" sz="2400" b="1" i="1" dirty="0"/>
              <a:t>If the candidate has short stints of employment, consider moving the dates in to just behind the title or company name. </a:t>
            </a:r>
          </a:p>
          <a:p>
            <a:r>
              <a:rPr lang="en-US" sz="2400" b="1" i="1" dirty="0"/>
              <a:t>Eliminating months creates a more consistent history and is standard on many résumés.*</a:t>
            </a:r>
          </a:p>
          <a:p>
            <a:r>
              <a:rPr lang="en-US" sz="2400" b="1" i="1" dirty="0"/>
              <a:t>As dates are almost never a better selling point for a candidate than job title, avoid putting dates along the left margin where the reader’s eye is naturally drawn first.</a:t>
            </a:r>
          </a:p>
        </p:txBody>
      </p:sp>
    </p:spTree>
    <p:extLst>
      <p:ext uri="{BB962C8B-B14F-4D97-AF65-F5344CB8AC3E}">
        <p14:creationId xmlns:p14="http://schemas.microsoft.com/office/powerpoint/2010/main" val="156169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CB4DB-205C-49A3-B169-D466B6C7B0B6}"/>
              </a:ext>
            </a:extLst>
          </p:cNvPr>
          <p:cNvSpPr>
            <a:spLocks noGrp="1"/>
          </p:cNvSpPr>
          <p:nvPr>
            <p:ph type="title"/>
          </p:nvPr>
        </p:nvSpPr>
        <p:spPr>
          <a:xfrm>
            <a:off x="2592924" y="2377440"/>
            <a:ext cx="8911687" cy="1828800"/>
          </a:xfrm>
        </p:spPr>
        <p:txBody>
          <a:bodyPr/>
          <a:lstStyle/>
          <a:p>
            <a:r>
              <a:rPr lang="en-US" b="1" dirty="0"/>
              <a:t>A section by section break down of a modern resume.</a:t>
            </a:r>
          </a:p>
        </p:txBody>
      </p:sp>
    </p:spTree>
    <p:extLst>
      <p:ext uri="{BB962C8B-B14F-4D97-AF65-F5344CB8AC3E}">
        <p14:creationId xmlns:p14="http://schemas.microsoft.com/office/powerpoint/2010/main" val="2475235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73276-D65F-48B0-B6E3-064DFDEC2E14}"/>
              </a:ext>
            </a:extLst>
          </p:cNvPr>
          <p:cNvSpPr>
            <a:spLocks noGrp="1"/>
          </p:cNvSpPr>
          <p:nvPr>
            <p:ph type="title"/>
          </p:nvPr>
        </p:nvSpPr>
        <p:spPr/>
        <p:txBody>
          <a:bodyPr/>
          <a:lstStyle/>
          <a:p>
            <a:pPr algn="ctr"/>
            <a:r>
              <a:rPr lang="en-US" b="1" dirty="0"/>
              <a:t>The Header</a:t>
            </a:r>
          </a:p>
        </p:txBody>
      </p:sp>
      <p:sp>
        <p:nvSpPr>
          <p:cNvPr id="4" name="Text Placeholder 3">
            <a:extLst>
              <a:ext uri="{FF2B5EF4-FFF2-40B4-BE49-F238E27FC236}">
                <a16:creationId xmlns:a16="http://schemas.microsoft.com/office/drawing/2014/main" id="{E41304BA-F8A5-4DCE-B008-BE978177FF2A}"/>
              </a:ext>
            </a:extLst>
          </p:cNvPr>
          <p:cNvSpPr>
            <a:spLocks noGrp="1"/>
          </p:cNvSpPr>
          <p:nvPr>
            <p:ph type="body" sz="half" idx="2"/>
          </p:nvPr>
        </p:nvSpPr>
        <p:spPr/>
        <p:txBody>
          <a:bodyPr/>
          <a:lstStyle/>
          <a:p>
            <a:endParaRPr lang="en-US"/>
          </a:p>
        </p:txBody>
      </p:sp>
      <p:pic>
        <p:nvPicPr>
          <p:cNvPr id="10" name="Picture Placeholder 9">
            <a:extLst>
              <a:ext uri="{FF2B5EF4-FFF2-40B4-BE49-F238E27FC236}">
                <a16:creationId xmlns:a16="http://schemas.microsoft.com/office/drawing/2014/main" id="{6D7C9C72-D47B-4F61-B1BA-F23FE751CDAE}"/>
              </a:ext>
            </a:extLst>
          </p:cNvPr>
          <p:cNvPicPr>
            <a:picLocks noGrp="1" noChangeAspect="1"/>
          </p:cNvPicPr>
          <p:nvPr>
            <p:ph type="pic" idx="1"/>
          </p:nvPr>
        </p:nvPicPr>
        <p:blipFill>
          <a:blip r:embed="rId2"/>
          <a:srcRect t="1011" b="1011"/>
          <a:stretch>
            <a:fillRect/>
          </a:stretch>
        </p:blipFill>
        <p:spPr/>
      </p:pic>
    </p:spTree>
    <p:extLst>
      <p:ext uri="{BB962C8B-B14F-4D97-AF65-F5344CB8AC3E}">
        <p14:creationId xmlns:p14="http://schemas.microsoft.com/office/powerpoint/2010/main" val="37197310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41304BA-F8A5-4DCE-B008-BE978177FF2A}"/>
              </a:ext>
            </a:extLst>
          </p:cNvPr>
          <p:cNvSpPr>
            <a:spLocks noGrp="1"/>
          </p:cNvSpPr>
          <p:nvPr>
            <p:ph type="body" sz="half" idx="2"/>
          </p:nvPr>
        </p:nvSpPr>
        <p:spPr>
          <a:xfrm>
            <a:off x="2589213" y="2504661"/>
            <a:ext cx="8915400" cy="4134678"/>
          </a:xfrm>
        </p:spPr>
        <p:txBody>
          <a:bodyPr>
            <a:normAutofit/>
          </a:bodyPr>
          <a:lstStyle/>
          <a:p>
            <a:pPr algn="ctr"/>
            <a:endParaRPr lang="en-US" sz="1600" dirty="0"/>
          </a:p>
          <a:p>
            <a:pPr algn="ctr"/>
            <a:r>
              <a:rPr lang="en-US" sz="1600" b="1" u="sng" dirty="0"/>
              <a:t>Important Elements:</a:t>
            </a:r>
          </a:p>
          <a:p>
            <a:endParaRPr lang="en-US" sz="1600" dirty="0"/>
          </a:p>
          <a:p>
            <a:pPr marL="285750" indent="-285750">
              <a:buFont typeface="Arial" panose="020B0604020202020204" pitchFamily="34" charset="0"/>
              <a:buChar char="•"/>
            </a:pPr>
            <a:r>
              <a:rPr lang="en-US" sz="1600" b="1" i="1" dirty="0"/>
              <a:t>Formatting</a:t>
            </a:r>
          </a:p>
          <a:p>
            <a:pPr marL="285750" indent="-285750">
              <a:buFont typeface="Arial" panose="020B0604020202020204" pitchFamily="34" charset="0"/>
              <a:buChar char="•"/>
            </a:pPr>
            <a:r>
              <a:rPr lang="en-US" sz="1600" b="1" i="1" dirty="0"/>
              <a:t>Full Name (and Credentials)</a:t>
            </a:r>
          </a:p>
          <a:p>
            <a:pPr marL="285750" indent="-285750">
              <a:buFont typeface="Arial" panose="020B0604020202020204" pitchFamily="34" charset="0"/>
              <a:buChar char="•"/>
            </a:pPr>
            <a:r>
              <a:rPr lang="en-US" sz="1600" b="1" i="1" dirty="0"/>
              <a:t>Location or Address</a:t>
            </a:r>
          </a:p>
          <a:p>
            <a:pPr marL="285750" indent="-285750">
              <a:buFont typeface="Arial" panose="020B0604020202020204" pitchFamily="34" charset="0"/>
              <a:buChar char="•"/>
            </a:pPr>
            <a:r>
              <a:rPr lang="en-US" sz="1600" b="1" i="1" dirty="0"/>
              <a:t>Phone Number</a:t>
            </a:r>
          </a:p>
          <a:p>
            <a:pPr marL="285750" indent="-285750">
              <a:buFont typeface="Arial" panose="020B0604020202020204" pitchFamily="34" charset="0"/>
              <a:buChar char="•"/>
            </a:pPr>
            <a:r>
              <a:rPr lang="en-US" sz="1600" b="1" i="1" dirty="0"/>
              <a:t>Email Address</a:t>
            </a:r>
          </a:p>
          <a:p>
            <a:pPr marL="285750" indent="-285750">
              <a:buFont typeface="Arial" panose="020B0604020202020204" pitchFamily="34" charset="0"/>
              <a:buChar char="•"/>
            </a:pPr>
            <a:r>
              <a:rPr lang="en-US" sz="1600" b="1" i="1" dirty="0"/>
              <a:t>LinkedIn URL*</a:t>
            </a:r>
          </a:p>
          <a:p>
            <a:pPr marL="742950" lvl="1" indent="-285750">
              <a:buFont typeface="Arial" panose="020B0604020202020204" pitchFamily="34" charset="0"/>
              <a:buChar char="•"/>
            </a:pPr>
            <a:r>
              <a:rPr lang="en-US" sz="1600" b="1" i="1" dirty="0"/>
              <a:t>(Live Link Issues)</a:t>
            </a:r>
          </a:p>
        </p:txBody>
      </p:sp>
      <p:pic>
        <p:nvPicPr>
          <p:cNvPr id="10" name="Picture Placeholder 9">
            <a:extLst>
              <a:ext uri="{FF2B5EF4-FFF2-40B4-BE49-F238E27FC236}">
                <a16:creationId xmlns:a16="http://schemas.microsoft.com/office/drawing/2014/main" id="{6D7C9C72-D47B-4F61-B1BA-F23FE751CDAE}"/>
              </a:ext>
            </a:extLst>
          </p:cNvPr>
          <p:cNvPicPr>
            <a:picLocks noGrp="1" noChangeAspect="1"/>
          </p:cNvPicPr>
          <p:nvPr>
            <p:ph type="pic" idx="1"/>
          </p:nvPr>
        </p:nvPicPr>
        <p:blipFill>
          <a:blip r:embed="rId2"/>
          <a:srcRect t="1011" b="1011"/>
          <a:stretch>
            <a:fillRect/>
          </a:stretch>
        </p:blipFill>
        <p:spPr>
          <a:xfrm>
            <a:off x="4333460" y="100846"/>
            <a:ext cx="5314123" cy="2297797"/>
          </a:xfrm>
        </p:spPr>
      </p:pic>
    </p:spTree>
    <p:extLst>
      <p:ext uri="{BB962C8B-B14F-4D97-AF65-F5344CB8AC3E}">
        <p14:creationId xmlns:p14="http://schemas.microsoft.com/office/powerpoint/2010/main" val="1478675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73276-D65F-48B0-B6E3-064DFDEC2E14}"/>
              </a:ext>
            </a:extLst>
          </p:cNvPr>
          <p:cNvSpPr>
            <a:spLocks noGrp="1"/>
          </p:cNvSpPr>
          <p:nvPr>
            <p:ph type="title"/>
          </p:nvPr>
        </p:nvSpPr>
        <p:spPr/>
        <p:txBody>
          <a:bodyPr/>
          <a:lstStyle/>
          <a:p>
            <a:pPr algn="ctr"/>
            <a:r>
              <a:rPr lang="en-US" b="1" dirty="0"/>
              <a:t>The Summary</a:t>
            </a:r>
          </a:p>
        </p:txBody>
      </p:sp>
      <p:sp>
        <p:nvSpPr>
          <p:cNvPr id="4" name="Text Placeholder 3">
            <a:extLst>
              <a:ext uri="{FF2B5EF4-FFF2-40B4-BE49-F238E27FC236}">
                <a16:creationId xmlns:a16="http://schemas.microsoft.com/office/drawing/2014/main" id="{E41304BA-F8A5-4DCE-B008-BE978177FF2A}"/>
              </a:ext>
            </a:extLst>
          </p:cNvPr>
          <p:cNvSpPr>
            <a:spLocks noGrp="1"/>
          </p:cNvSpPr>
          <p:nvPr>
            <p:ph type="body" sz="half" idx="2"/>
          </p:nvPr>
        </p:nvSpPr>
        <p:spPr/>
        <p:txBody>
          <a:bodyPr/>
          <a:lstStyle/>
          <a:p>
            <a:endParaRPr lang="en-US"/>
          </a:p>
        </p:txBody>
      </p:sp>
      <p:pic>
        <p:nvPicPr>
          <p:cNvPr id="9" name="Picture Placeholder 8">
            <a:extLst>
              <a:ext uri="{FF2B5EF4-FFF2-40B4-BE49-F238E27FC236}">
                <a16:creationId xmlns:a16="http://schemas.microsoft.com/office/drawing/2014/main" id="{6BC1436F-DBCF-4E66-841A-BBBF144900FF}"/>
              </a:ext>
            </a:extLst>
          </p:cNvPr>
          <p:cNvPicPr>
            <a:picLocks noGrp="1" noChangeAspect="1"/>
          </p:cNvPicPr>
          <p:nvPr>
            <p:ph type="pic" idx="1"/>
          </p:nvPr>
        </p:nvPicPr>
        <p:blipFill>
          <a:blip r:embed="rId2"/>
          <a:srcRect t="3479" b="3479"/>
          <a:stretch>
            <a:fillRect/>
          </a:stretch>
        </p:blipFill>
        <p:spPr>
          <a:xfrm>
            <a:off x="2114550" y="228600"/>
            <a:ext cx="9791700" cy="4572000"/>
          </a:xfrm>
        </p:spPr>
      </p:pic>
    </p:spTree>
    <p:extLst>
      <p:ext uri="{BB962C8B-B14F-4D97-AF65-F5344CB8AC3E}">
        <p14:creationId xmlns:p14="http://schemas.microsoft.com/office/powerpoint/2010/main" val="28960656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41304BA-F8A5-4DCE-B008-BE978177FF2A}"/>
              </a:ext>
            </a:extLst>
          </p:cNvPr>
          <p:cNvSpPr>
            <a:spLocks noGrp="1"/>
          </p:cNvSpPr>
          <p:nvPr>
            <p:ph type="body" sz="half" idx="2"/>
          </p:nvPr>
        </p:nvSpPr>
        <p:spPr>
          <a:xfrm>
            <a:off x="2589213" y="2239617"/>
            <a:ext cx="8915400" cy="4227444"/>
          </a:xfrm>
        </p:spPr>
        <p:txBody>
          <a:bodyPr>
            <a:normAutofit fontScale="92500"/>
          </a:bodyPr>
          <a:lstStyle/>
          <a:p>
            <a:pPr algn="ctr"/>
            <a:endParaRPr lang="en-US" sz="1600" b="1" u="sng" dirty="0"/>
          </a:p>
          <a:p>
            <a:pPr algn="ctr"/>
            <a:r>
              <a:rPr lang="en-US" sz="1600" b="1" u="sng" dirty="0"/>
              <a:t>Important Elements – Headline and Summary </a:t>
            </a:r>
          </a:p>
          <a:p>
            <a:endParaRPr lang="en-US" sz="1600" dirty="0"/>
          </a:p>
          <a:p>
            <a:pPr marL="285750" indent="-285750">
              <a:buFont typeface="Arial" panose="020B0604020202020204" pitchFamily="34" charset="0"/>
              <a:buChar char="•"/>
            </a:pPr>
            <a:r>
              <a:rPr lang="en-US" sz="1600" b="1" i="1" dirty="0"/>
              <a:t>Heading and Subheading</a:t>
            </a:r>
          </a:p>
          <a:p>
            <a:pPr marL="285750" indent="-285750">
              <a:buFont typeface="Arial" panose="020B0604020202020204" pitchFamily="34" charset="0"/>
              <a:buChar char="•"/>
            </a:pPr>
            <a:r>
              <a:rPr lang="en-US" sz="1600" b="1" i="1" dirty="0"/>
              <a:t>Summary Paragraph (Impact or Positioning Statement)</a:t>
            </a:r>
          </a:p>
          <a:p>
            <a:pPr marL="742950" lvl="1" indent="-285750">
              <a:buFont typeface="Arial" panose="020B0604020202020204" pitchFamily="34" charset="0"/>
              <a:buChar char="•"/>
            </a:pPr>
            <a:r>
              <a:rPr lang="en-US" sz="1600" i="1" dirty="0"/>
              <a:t>The summary statement should be used to distinguish the candidate in the job market. </a:t>
            </a:r>
          </a:p>
          <a:p>
            <a:pPr marL="742950" lvl="1" indent="-285750">
              <a:buFont typeface="Arial" panose="020B0604020202020204" pitchFamily="34" charset="0"/>
              <a:buChar char="•"/>
            </a:pPr>
            <a:r>
              <a:rPr lang="en-US" sz="1600" i="1" dirty="0"/>
              <a:t>Ask yourself the following:</a:t>
            </a:r>
          </a:p>
          <a:p>
            <a:pPr marL="1200150" lvl="2" indent="-285750">
              <a:buFont typeface="Arial" panose="020B0604020202020204" pitchFamily="34" charset="0"/>
              <a:buChar char="•"/>
            </a:pPr>
            <a:r>
              <a:rPr lang="en-US" sz="1600" b="1" i="1" dirty="0"/>
              <a:t>What qualifications and abilities set the candidate apart from other job seekers?</a:t>
            </a:r>
          </a:p>
          <a:p>
            <a:pPr marL="1200150" lvl="2" indent="-285750">
              <a:buFont typeface="Arial" panose="020B0604020202020204" pitchFamily="34" charset="0"/>
              <a:buChar char="•"/>
            </a:pPr>
            <a:r>
              <a:rPr lang="en-US" sz="1600" b="1" i="1" dirty="0"/>
              <a:t>What uniquely qualifies the candidate to solve the employer’s problems? </a:t>
            </a:r>
          </a:p>
          <a:p>
            <a:pPr marL="742950" lvl="1" indent="-285750">
              <a:buFont typeface="Arial" panose="020B0604020202020204" pitchFamily="34" charset="0"/>
              <a:buChar char="•"/>
            </a:pPr>
            <a:r>
              <a:rPr lang="en-US" sz="1600" i="1" dirty="0"/>
              <a:t>These attributes should be emphasized and illustrated throughout the résumé, but also highlighted in the summary statement. Use the summary statement to establish the candidate’s value proposition and to distinguish them from the vast pool of job seekers.</a:t>
            </a:r>
          </a:p>
          <a:p>
            <a:endParaRPr lang="en-US" sz="1600" b="1" i="1" dirty="0"/>
          </a:p>
        </p:txBody>
      </p:sp>
      <p:pic>
        <p:nvPicPr>
          <p:cNvPr id="9" name="Picture Placeholder 8">
            <a:extLst>
              <a:ext uri="{FF2B5EF4-FFF2-40B4-BE49-F238E27FC236}">
                <a16:creationId xmlns:a16="http://schemas.microsoft.com/office/drawing/2014/main" id="{6BC1436F-DBCF-4E66-841A-BBBF144900FF}"/>
              </a:ext>
            </a:extLst>
          </p:cNvPr>
          <p:cNvPicPr>
            <a:picLocks noGrp="1" noChangeAspect="1"/>
          </p:cNvPicPr>
          <p:nvPr>
            <p:ph type="pic" idx="1"/>
          </p:nvPr>
        </p:nvPicPr>
        <p:blipFill>
          <a:blip r:embed="rId2"/>
          <a:srcRect t="3479" b="3479"/>
          <a:stretch>
            <a:fillRect/>
          </a:stretch>
        </p:blipFill>
        <p:spPr>
          <a:xfrm>
            <a:off x="3977270" y="17292"/>
            <a:ext cx="5153478" cy="2222325"/>
          </a:xfrm>
        </p:spPr>
      </p:pic>
    </p:spTree>
    <p:extLst>
      <p:ext uri="{BB962C8B-B14F-4D97-AF65-F5344CB8AC3E}">
        <p14:creationId xmlns:p14="http://schemas.microsoft.com/office/powerpoint/2010/main" val="3106367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5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Effect transition="in" filter="fade">
                                      <p:cBhvr>
                                        <p:cTn id="25" dur="500"/>
                                        <p:tgtEl>
                                          <p:spTgt spid="4">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xEl>
                                              <p:pRg st="8" end="8"/>
                                            </p:txEl>
                                          </p:spTgt>
                                        </p:tgtEl>
                                        <p:attrNameLst>
                                          <p:attrName>style.visibility</p:attrName>
                                        </p:attrNameLst>
                                      </p:cBhvr>
                                      <p:to>
                                        <p:strVal val="visible"/>
                                      </p:to>
                                    </p:set>
                                    <p:animEffect transition="in" filter="fade">
                                      <p:cBhvr>
                                        <p:cTn id="28" dur="500"/>
                                        <p:tgtEl>
                                          <p:spTgt spid="4">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animEffect transition="in" filter="fade">
                                      <p:cBhvr>
                                        <p:cTn id="33"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41304BA-F8A5-4DCE-B008-BE978177FF2A}"/>
              </a:ext>
            </a:extLst>
          </p:cNvPr>
          <p:cNvSpPr>
            <a:spLocks noGrp="1"/>
          </p:cNvSpPr>
          <p:nvPr>
            <p:ph type="body" sz="half" idx="2"/>
          </p:nvPr>
        </p:nvSpPr>
        <p:spPr>
          <a:xfrm>
            <a:off x="2589213" y="2239617"/>
            <a:ext cx="8915400" cy="4227444"/>
          </a:xfrm>
        </p:spPr>
        <p:txBody>
          <a:bodyPr>
            <a:normAutofit/>
          </a:bodyPr>
          <a:lstStyle/>
          <a:p>
            <a:pPr algn="ctr"/>
            <a:endParaRPr lang="en-US" sz="1600" b="1" u="sng" dirty="0"/>
          </a:p>
          <a:p>
            <a:pPr algn="ctr"/>
            <a:r>
              <a:rPr lang="en-US" sz="1600" b="1" u="sng" dirty="0"/>
              <a:t>Important Elements – Finishing Off the Summary Section</a:t>
            </a:r>
          </a:p>
          <a:p>
            <a:endParaRPr lang="en-US" sz="1600" dirty="0"/>
          </a:p>
          <a:p>
            <a:endParaRPr lang="en-US" sz="1600" b="1" i="1" dirty="0"/>
          </a:p>
          <a:p>
            <a:pPr marL="285750" indent="-285750">
              <a:buFont typeface="Arial" panose="020B0604020202020204" pitchFamily="34" charset="0"/>
              <a:buChar char="•"/>
            </a:pPr>
            <a:r>
              <a:rPr lang="en-US" sz="1600" b="1" i="1" dirty="0"/>
              <a:t>3 Options for Completing the Section:</a:t>
            </a:r>
          </a:p>
          <a:p>
            <a:pPr marL="742950" lvl="1" indent="-285750">
              <a:buFont typeface="Arial" panose="020B0604020202020204" pitchFamily="34" charset="0"/>
              <a:buChar char="•"/>
            </a:pPr>
            <a:r>
              <a:rPr lang="en-US" sz="1600" b="1" i="1" dirty="0"/>
              <a:t>Basic: Expertise or Skills Keywords</a:t>
            </a:r>
          </a:p>
          <a:p>
            <a:pPr marL="742950" lvl="1" indent="-285750">
              <a:buFont typeface="Arial" panose="020B0604020202020204" pitchFamily="34" charset="0"/>
              <a:buChar char="•"/>
            </a:pPr>
            <a:r>
              <a:rPr lang="en-US" sz="1600" b="1" i="1" dirty="0"/>
              <a:t>Intermediate: Skill/Experience Statements with Support</a:t>
            </a:r>
          </a:p>
          <a:p>
            <a:pPr marL="742950" lvl="1" indent="-285750">
              <a:buFont typeface="Arial" panose="020B0604020202020204" pitchFamily="34" charset="0"/>
              <a:buChar char="•"/>
            </a:pPr>
            <a:r>
              <a:rPr lang="en-US" sz="1600" b="1" i="1" dirty="0"/>
              <a:t>Advanced: Career Highlights which Tie-in Expertise </a:t>
            </a:r>
          </a:p>
        </p:txBody>
      </p:sp>
      <p:pic>
        <p:nvPicPr>
          <p:cNvPr id="9" name="Picture Placeholder 8">
            <a:extLst>
              <a:ext uri="{FF2B5EF4-FFF2-40B4-BE49-F238E27FC236}">
                <a16:creationId xmlns:a16="http://schemas.microsoft.com/office/drawing/2014/main" id="{6BC1436F-DBCF-4E66-841A-BBBF144900FF}"/>
              </a:ext>
            </a:extLst>
          </p:cNvPr>
          <p:cNvPicPr>
            <a:picLocks noGrp="1" noChangeAspect="1"/>
          </p:cNvPicPr>
          <p:nvPr>
            <p:ph type="pic" idx="1"/>
          </p:nvPr>
        </p:nvPicPr>
        <p:blipFill>
          <a:blip r:embed="rId2"/>
          <a:srcRect t="3479" b="3479"/>
          <a:stretch>
            <a:fillRect/>
          </a:stretch>
        </p:blipFill>
        <p:spPr>
          <a:xfrm>
            <a:off x="3977270" y="17292"/>
            <a:ext cx="5153478" cy="2222325"/>
          </a:xfrm>
        </p:spPr>
      </p:pic>
    </p:spTree>
    <p:extLst>
      <p:ext uri="{BB962C8B-B14F-4D97-AF65-F5344CB8AC3E}">
        <p14:creationId xmlns:p14="http://schemas.microsoft.com/office/powerpoint/2010/main" val="254445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500"/>
                                        <p:tgtEl>
                                          <p:spTgt spid="4">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6" end="6"/>
                                            </p:txEl>
                                          </p:spTgt>
                                        </p:tgtEl>
                                        <p:attrNameLst>
                                          <p:attrName>style.visibility</p:attrName>
                                        </p:attrNameLst>
                                      </p:cBhvr>
                                      <p:to>
                                        <p:strVal val="visible"/>
                                      </p:to>
                                    </p:set>
                                    <p:animEffect transition="in" filter="fade">
                                      <p:cBhvr>
                                        <p:cTn id="12" dur="500"/>
                                        <p:tgtEl>
                                          <p:spTgt spid="4">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animEffect transition="in" filter="fade">
                                      <p:cBhvr>
                                        <p:cTn id="1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A53AA-1DA1-485B-910A-DBF5BB34F744}"/>
              </a:ext>
            </a:extLst>
          </p:cNvPr>
          <p:cNvSpPr>
            <a:spLocks noGrp="1"/>
          </p:cNvSpPr>
          <p:nvPr>
            <p:ph type="title"/>
          </p:nvPr>
        </p:nvSpPr>
        <p:spPr>
          <a:xfrm>
            <a:off x="2592924" y="624110"/>
            <a:ext cx="8911687" cy="767368"/>
          </a:xfrm>
        </p:spPr>
        <p:txBody>
          <a:bodyPr/>
          <a:lstStyle/>
          <a:p>
            <a:pPr algn="ctr"/>
            <a:r>
              <a:rPr lang="en-US" b="1" dirty="0"/>
              <a:t>The Experience</a:t>
            </a:r>
            <a:endParaRPr lang="en-US" dirty="0"/>
          </a:p>
        </p:txBody>
      </p:sp>
      <p:pic>
        <p:nvPicPr>
          <p:cNvPr id="6" name="Content Placeholder 5">
            <a:extLst>
              <a:ext uri="{FF2B5EF4-FFF2-40B4-BE49-F238E27FC236}">
                <a16:creationId xmlns:a16="http://schemas.microsoft.com/office/drawing/2014/main" id="{7382D856-3DB8-40AF-98A8-95508E248A95}"/>
              </a:ext>
            </a:extLst>
          </p:cNvPr>
          <p:cNvPicPr>
            <a:picLocks noGrp="1" noChangeAspect="1"/>
          </p:cNvPicPr>
          <p:nvPr>
            <p:ph sz="half" idx="1"/>
          </p:nvPr>
        </p:nvPicPr>
        <p:blipFill>
          <a:blip r:embed="rId2"/>
          <a:stretch>
            <a:fillRect/>
          </a:stretch>
        </p:blipFill>
        <p:spPr>
          <a:xfrm>
            <a:off x="2589213" y="1510749"/>
            <a:ext cx="4313237" cy="4187686"/>
          </a:xfrm>
        </p:spPr>
      </p:pic>
      <p:pic>
        <p:nvPicPr>
          <p:cNvPr id="8" name="Content Placeholder 7">
            <a:extLst>
              <a:ext uri="{FF2B5EF4-FFF2-40B4-BE49-F238E27FC236}">
                <a16:creationId xmlns:a16="http://schemas.microsoft.com/office/drawing/2014/main" id="{4516BE74-E9CC-4651-A4C6-6163CECB6AA5}"/>
              </a:ext>
            </a:extLst>
          </p:cNvPr>
          <p:cNvPicPr>
            <a:picLocks noGrp="1" noChangeAspect="1"/>
          </p:cNvPicPr>
          <p:nvPr>
            <p:ph sz="half" idx="2"/>
          </p:nvPr>
        </p:nvPicPr>
        <p:blipFill>
          <a:blip r:embed="rId3"/>
          <a:stretch>
            <a:fillRect/>
          </a:stretch>
        </p:blipFill>
        <p:spPr>
          <a:xfrm>
            <a:off x="7191375" y="1391478"/>
            <a:ext cx="4313238" cy="4306957"/>
          </a:xfrm>
        </p:spPr>
      </p:pic>
    </p:spTree>
    <p:extLst>
      <p:ext uri="{BB962C8B-B14F-4D97-AF65-F5344CB8AC3E}">
        <p14:creationId xmlns:p14="http://schemas.microsoft.com/office/powerpoint/2010/main" val="192834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D13C1-54AB-45EC-B181-502D06981555}"/>
              </a:ext>
            </a:extLst>
          </p:cNvPr>
          <p:cNvSpPr>
            <a:spLocks noGrp="1"/>
          </p:cNvSpPr>
          <p:nvPr>
            <p:ph type="title"/>
          </p:nvPr>
        </p:nvSpPr>
        <p:spPr/>
        <p:txBody>
          <a:bodyPr/>
          <a:lstStyle/>
          <a:p>
            <a:pPr algn="ctr"/>
            <a:r>
              <a:rPr lang="en-US" dirty="0"/>
              <a:t>Why Change the Way You Write Résumés for Your Clients?</a:t>
            </a:r>
          </a:p>
        </p:txBody>
      </p:sp>
      <p:sp>
        <p:nvSpPr>
          <p:cNvPr id="3" name="Content Placeholder 2">
            <a:extLst>
              <a:ext uri="{FF2B5EF4-FFF2-40B4-BE49-F238E27FC236}">
                <a16:creationId xmlns:a16="http://schemas.microsoft.com/office/drawing/2014/main" id="{F3D8B461-8C5A-40C8-A194-34414D917903}"/>
              </a:ext>
            </a:extLst>
          </p:cNvPr>
          <p:cNvSpPr>
            <a:spLocks noGrp="1"/>
          </p:cNvSpPr>
          <p:nvPr>
            <p:ph idx="1"/>
          </p:nvPr>
        </p:nvSpPr>
        <p:spPr/>
        <p:txBody>
          <a:bodyPr/>
          <a:lstStyle/>
          <a:p>
            <a:r>
              <a:rPr lang="en-US" b="1" dirty="0"/>
              <a:t>Increased rates of interview attainment:</a:t>
            </a:r>
          </a:p>
          <a:p>
            <a:pPr lvl="1"/>
            <a:r>
              <a:rPr lang="en-US" dirty="0"/>
              <a:t>Since Vocamotive began using the new résumé writing techniques in 2014, client interviews have increased nearly 80% with ~ 10% increase in 2019. </a:t>
            </a:r>
          </a:p>
          <a:p>
            <a:r>
              <a:rPr lang="en-US" b="1" dirty="0"/>
              <a:t>Support of interview success:</a:t>
            </a:r>
          </a:p>
          <a:p>
            <a:pPr lvl="1"/>
            <a:r>
              <a:rPr lang="en-US" dirty="0"/>
              <a:t>Clients have provided feedback indicating that the résumé development process used by </a:t>
            </a:r>
            <a:r>
              <a:rPr lang="en-US" dirty="0" err="1"/>
              <a:t>Vocamotive</a:t>
            </a:r>
            <a:r>
              <a:rPr lang="en-US" dirty="0"/>
              <a:t> helps them better prepare for and conduct themselves within interviews.</a:t>
            </a:r>
          </a:p>
          <a:p>
            <a:r>
              <a:rPr lang="en-US" b="1" dirty="0"/>
              <a:t>Increased engagement with employers and recruiters:</a:t>
            </a:r>
          </a:p>
          <a:p>
            <a:pPr lvl="1"/>
            <a:r>
              <a:rPr lang="en-US" dirty="0"/>
              <a:t>Hiring officials and recruiters report the new styles of résumé developed for our clients not only increases the chance of landing an interview, but also leads to more meaningful interview conversations and outcomes.</a:t>
            </a:r>
          </a:p>
        </p:txBody>
      </p:sp>
    </p:spTree>
    <p:extLst>
      <p:ext uri="{BB962C8B-B14F-4D97-AF65-F5344CB8AC3E}">
        <p14:creationId xmlns:p14="http://schemas.microsoft.com/office/powerpoint/2010/main" val="327601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41304BA-F8A5-4DCE-B008-BE978177FF2A}"/>
              </a:ext>
            </a:extLst>
          </p:cNvPr>
          <p:cNvSpPr>
            <a:spLocks noGrp="1"/>
          </p:cNvSpPr>
          <p:nvPr>
            <p:ph type="body" sz="half" idx="2"/>
          </p:nvPr>
        </p:nvSpPr>
        <p:spPr>
          <a:xfrm>
            <a:off x="2589213" y="2239617"/>
            <a:ext cx="8915400" cy="4227444"/>
          </a:xfrm>
        </p:spPr>
        <p:txBody>
          <a:bodyPr>
            <a:normAutofit/>
          </a:bodyPr>
          <a:lstStyle/>
          <a:p>
            <a:pPr algn="ctr"/>
            <a:endParaRPr lang="en-US" sz="1600" b="1" u="sng" dirty="0"/>
          </a:p>
          <a:p>
            <a:pPr algn="ctr"/>
            <a:r>
              <a:rPr lang="en-US" sz="1800" b="1" u="sng" dirty="0"/>
              <a:t>Important Elements – </a:t>
            </a:r>
            <a:r>
              <a:rPr lang="en-US" sz="1800" b="1" i="1" u="sng" dirty="0"/>
              <a:t>Job Descriptions</a:t>
            </a:r>
            <a:endParaRPr lang="en-US" sz="1800" b="1" u="sng" dirty="0"/>
          </a:p>
          <a:p>
            <a:endParaRPr lang="en-US" sz="1600" dirty="0"/>
          </a:p>
          <a:p>
            <a:pPr marL="285750" indent="-285750">
              <a:buFont typeface="Arial" panose="020B0604020202020204" pitchFamily="34" charset="0"/>
              <a:buChar char="•"/>
            </a:pPr>
            <a:r>
              <a:rPr lang="en-US" sz="1600" b="1" i="1" dirty="0"/>
              <a:t>Job descriptions should never “parrot” the official job announcement or simply list job duties. </a:t>
            </a:r>
          </a:p>
          <a:p>
            <a:pPr marL="285750" indent="-285750">
              <a:buFont typeface="Arial" panose="020B0604020202020204" pitchFamily="34" charset="0"/>
              <a:buChar char="•"/>
            </a:pPr>
            <a:r>
              <a:rPr lang="en-US" sz="1600" b="1" i="1" dirty="0"/>
              <a:t>A job description must convey value by revealing relevant challenges, actions, and results using “action” verbs and quantifiable information – not vague statements. </a:t>
            </a:r>
          </a:p>
          <a:p>
            <a:pPr marL="285750" indent="-285750">
              <a:buFont typeface="Arial" panose="020B0604020202020204" pitchFamily="34" charset="0"/>
              <a:buChar char="•"/>
            </a:pPr>
            <a:r>
              <a:rPr lang="en-US" sz="1600" b="1" i="1" dirty="0"/>
              <a:t>A strong job description prioritizes information in accordance to employer needs. It also uses keywords relevant to the target industry.</a:t>
            </a:r>
          </a:p>
          <a:p>
            <a:pPr marL="285750" indent="-285750">
              <a:buFont typeface="Arial" panose="020B0604020202020204" pitchFamily="34" charset="0"/>
              <a:buChar char="•"/>
            </a:pPr>
            <a:r>
              <a:rPr lang="en-US" sz="1600" b="1" i="1" dirty="0"/>
              <a:t>Paragraphs are concise, categorized by function, and written in first person without the personal pronoun.</a:t>
            </a:r>
          </a:p>
        </p:txBody>
      </p:sp>
      <p:pic>
        <p:nvPicPr>
          <p:cNvPr id="11" name="Picture Placeholder 10">
            <a:extLst>
              <a:ext uri="{FF2B5EF4-FFF2-40B4-BE49-F238E27FC236}">
                <a16:creationId xmlns:a16="http://schemas.microsoft.com/office/drawing/2014/main" id="{A4E4252B-E180-4D51-99DC-541669152044}"/>
              </a:ext>
            </a:extLst>
          </p:cNvPr>
          <p:cNvPicPr>
            <a:picLocks noGrp="1" noChangeAspect="1"/>
          </p:cNvPicPr>
          <p:nvPr>
            <p:ph type="pic" idx="1"/>
          </p:nvPr>
        </p:nvPicPr>
        <p:blipFill>
          <a:blip r:embed="rId2"/>
          <a:srcRect t="1853" b="1853"/>
          <a:stretch>
            <a:fillRect/>
          </a:stretch>
        </p:blipFill>
        <p:spPr>
          <a:xfrm>
            <a:off x="3551583" y="0"/>
            <a:ext cx="6020704" cy="2239617"/>
          </a:xfrm>
        </p:spPr>
      </p:pic>
    </p:spTree>
    <p:extLst>
      <p:ext uri="{BB962C8B-B14F-4D97-AF65-F5344CB8AC3E}">
        <p14:creationId xmlns:p14="http://schemas.microsoft.com/office/powerpoint/2010/main" val="21792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5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41304BA-F8A5-4DCE-B008-BE978177FF2A}"/>
              </a:ext>
            </a:extLst>
          </p:cNvPr>
          <p:cNvSpPr>
            <a:spLocks noGrp="1"/>
          </p:cNvSpPr>
          <p:nvPr>
            <p:ph type="body" sz="half" idx="2"/>
          </p:nvPr>
        </p:nvSpPr>
        <p:spPr>
          <a:xfrm>
            <a:off x="2589213" y="2239617"/>
            <a:ext cx="8915400" cy="4227444"/>
          </a:xfrm>
        </p:spPr>
        <p:txBody>
          <a:bodyPr>
            <a:normAutofit/>
          </a:bodyPr>
          <a:lstStyle/>
          <a:p>
            <a:pPr algn="ctr"/>
            <a:endParaRPr lang="en-US" sz="1600" b="1" u="sng" dirty="0"/>
          </a:p>
          <a:p>
            <a:pPr algn="ctr"/>
            <a:r>
              <a:rPr lang="en-US" sz="1800" b="1" u="sng" dirty="0"/>
              <a:t>Important Elements - </a:t>
            </a:r>
            <a:r>
              <a:rPr lang="en-US" sz="1800" b="1" i="1" u="sng" dirty="0"/>
              <a:t>Achievements</a:t>
            </a:r>
          </a:p>
          <a:p>
            <a:pPr marL="285750" indent="-285750">
              <a:buFont typeface="Arial" panose="020B0604020202020204" pitchFamily="34" charset="0"/>
              <a:buChar char="•"/>
            </a:pPr>
            <a:endParaRPr lang="en-US" sz="1600" b="1" i="1" dirty="0"/>
          </a:p>
          <a:p>
            <a:pPr marL="285750" indent="-285750">
              <a:buFont typeface="Arial" panose="020B0604020202020204" pitchFamily="34" charset="0"/>
              <a:buChar char="•"/>
            </a:pPr>
            <a:r>
              <a:rPr lang="en-US" sz="1600" b="1" i="1" dirty="0"/>
              <a:t>Frontloading accomplishments and following with the why and how not only makes for a more interesting read but it makes sense because the reader scans from the left to right. </a:t>
            </a:r>
          </a:p>
          <a:p>
            <a:pPr marL="285750" indent="-285750">
              <a:buFont typeface="Arial" panose="020B0604020202020204" pitchFamily="34" charset="0"/>
              <a:buChar char="•"/>
            </a:pPr>
            <a:r>
              <a:rPr lang="en-US" sz="1600" b="1" i="1" dirty="0"/>
              <a:t>To capture attention quickly, all quantifiable data should be positioned at the start of each accomplishment (unless there is a good reason not to do so).</a:t>
            </a:r>
          </a:p>
          <a:p>
            <a:pPr marL="285750" indent="-285750">
              <a:buFont typeface="Arial" panose="020B0604020202020204" pitchFamily="34" charset="0"/>
              <a:buChar char="•"/>
            </a:pPr>
            <a:r>
              <a:rPr lang="en-US" sz="1600" b="1" i="1" dirty="0"/>
              <a:t>For Example:</a:t>
            </a:r>
          </a:p>
          <a:p>
            <a:pPr marL="742950" lvl="1" indent="-285750">
              <a:buFont typeface="Arial" panose="020B0604020202020204" pitchFamily="34" charset="0"/>
              <a:buChar char="•"/>
            </a:pPr>
            <a:r>
              <a:rPr lang="en-US" sz="1600" i="1" dirty="0"/>
              <a:t>Instead of writing: </a:t>
            </a:r>
            <a:r>
              <a:rPr lang="en-US" sz="1600" b="1" i="1" dirty="0"/>
              <a:t>“</a:t>
            </a:r>
            <a:r>
              <a:rPr lang="en-US" sz="1600" b="1" dirty="0"/>
              <a:t>Designed new sales training program which resulted in employees selling 50% more each year.”</a:t>
            </a:r>
          </a:p>
          <a:p>
            <a:pPr marL="742950" lvl="1" indent="-285750">
              <a:buFont typeface="Arial" panose="020B0604020202020204" pitchFamily="34" charset="0"/>
              <a:buChar char="•"/>
            </a:pPr>
            <a:r>
              <a:rPr lang="en-US" sz="1600" i="1" dirty="0"/>
              <a:t>Try this: </a:t>
            </a:r>
            <a:r>
              <a:rPr lang="en-US" sz="1600" b="1" dirty="0"/>
              <a:t>“Increased revenue 50% by designing new sales training program which amplified individual sales rep performance.”</a:t>
            </a:r>
          </a:p>
          <a:p>
            <a:pPr marL="742950" lvl="1" indent="-285750">
              <a:buFont typeface="Arial" panose="020B0604020202020204" pitchFamily="34" charset="0"/>
              <a:buChar char="•"/>
            </a:pPr>
            <a:endParaRPr lang="en-US" sz="1600" b="1" i="1" dirty="0"/>
          </a:p>
        </p:txBody>
      </p:sp>
      <p:pic>
        <p:nvPicPr>
          <p:cNvPr id="11" name="Picture Placeholder 10">
            <a:extLst>
              <a:ext uri="{FF2B5EF4-FFF2-40B4-BE49-F238E27FC236}">
                <a16:creationId xmlns:a16="http://schemas.microsoft.com/office/drawing/2014/main" id="{A4E4252B-E180-4D51-99DC-541669152044}"/>
              </a:ext>
            </a:extLst>
          </p:cNvPr>
          <p:cNvPicPr>
            <a:picLocks noGrp="1" noChangeAspect="1"/>
          </p:cNvPicPr>
          <p:nvPr>
            <p:ph type="pic" idx="1"/>
          </p:nvPr>
        </p:nvPicPr>
        <p:blipFill>
          <a:blip r:embed="rId2"/>
          <a:srcRect t="1853" b="1853"/>
          <a:stretch>
            <a:fillRect/>
          </a:stretch>
        </p:blipFill>
        <p:spPr>
          <a:xfrm>
            <a:off x="3551583" y="0"/>
            <a:ext cx="6020704" cy="2239617"/>
          </a:xfrm>
        </p:spPr>
      </p:pic>
    </p:spTree>
    <p:extLst>
      <p:ext uri="{BB962C8B-B14F-4D97-AF65-F5344CB8AC3E}">
        <p14:creationId xmlns:p14="http://schemas.microsoft.com/office/powerpoint/2010/main" val="418435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5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73276-D65F-48B0-B6E3-064DFDEC2E14}"/>
              </a:ext>
            </a:extLst>
          </p:cNvPr>
          <p:cNvSpPr>
            <a:spLocks noGrp="1"/>
          </p:cNvSpPr>
          <p:nvPr>
            <p:ph type="title"/>
          </p:nvPr>
        </p:nvSpPr>
        <p:spPr/>
        <p:txBody>
          <a:bodyPr/>
          <a:lstStyle/>
          <a:p>
            <a:pPr algn="ctr"/>
            <a:r>
              <a:rPr lang="en-US" b="1" dirty="0"/>
              <a:t>Education and Professional Development</a:t>
            </a:r>
          </a:p>
        </p:txBody>
      </p:sp>
      <p:sp>
        <p:nvSpPr>
          <p:cNvPr id="4" name="Text Placeholder 3">
            <a:extLst>
              <a:ext uri="{FF2B5EF4-FFF2-40B4-BE49-F238E27FC236}">
                <a16:creationId xmlns:a16="http://schemas.microsoft.com/office/drawing/2014/main" id="{E41304BA-F8A5-4DCE-B008-BE978177FF2A}"/>
              </a:ext>
            </a:extLst>
          </p:cNvPr>
          <p:cNvSpPr>
            <a:spLocks noGrp="1"/>
          </p:cNvSpPr>
          <p:nvPr>
            <p:ph type="body" sz="half" idx="2"/>
          </p:nvPr>
        </p:nvSpPr>
        <p:spPr/>
        <p:txBody>
          <a:bodyPr/>
          <a:lstStyle/>
          <a:p>
            <a:endParaRPr lang="en-US"/>
          </a:p>
        </p:txBody>
      </p:sp>
      <p:pic>
        <p:nvPicPr>
          <p:cNvPr id="18" name="Picture Placeholder 17">
            <a:extLst>
              <a:ext uri="{FF2B5EF4-FFF2-40B4-BE49-F238E27FC236}">
                <a16:creationId xmlns:a16="http://schemas.microsoft.com/office/drawing/2014/main" id="{2B3AFEAD-E6DD-4CAB-9C83-280ED3B1B046}"/>
              </a:ext>
            </a:extLst>
          </p:cNvPr>
          <p:cNvPicPr>
            <a:picLocks noGrp="1" noChangeAspect="1"/>
          </p:cNvPicPr>
          <p:nvPr>
            <p:ph type="pic" idx="1"/>
          </p:nvPr>
        </p:nvPicPr>
        <p:blipFill>
          <a:blip r:embed="rId2"/>
          <a:srcRect t="16327" b="16327"/>
          <a:stretch>
            <a:fillRect/>
          </a:stretch>
        </p:blipFill>
        <p:spPr>
          <a:xfrm>
            <a:off x="1927225" y="98425"/>
            <a:ext cx="9974263" cy="4391025"/>
          </a:xfrm>
        </p:spPr>
      </p:pic>
    </p:spTree>
    <p:extLst>
      <p:ext uri="{BB962C8B-B14F-4D97-AF65-F5344CB8AC3E}">
        <p14:creationId xmlns:p14="http://schemas.microsoft.com/office/powerpoint/2010/main" val="839682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41304BA-F8A5-4DCE-B008-BE978177FF2A}"/>
              </a:ext>
            </a:extLst>
          </p:cNvPr>
          <p:cNvSpPr>
            <a:spLocks noGrp="1"/>
          </p:cNvSpPr>
          <p:nvPr>
            <p:ph type="body" sz="half" idx="2"/>
          </p:nvPr>
        </p:nvSpPr>
        <p:spPr>
          <a:xfrm>
            <a:off x="2589213" y="2239617"/>
            <a:ext cx="8915400" cy="4227444"/>
          </a:xfrm>
        </p:spPr>
        <p:txBody>
          <a:bodyPr>
            <a:normAutofit/>
          </a:bodyPr>
          <a:lstStyle/>
          <a:p>
            <a:pPr algn="ctr"/>
            <a:endParaRPr lang="en-US" sz="1600" b="1" u="sng" dirty="0"/>
          </a:p>
          <a:p>
            <a:pPr algn="ctr"/>
            <a:r>
              <a:rPr lang="en-US" sz="1800" b="1" u="sng" dirty="0"/>
              <a:t>Important Elements - </a:t>
            </a:r>
            <a:r>
              <a:rPr lang="en-US" sz="1800" b="1" i="1" u="sng" dirty="0"/>
              <a:t>Education</a:t>
            </a:r>
          </a:p>
          <a:p>
            <a:pPr marL="285750" indent="-285750">
              <a:buFont typeface="Arial" panose="020B0604020202020204" pitchFamily="34" charset="0"/>
              <a:buChar char="•"/>
            </a:pPr>
            <a:endParaRPr lang="en-US" sz="1600" b="1" i="1" dirty="0"/>
          </a:p>
          <a:p>
            <a:pPr marL="285750" indent="-285750">
              <a:buFont typeface="Arial" panose="020B0604020202020204" pitchFamily="34" charset="0"/>
              <a:buChar char="•"/>
            </a:pPr>
            <a:r>
              <a:rPr lang="en-US" sz="1600" b="1" i="1" dirty="0"/>
              <a:t>Dates – to list or not to list?</a:t>
            </a:r>
          </a:p>
          <a:p>
            <a:pPr marL="285750" indent="-285750">
              <a:buFont typeface="Arial" panose="020B0604020202020204" pitchFamily="34" charset="0"/>
              <a:buChar char="•"/>
            </a:pPr>
            <a:r>
              <a:rPr lang="en-US" sz="1600" b="1" i="1" dirty="0"/>
              <a:t>Order of education.</a:t>
            </a:r>
          </a:p>
          <a:p>
            <a:pPr marL="285750" indent="-285750">
              <a:buFont typeface="Arial" panose="020B0604020202020204" pitchFamily="34" charset="0"/>
              <a:buChar char="•"/>
            </a:pPr>
            <a:r>
              <a:rPr lang="en-US" sz="1600" b="1" i="1" dirty="0"/>
              <a:t>Use of “coursework.”</a:t>
            </a:r>
          </a:p>
          <a:p>
            <a:pPr marL="285750" indent="-285750">
              <a:buFont typeface="Arial" panose="020B0604020202020204" pitchFamily="34" charset="0"/>
              <a:buChar char="•"/>
            </a:pPr>
            <a:r>
              <a:rPr lang="en-US" sz="1600" b="1" i="1" dirty="0"/>
              <a:t>Incomplete education.</a:t>
            </a:r>
          </a:p>
          <a:p>
            <a:pPr marL="285750" indent="-285750">
              <a:buFont typeface="Arial" panose="020B0604020202020204" pitchFamily="34" charset="0"/>
              <a:buChar char="•"/>
            </a:pPr>
            <a:r>
              <a:rPr lang="en-US" sz="1600" b="1" i="1" dirty="0"/>
              <a:t>Irrelevant education.</a:t>
            </a:r>
          </a:p>
          <a:p>
            <a:pPr marL="285750" indent="-285750">
              <a:buFont typeface="Arial" panose="020B0604020202020204" pitchFamily="34" charset="0"/>
              <a:buChar char="•"/>
            </a:pPr>
            <a:r>
              <a:rPr lang="en-US" sz="1600" b="1" i="1" dirty="0"/>
              <a:t>Abbreviations.</a:t>
            </a:r>
          </a:p>
          <a:p>
            <a:r>
              <a:rPr lang="en-US" sz="1600" b="1" i="1" dirty="0"/>
              <a:t> </a:t>
            </a:r>
          </a:p>
        </p:txBody>
      </p:sp>
      <p:pic>
        <p:nvPicPr>
          <p:cNvPr id="6" name="Picture Placeholder 5">
            <a:extLst>
              <a:ext uri="{FF2B5EF4-FFF2-40B4-BE49-F238E27FC236}">
                <a16:creationId xmlns:a16="http://schemas.microsoft.com/office/drawing/2014/main" id="{1076DC8C-7864-41C9-A2AC-AD396049D33A}"/>
              </a:ext>
            </a:extLst>
          </p:cNvPr>
          <p:cNvPicPr>
            <a:picLocks noGrp="1" noChangeAspect="1"/>
          </p:cNvPicPr>
          <p:nvPr>
            <p:ph type="pic" idx="1"/>
          </p:nvPr>
        </p:nvPicPr>
        <p:blipFill>
          <a:blip r:embed="rId2"/>
          <a:srcRect t="16932" b="16932"/>
          <a:stretch>
            <a:fillRect/>
          </a:stretch>
        </p:blipFill>
        <p:spPr>
          <a:xfrm>
            <a:off x="3449419" y="0"/>
            <a:ext cx="6319158" cy="1709531"/>
          </a:xfrm>
        </p:spPr>
      </p:pic>
    </p:spTree>
    <p:extLst>
      <p:ext uri="{BB962C8B-B14F-4D97-AF65-F5344CB8AC3E}">
        <p14:creationId xmlns:p14="http://schemas.microsoft.com/office/powerpoint/2010/main" val="68722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5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fade">
                                      <p:cBhvr>
                                        <p:cTn id="3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41304BA-F8A5-4DCE-B008-BE978177FF2A}"/>
              </a:ext>
            </a:extLst>
          </p:cNvPr>
          <p:cNvSpPr>
            <a:spLocks noGrp="1"/>
          </p:cNvSpPr>
          <p:nvPr>
            <p:ph type="body" sz="half" idx="2"/>
          </p:nvPr>
        </p:nvSpPr>
        <p:spPr>
          <a:xfrm>
            <a:off x="2589213" y="2239617"/>
            <a:ext cx="8915400" cy="4227444"/>
          </a:xfrm>
        </p:spPr>
        <p:txBody>
          <a:bodyPr>
            <a:normAutofit/>
          </a:bodyPr>
          <a:lstStyle/>
          <a:p>
            <a:pPr algn="ctr"/>
            <a:endParaRPr lang="en-US" sz="1600" b="1" u="sng" dirty="0"/>
          </a:p>
          <a:p>
            <a:pPr algn="ctr"/>
            <a:r>
              <a:rPr lang="en-US" sz="1800" b="1" u="sng" dirty="0"/>
              <a:t>Important Elements - </a:t>
            </a:r>
            <a:r>
              <a:rPr lang="en-US" sz="1800" b="1" i="1" u="sng" dirty="0"/>
              <a:t>Certifications</a:t>
            </a:r>
          </a:p>
          <a:p>
            <a:pPr marL="285750" indent="-285750">
              <a:buFont typeface="Arial" panose="020B0604020202020204" pitchFamily="34" charset="0"/>
              <a:buChar char="•"/>
            </a:pPr>
            <a:endParaRPr lang="en-US" sz="1600" b="1" i="1" dirty="0"/>
          </a:p>
          <a:p>
            <a:pPr marL="285750" indent="-285750">
              <a:buFont typeface="Arial" panose="020B0604020202020204" pitchFamily="34" charset="0"/>
              <a:buChar char="•"/>
            </a:pPr>
            <a:r>
              <a:rPr lang="en-US" sz="1600" b="1" i="1" dirty="0"/>
              <a:t>Dates – to list or not to list?</a:t>
            </a:r>
          </a:p>
          <a:p>
            <a:pPr marL="285750" indent="-285750">
              <a:buFont typeface="Arial" panose="020B0604020202020204" pitchFamily="34" charset="0"/>
              <a:buChar char="•"/>
            </a:pPr>
            <a:r>
              <a:rPr lang="en-US" sz="1600" b="1" i="1" dirty="0"/>
              <a:t>Certification issuer and abbreviations.</a:t>
            </a:r>
          </a:p>
          <a:p>
            <a:pPr marL="285750" indent="-285750">
              <a:buFont typeface="Arial" panose="020B0604020202020204" pitchFamily="34" charset="0"/>
              <a:buChar char="•"/>
            </a:pPr>
            <a:r>
              <a:rPr lang="en-US" sz="1600" b="1" i="1" dirty="0"/>
              <a:t>Expired certifications.</a:t>
            </a:r>
          </a:p>
          <a:p>
            <a:pPr marL="285750" indent="-285750">
              <a:buFont typeface="Arial" panose="020B0604020202020204" pitchFamily="34" charset="0"/>
              <a:buChar char="•"/>
            </a:pPr>
            <a:r>
              <a:rPr lang="en-US" sz="1600" b="1" i="1" dirty="0"/>
              <a:t>Irrelevant certifications.</a:t>
            </a:r>
          </a:p>
          <a:p>
            <a:r>
              <a:rPr lang="en-US" sz="1600" b="1" i="1" dirty="0"/>
              <a:t> </a:t>
            </a:r>
          </a:p>
        </p:txBody>
      </p:sp>
      <p:pic>
        <p:nvPicPr>
          <p:cNvPr id="6" name="Picture Placeholder 5">
            <a:extLst>
              <a:ext uri="{FF2B5EF4-FFF2-40B4-BE49-F238E27FC236}">
                <a16:creationId xmlns:a16="http://schemas.microsoft.com/office/drawing/2014/main" id="{1076DC8C-7864-41C9-A2AC-AD396049D33A}"/>
              </a:ext>
            </a:extLst>
          </p:cNvPr>
          <p:cNvPicPr>
            <a:picLocks noGrp="1" noChangeAspect="1"/>
          </p:cNvPicPr>
          <p:nvPr>
            <p:ph type="pic" idx="1"/>
          </p:nvPr>
        </p:nvPicPr>
        <p:blipFill>
          <a:blip r:embed="rId2"/>
          <a:srcRect t="16932" b="16932"/>
          <a:stretch>
            <a:fillRect/>
          </a:stretch>
        </p:blipFill>
        <p:spPr>
          <a:xfrm>
            <a:off x="3449419" y="0"/>
            <a:ext cx="6319158" cy="1709531"/>
          </a:xfrm>
        </p:spPr>
      </p:pic>
    </p:spTree>
    <p:extLst>
      <p:ext uri="{BB962C8B-B14F-4D97-AF65-F5344CB8AC3E}">
        <p14:creationId xmlns:p14="http://schemas.microsoft.com/office/powerpoint/2010/main" val="173123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5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41304BA-F8A5-4DCE-B008-BE978177FF2A}"/>
              </a:ext>
            </a:extLst>
          </p:cNvPr>
          <p:cNvSpPr>
            <a:spLocks noGrp="1"/>
          </p:cNvSpPr>
          <p:nvPr>
            <p:ph type="body" sz="half" idx="2"/>
          </p:nvPr>
        </p:nvSpPr>
        <p:spPr>
          <a:xfrm>
            <a:off x="2589213" y="2239617"/>
            <a:ext cx="8915400" cy="4227444"/>
          </a:xfrm>
        </p:spPr>
        <p:txBody>
          <a:bodyPr>
            <a:normAutofit/>
          </a:bodyPr>
          <a:lstStyle/>
          <a:p>
            <a:pPr algn="ctr"/>
            <a:endParaRPr lang="en-US" sz="1600" b="1" u="sng" dirty="0"/>
          </a:p>
          <a:p>
            <a:pPr algn="ctr"/>
            <a:r>
              <a:rPr lang="en-US" sz="1800" b="1" u="sng" dirty="0"/>
              <a:t>Important Elements - </a:t>
            </a:r>
            <a:r>
              <a:rPr lang="en-US" sz="1800" b="1" i="1" u="sng" dirty="0"/>
              <a:t>Trainings</a:t>
            </a:r>
          </a:p>
          <a:p>
            <a:pPr marL="285750" indent="-285750">
              <a:buFont typeface="Arial" panose="020B0604020202020204" pitchFamily="34" charset="0"/>
              <a:buChar char="•"/>
            </a:pPr>
            <a:endParaRPr lang="en-US" sz="1600" b="1" i="1" dirty="0"/>
          </a:p>
          <a:p>
            <a:pPr marL="285750" indent="-285750">
              <a:buFont typeface="Arial" panose="020B0604020202020204" pitchFamily="34" charset="0"/>
              <a:buChar char="•"/>
            </a:pPr>
            <a:r>
              <a:rPr lang="en-US" sz="1600" b="1" i="1" dirty="0"/>
              <a:t>Dates – to list or not to list?</a:t>
            </a:r>
          </a:p>
          <a:p>
            <a:pPr marL="285750" indent="-285750">
              <a:buFont typeface="Arial" panose="020B0604020202020204" pitchFamily="34" charset="0"/>
              <a:buChar char="•"/>
            </a:pPr>
            <a:r>
              <a:rPr lang="en-US" sz="1600" b="1" i="1" dirty="0"/>
              <a:t>Training provider.</a:t>
            </a:r>
          </a:p>
          <a:p>
            <a:pPr marL="285750" indent="-285750">
              <a:buFont typeface="Arial" panose="020B0604020202020204" pitchFamily="34" charset="0"/>
              <a:buChar char="•"/>
            </a:pPr>
            <a:r>
              <a:rPr lang="en-US" sz="1600" b="1" i="1" dirty="0"/>
              <a:t>Name and description of training.</a:t>
            </a:r>
          </a:p>
          <a:p>
            <a:pPr marL="285750" indent="-285750">
              <a:buFont typeface="Arial" panose="020B0604020202020204" pitchFamily="34" charset="0"/>
              <a:buChar char="•"/>
            </a:pPr>
            <a:r>
              <a:rPr lang="en-US" sz="1600" b="1" i="1" dirty="0"/>
              <a:t>Irrelevant trainings.</a:t>
            </a:r>
          </a:p>
          <a:p>
            <a:r>
              <a:rPr lang="en-US" sz="1600" b="1" i="1" dirty="0"/>
              <a:t> </a:t>
            </a:r>
          </a:p>
        </p:txBody>
      </p:sp>
      <p:pic>
        <p:nvPicPr>
          <p:cNvPr id="6" name="Picture Placeholder 5">
            <a:extLst>
              <a:ext uri="{FF2B5EF4-FFF2-40B4-BE49-F238E27FC236}">
                <a16:creationId xmlns:a16="http://schemas.microsoft.com/office/drawing/2014/main" id="{1076DC8C-7864-41C9-A2AC-AD396049D33A}"/>
              </a:ext>
            </a:extLst>
          </p:cNvPr>
          <p:cNvPicPr>
            <a:picLocks noGrp="1" noChangeAspect="1"/>
          </p:cNvPicPr>
          <p:nvPr>
            <p:ph type="pic" idx="1"/>
          </p:nvPr>
        </p:nvPicPr>
        <p:blipFill>
          <a:blip r:embed="rId2"/>
          <a:srcRect t="16932" b="16932"/>
          <a:stretch>
            <a:fillRect/>
          </a:stretch>
        </p:blipFill>
        <p:spPr>
          <a:xfrm>
            <a:off x="3449419" y="0"/>
            <a:ext cx="6319158" cy="1709531"/>
          </a:xfrm>
        </p:spPr>
      </p:pic>
    </p:spTree>
    <p:extLst>
      <p:ext uri="{BB962C8B-B14F-4D97-AF65-F5344CB8AC3E}">
        <p14:creationId xmlns:p14="http://schemas.microsoft.com/office/powerpoint/2010/main" val="154666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5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91E0D-B9F6-4873-A86C-28E162BA88C3}"/>
              </a:ext>
            </a:extLst>
          </p:cNvPr>
          <p:cNvSpPr>
            <a:spLocks noGrp="1"/>
          </p:cNvSpPr>
          <p:nvPr>
            <p:ph type="title"/>
          </p:nvPr>
        </p:nvSpPr>
        <p:spPr/>
        <p:txBody>
          <a:bodyPr/>
          <a:lstStyle/>
          <a:p>
            <a:pPr algn="ctr"/>
            <a:r>
              <a:rPr lang="en-US" dirty="0"/>
              <a:t>Other Things Found on Résumés</a:t>
            </a:r>
          </a:p>
        </p:txBody>
      </p:sp>
      <p:sp>
        <p:nvSpPr>
          <p:cNvPr id="3" name="Content Placeholder 2">
            <a:extLst>
              <a:ext uri="{FF2B5EF4-FFF2-40B4-BE49-F238E27FC236}">
                <a16:creationId xmlns:a16="http://schemas.microsoft.com/office/drawing/2014/main" id="{B660105E-48CB-434B-AE37-97784CD52331}"/>
              </a:ext>
            </a:extLst>
          </p:cNvPr>
          <p:cNvSpPr>
            <a:spLocks noGrp="1"/>
          </p:cNvSpPr>
          <p:nvPr>
            <p:ph sz="half" idx="1"/>
          </p:nvPr>
        </p:nvSpPr>
        <p:spPr/>
        <p:txBody>
          <a:bodyPr/>
          <a:lstStyle/>
          <a:p>
            <a:r>
              <a:rPr lang="en-US" dirty="0"/>
              <a:t>Maybe Include…</a:t>
            </a:r>
          </a:p>
          <a:p>
            <a:pPr lvl="1"/>
            <a:r>
              <a:rPr lang="en-US" dirty="0"/>
              <a:t>Volunteer Work</a:t>
            </a:r>
          </a:p>
          <a:p>
            <a:pPr lvl="1"/>
            <a:r>
              <a:rPr lang="en-US" dirty="0"/>
              <a:t>Board Work</a:t>
            </a:r>
          </a:p>
          <a:p>
            <a:pPr lvl="1"/>
            <a:r>
              <a:rPr lang="en-US" dirty="0"/>
              <a:t>Skill Section</a:t>
            </a:r>
          </a:p>
          <a:p>
            <a:pPr lvl="1"/>
            <a:r>
              <a:rPr lang="en-US" dirty="0"/>
              <a:t>Tech Proficiencies</a:t>
            </a:r>
          </a:p>
          <a:p>
            <a:pPr lvl="1"/>
            <a:r>
              <a:rPr lang="en-US" dirty="0"/>
              <a:t>Publications / Media References</a:t>
            </a:r>
          </a:p>
        </p:txBody>
      </p:sp>
      <p:sp>
        <p:nvSpPr>
          <p:cNvPr id="4" name="Content Placeholder 3">
            <a:extLst>
              <a:ext uri="{FF2B5EF4-FFF2-40B4-BE49-F238E27FC236}">
                <a16:creationId xmlns:a16="http://schemas.microsoft.com/office/drawing/2014/main" id="{34BF04D1-B115-4CDD-A671-A7A1735CD4FC}"/>
              </a:ext>
            </a:extLst>
          </p:cNvPr>
          <p:cNvSpPr>
            <a:spLocks noGrp="1"/>
          </p:cNvSpPr>
          <p:nvPr>
            <p:ph sz="half" idx="2"/>
          </p:nvPr>
        </p:nvSpPr>
        <p:spPr/>
        <p:txBody>
          <a:bodyPr/>
          <a:lstStyle/>
          <a:p>
            <a:r>
              <a:rPr lang="en-US" dirty="0"/>
              <a:t>(Almost) Never Include…</a:t>
            </a:r>
          </a:p>
          <a:p>
            <a:pPr lvl="1"/>
            <a:r>
              <a:rPr lang="en-US" dirty="0"/>
              <a:t>Interests Section</a:t>
            </a:r>
          </a:p>
          <a:p>
            <a:pPr lvl="1"/>
            <a:r>
              <a:rPr lang="en-US" dirty="0"/>
              <a:t>References</a:t>
            </a:r>
          </a:p>
          <a:p>
            <a:pPr lvl="1"/>
            <a:r>
              <a:rPr lang="en-US" dirty="0"/>
              <a:t>Highly Personal Data</a:t>
            </a:r>
          </a:p>
          <a:p>
            <a:pPr lvl="1"/>
            <a:r>
              <a:rPr lang="en-US" dirty="0"/>
              <a:t>Picture</a:t>
            </a:r>
          </a:p>
          <a:p>
            <a:pPr marL="457200" lvl="1" indent="0">
              <a:buNone/>
            </a:pPr>
            <a:endParaRPr lang="en-US" dirty="0"/>
          </a:p>
        </p:txBody>
      </p:sp>
    </p:spTree>
    <p:extLst>
      <p:ext uri="{BB962C8B-B14F-4D97-AF65-F5344CB8AC3E}">
        <p14:creationId xmlns:p14="http://schemas.microsoft.com/office/powerpoint/2010/main" val="10963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fade">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fade">
                                      <p:cBhvr>
                                        <p:cTn id="42" dur="500"/>
                                        <p:tgtEl>
                                          <p:spTgt spid="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Effect transition="in" filter="fade">
                                      <p:cBhvr>
                                        <p:cTn id="47" dur="500"/>
                                        <p:tgtEl>
                                          <p:spTgt spid="4">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4" end="4"/>
                                            </p:txEl>
                                          </p:spTgt>
                                        </p:tgtEl>
                                        <p:attrNameLst>
                                          <p:attrName>style.visibility</p:attrName>
                                        </p:attrNameLst>
                                      </p:cBhvr>
                                      <p:to>
                                        <p:strVal val="visible"/>
                                      </p:to>
                                    </p:set>
                                    <p:animEffect transition="in" filter="fade">
                                      <p:cBhvr>
                                        <p:cTn id="5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93441-7AB1-44E7-AA18-B4A8E8895D9E}"/>
              </a:ext>
            </a:extLst>
          </p:cNvPr>
          <p:cNvSpPr>
            <a:spLocks noGrp="1"/>
          </p:cNvSpPr>
          <p:nvPr>
            <p:ph type="title"/>
          </p:nvPr>
        </p:nvSpPr>
        <p:spPr/>
        <p:txBody>
          <a:bodyPr/>
          <a:lstStyle/>
          <a:p>
            <a:pPr algn="ctr"/>
            <a:r>
              <a:rPr lang="en-US" dirty="0"/>
              <a:t>Applicant Tracking Software (ATS) Systems</a:t>
            </a:r>
          </a:p>
        </p:txBody>
      </p:sp>
    </p:spTree>
    <p:extLst>
      <p:ext uri="{BB962C8B-B14F-4D97-AF65-F5344CB8AC3E}">
        <p14:creationId xmlns:p14="http://schemas.microsoft.com/office/powerpoint/2010/main" val="17691519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1DB3-2F9C-4535-AF56-D5D51C03BE21}"/>
              </a:ext>
            </a:extLst>
          </p:cNvPr>
          <p:cNvSpPr>
            <a:spLocks noGrp="1"/>
          </p:cNvSpPr>
          <p:nvPr>
            <p:ph type="title"/>
          </p:nvPr>
        </p:nvSpPr>
        <p:spPr/>
        <p:txBody>
          <a:bodyPr/>
          <a:lstStyle/>
          <a:p>
            <a:r>
              <a:rPr lang="en-US" b="1" dirty="0"/>
              <a:t>What is an applicant tracking software system?</a:t>
            </a:r>
          </a:p>
        </p:txBody>
      </p:sp>
      <p:sp>
        <p:nvSpPr>
          <p:cNvPr id="3" name="Content Placeholder 2">
            <a:extLst>
              <a:ext uri="{FF2B5EF4-FFF2-40B4-BE49-F238E27FC236}">
                <a16:creationId xmlns:a16="http://schemas.microsoft.com/office/drawing/2014/main" id="{E3A87FE2-8571-4A2F-BC94-E9B62CF46221}"/>
              </a:ext>
            </a:extLst>
          </p:cNvPr>
          <p:cNvSpPr>
            <a:spLocks noGrp="1"/>
          </p:cNvSpPr>
          <p:nvPr>
            <p:ph idx="1"/>
          </p:nvPr>
        </p:nvSpPr>
        <p:spPr>
          <a:xfrm>
            <a:off x="2589212" y="2133599"/>
            <a:ext cx="8915400" cy="4518991"/>
          </a:xfrm>
        </p:spPr>
        <p:txBody>
          <a:bodyPr>
            <a:normAutofit/>
          </a:bodyPr>
          <a:lstStyle/>
          <a:p>
            <a:r>
              <a:rPr lang="en-US" sz="2600" dirty="0"/>
              <a:t>An Applicant Tracking Software (ATS) system is just one part of an HR management software package.</a:t>
            </a:r>
          </a:p>
          <a:p>
            <a:r>
              <a:rPr lang="en-US" sz="2600" dirty="0"/>
              <a:t>They are intended to streamline the hiring process.</a:t>
            </a:r>
          </a:p>
          <a:p>
            <a:r>
              <a:rPr lang="en-US" sz="2600" dirty="0"/>
              <a:t>They also drive websites of companies, recruiters, and even job boards like Indeed, Monster, Career-Builder, The Ladders, Glassdoor, LinkedIn, etc.</a:t>
            </a:r>
          </a:p>
          <a:p>
            <a:endParaRPr lang="en-US" dirty="0"/>
          </a:p>
        </p:txBody>
      </p:sp>
    </p:spTree>
    <p:extLst>
      <p:ext uri="{BB962C8B-B14F-4D97-AF65-F5344CB8AC3E}">
        <p14:creationId xmlns:p14="http://schemas.microsoft.com/office/powerpoint/2010/main" val="245526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1DB3-2F9C-4535-AF56-D5D51C03BE21}"/>
              </a:ext>
            </a:extLst>
          </p:cNvPr>
          <p:cNvSpPr>
            <a:spLocks noGrp="1"/>
          </p:cNvSpPr>
          <p:nvPr>
            <p:ph type="title"/>
          </p:nvPr>
        </p:nvSpPr>
        <p:spPr/>
        <p:txBody>
          <a:bodyPr/>
          <a:lstStyle/>
          <a:p>
            <a:r>
              <a:rPr lang="en-US" b="1" dirty="0"/>
              <a:t>The ATS Engine:</a:t>
            </a:r>
          </a:p>
        </p:txBody>
      </p:sp>
      <p:sp>
        <p:nvSpPr>
          <p:cNvPr id="3" name="Content Placeholder 2">
            <a:extLst>
              <a:ext uri="{FF2B5EF4-FFF2-40B4-BE49-F238E27FC236}">
                <a16:creationId xmlns:a16="http://schemas.microsoft.com/office/drawing/2014/main" id="{E3A87FE2-8571-4A2F-BC94-E9B62CF46221}"/>
              </a:ext>
            </a:extLst>
          </p:cNvPr>
          <p:cNvSpPr>
            <a:spLocks noGrp="1"/>
          </p:cNvSpPr>
          <p:nvPr>
            <p:ph idx="1"/>
          </p:nvPr>
        </p:nvSpPr>
        <p:spPr>
          <a:xfrm>
            <a:off x="2589212" y="2133599"/>
            <a:ext cx="8915400" cy="4518991"/>
          </a:xfrm>
        </p:spPr>
        <p:txBody>
          <a:bodyPr>
            <a:normAutofit/>
          </a:bodyPr>
          <a:lstStyle/>
          <a:p>
            <a:endParaRPr lang="en-US" sz="2600" dirty="0"/>
          </a:p>
          <a:p>
            <a:r>
              <a:rPr lang="en-US" sz="2600" dirty="0"/>
              <a:t>Behind every ATS is an “engine” that runs the parsing, scoring, and keyword searches.</a:t>
            </a:r>
          </a:p>
          <a:p>
            <a:pPr marL="0" indent="0">
              <a:buNone/>
            </a:pPr>
            <a:endParaRPr lang="en-US" sz="2600" dirty="0"/>
          </a:p>
          <a:p>
            <a:endParaRPr lang="en-US" dirty="0"/>
          </a:p>
        </p:txBody>
      </p:sp>
    </p:spTree>
    <p:extLst>
      <p:ext uri="{BB962C8B-B14F-4D97-AF65-F5344CB8AC3E}">
        <p14:creationId xmlns:p14="http://schemas.microsoft.com/office/powerpoint/2010/main" val="119925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91CE8-48F3-4369-9E2C-5CE28E136A10}"/>
              </a:ext>
            </a:extLst>
          </p:cNvPr>
          <p:cNvSpPr>
            <a:spLocks noGrp="1"/>
          </p:cNvSpPr>
          <p:nvPr>
            <p:ph type="title"/>
          </p:nvPr>
        </p:nvSpPr>
        <p:spPr/>
        <p:txBody>
          <a:bodyPr/>
          <a:lstStyle/>
          <a:p>
            <a:r>
              <a:rPr lang="en-US" dirty="0"/>
              <a:t>Resume Formats, Old vs. New</a:t>
            </a:r>
          </a:p>
        </p:txBody>
      </p:sp>
      <p:sp>
        <p:nvSpPr>
          <p:cNvPr id="3" name="Text Placeholder 2">
            <a:extLst>
              <a:ext uri="{FF2B5EF4-FFF2-40B4-BE49-F238E27FC236}">
                <a16:creationId xmlns:a16="http://schemas.microsoft.com/office/drawing/2014/main" id="{66E1EFE8-DDEC-4633-A522-1B3C92EFCF9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973766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1DB3-2F9C-4535-AF56-D5D51C03BE21}"/>
              </a:ext>
            </a:extLst>
          </p:cNvPr>
          <p:cNvSpPr>
            <a:spLocks noGrp="1"/>
          </p:cNvSpPr>
          <p:nvPr>
            <p:ph type="title"/>
          </p:nvPr>
        </p:nvSpPr>
        <p:spPr/>
        <p:txBody>
          <a:bodyPr/>
          <a:lstStyle/>
          <a:p>
            <a:r>
              <a:rPr lang="en-US" b="1" dirty="0"/>
              <a:t>Recent ATS Changes:</a:t>
            </a:r>
          </a:p>
        </p:txBody>
      </p:sp>
      <p:sp>
        <p:nvSpPr>
          <p:cNvPr id="3" name="Content Placeholder 2">
            <a:extLst>
              <a:ext uri="{FF2B5EF4-FFF2-40B4-BE49-F238E27FC236}">
                <a16:creationId xmlns:a16="http://schemas.microsoft.com/office/drawing/2014/main" id="{E3A87FE2-8571-4A2F-BC94-E9B62CF46221}"/>
              </a:ext>
            </a:extLst>
          </p:cNvPr>
          <p:cNvSpPr>
            <a:spLocks noGrp="1"/>
          </p:cNvSpPr>
          <p:nvPr>
            <p:ph idx="1"/>
          </p:nvPr>
        </p:nvSpPr>
        <p:spPr>
          <a:xfrm>
            <a:off x="2589212" y="2133599"/>
            <a:ext cx="8915400" cy="4518991"/>
          </a:xfrm>
        </p:spPr>
        <p:txBody>
          <a:bodyPr>
            <a:normAutofit/>
          </a:bodyPr>
          <a:lstStyle/>
          <a:p>
            <a:endParaRPr lang="en-US" sz="2600" dirty="0"/>
          </a:p>
          <a:p>
            <a:r>
              <a:rPr lang="en-US" sz="2600" dirty="0"/>
              <a:t>The number of companies using ATS systems.</a:t>
            </a:r>
          </a:p>
          <a:p>
            <a:r>
              <a:rPr lang="en-US" sz="2600" dirty="0"/>
              <a:t>The types of companies using ATS systems.</a:t>
            </a:r>
          </a:p>
          <a:p>
            <a:r>
              <a:rPr lang="en-US" sz="2600" dirty="0"/>
              <a:t>The sophistication of ATS systems.</a:t>
            </a:r>
          </a:p>
          <a:p>
            <a:r>
              <a:rPr lang="en-US" sz="2600" dirty="0"/>
              <a:t>Artificial intelligence and concept searches.</a:t>
            </a:r>
          </a:p>
          <a:p>
            <a:r>
              <a:rPr lang="en-US" sz="2600" dirty="0"/>
              <a:t>The format requirements for resumes.</a:t>
            </a:r>
          </a:p>
        </p:txBody>
      </p:sp>
    </p:spTree>
    <p:extLst>
      <p:ext uri="{BB962C8B-B14F-4D97-AF65-F5344CB8AC3E}">
        <p14:creationId xmlns:p14="http://schemas.microsoft.com/office/powerpoint/2010/main" val="3857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1DB3-2F9C-4535-AF56-D5D51C03BE21}"/>
              </a:ext>
            </a:extLst>
          </p:cNvPr>
          <p:cNvSpPr>
            <a:spLocks noGrp="1"/>
          </p:cNvSpPr>
          <p:nvPr>
            <p:ph type="title"/>
          </p:nvPr>
        </p:nvSpPr>
        <p:spPr/>
        <p:txBody>
          <a:bodyPr/>
          <a:lstStyle/>
          <a:p>
            <a:r>
              <a:rPr lang="en-US" b="1" dirty="0"/>
              <a:t>What does this mean for you and your clients?</a:t>
            </a:r>
          </a:p>
        </p:txBody>
      </p:sp>
      <p:sp>
        <p:nvSpPr>
          <p:cNvPr id="3" name="Content Placeholder 2">
            <a:extLst>
              <a:ext uri="{FF2B5EF4-FFF2-40B4-BE49-F238E27FC236}">
                <a16:creationId xmlns:a16="http://schemas.microsoft.com/office/drawing/2014/main" id="{E3A87FE2-8571-4A2F-BC94-E9B62CF46221}"/>
              </a:ext>
            </a:extLst>
          </p:cNvPr>
          <p:cNvSpPr>
            <a:spLocks noGrp="1"/>
          </p:cNvSpPr>
          <p:nvPr>
            <p:ph idx="1"/>
          </p:nvPr>
        </p:nvSpPr>
        <p:spPr>
          <a:xfrm>
            <a:off x="2589212" y="2133599"/>
            <a:ext cx="8915400" cy="4518991"/>
          </a:xfrm>
        </p:spPr>
        <p:txBody>
          <a:bodyPr>
            <a:normAutofit lnSpcReduction="10000"/>
          </a:bodyPr>
          <a:lstStyle/>
          <a:p>
            <a:endParaRPr lang="en-US" sz="2600" dirty="0"/>
          </a:p>
          <a:p>
            <a:r>
              <a:rPr lang="en-US" sz="2600" dirty="0"/>
              <a:t>Everything has changed in recent years!</a:t>
            </a:r>
          </a:p>
          <a:p>
            <a:r>
              <a:rPr lang="en-US" sz="2600" dirty="0"/>
              <a:t>From the mid-1990s until about 10 years ago, most résumés were mailed/faxed and then scanned into ATS systems, so the format of résumés was critical.</a:t>
            </a:r>
          </a:p>
          <a:p>
            <a:r>
              <a:rPr lang="en-US" sz="2600" dirty="0"/>
              <a:t>Today, electronic files that are uploaded into ATS systems are read electronically, not using OCR (optical character recognition).</a:t>
            </a:r>
          </a:p>
          <a:p>
            <a:r>
              <a:rPr lang="en-US" sz="2600" dirty="0"/>
              <a:t>That means fonts, underlining, graphics, lines, white text, etc., are no problem for modern ATS systems.</a:t>
            </a:r>
          </a:p>
        </p:txBody>
      </p:sp>
    </p:spTree>
    <p:extLst>
      <p:ext uri="{BB962C8B-B14F-4D97-AF65-F5344CB8AC3E}">
        <p14:creationId xmlns:p14="http://schemas.microsoft.com/office/powerpoint/2010/main" val="17047085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1DB3-2F9C-4535-AF56-D5D51C03BE21}"/>
              </a:ext>
            </a:extLst>
          </p:cNvPr>
          <p:cNvSpPr>
            <a:spLocks noGrp="1"/>
          </p:cNvSpPr>
          <p:nvPr>
            <p:ph type="title"/>
          </p:nvPr>
        </p:nvSpPr>
        <p:spPr/>
        <p:txBody>
          <a:bodyPr/>
          <a:lstStyle/>
          <a:p>
            <a:r>
              <a:rPr lang="en-US" b="1" dirty="0"/>
              <a:t>Text matters, not format codes.</a:t>
            </a:r>
          </a:p>
        </p:txBody>
      </p:sp>
      <p:sp>
        <p:nvSpPr>
          <p:cNvPr id="3" name="Content Placeholder 2">
            <a:extLst>
              <a:ext uri="{FF2B5EF4-FFF2-40B4-BE49-F238E27FC236}">
                <a16:creationId xmlns:a16="http://schemas.microsoft.com/office/drawing/2014/main" id="{E3A87FE2-8571-4A2F-BC94-E9B62CF46221}"/>
              </a:ext>
            </a:extLst>
          </p:cNvPr>
          <p:cNvSpPr>
            <a:spLocks noGrp="1"/>
          </p:cNvSpPr>
          <p:nvPr>
            <p:ph idx="1"/>
          </p:nvPr>
        </p:nvSpPr>
        <p:spPr>
          <a:xfrm>
            <a:off x="2589212" y="2133599"/>
            <a:ext cx="8915400" cy="4518991"/>
          </a:xfrm>
        </p:spPr>
        <p:txBody>
          <a:bodyPr>
            <a:normAutofit/>
          </a:bodyPr>
          <a:lstStyle/>
          <a:p>
            <a:endParaRPr lang="en-US" sz="2600" dirty="0"/>
          </a:p>
          <a:p>
            <a:r>
              <a:rPr lang="en-US" sz="2600" dirty="0"/>
              <a:t>Formatting codes are ignored by these new-generation ATS systems, so italics, bold, underlines, and hyperlinks are fine to use. </a:t>
            </a:r>
          </a:p>
          <a:p>
            <a:r>
              <a:rPr lang="en-US" sz="2600" dirty="0"/>
              <a:t>Today’s ATS systems are very different from the old ones. It’s not about the way the resume format looks on paper but how it was formatted “underneath.” </a:t>
            </a:r>
          </a:p>
          <a:p>
            <a:r>
              <a:rPr lang="en-US" sz="2600" dirty="0"/>
              <a:t>This allows you more design freedoms. However, you still need to be a method and consistency to your resume design which the system can interpret.</a:t>
            </a:r>
          </a:p>
        </p:txBody>
      </p:sp>
    </p:spTree>
    <p:extLst>
      <p:ext uri="{BB962C8B-B14F-4D97-AF65-F5344CB8AC3E}">
        <p14:creationId xmlns:p14="http://schemas.microsoft.com/office/powerpoint/2010/main" val="195329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1DB3-2F9C-4535-AF56-D5D51C03BE21}"/>
              </a:ext>
            </a:extLst>
          </p:cNvPr>
          <p:cNvSpPr>
            <a:spLocks noGrp="1"/>
          </p:cNvSpPr>
          <p:nvPr>
            <p:ph type="title"/>
          </p:nvPr>
        </p:nvSpPr>
        <p:spPr/>
        <p:txBody>
          <a:bodyPr/>
          <a:lstStyle/>
          <a:p>
            <a:r>
              <a:rPr lang="en-US" b="1" dirty="0"/>
              <a:t>2 types of ATS systems:</a:t>
            </a:r>
          </a:p>
        </p:txBody>
      </p:sp>
      <p:sp>
        <p:nvSpPr>
          <p:cNvPr id="3" name="Content Placeholder 2">
            <a:extLst>
              <a:ext uri="{FF2B5EF4-FFF2-40B4-BE49-F238E27FC236}">
                <a16:creationId xmlns:a16="http://schemas.microsoft.com/office/drawing/2014/main" id="{E3A87FE2-8571-4A2F-BC94-E9B62CF46221}"/>
              </a:ext>
            </a:extLst>
          </p:cNvPr>
          <p:cNvSpPr>
            <a:spLocks noGrp="1"/>
          </p:cNvSpPr>
          <p:nvPr>
            <p:ph idx="1"/>
          </p:nvPr>
        </p:nvSpPr>
        <p:spPr>
          <a:xfrm>
            <a:off x="2589212" y="2133599"/>
            <a:ext cx="8915400" cy="4518991"/>
          </a:xfrm>
        </p:spPr>
        <p:txBody>
          <a:bodyPr>
            <a:normAutofit/>
          </a:bodyPr>
          <a:lstStyle/>
          <a:p>
            <a:endParaRPr lang="en-US" sz="2600" dirty="0"/>
          </a:p>
          <a:p>
            <a:r>
              <a:rPr lang="en-US" sz="2600" dirty="0"/>
              <a:t>The first type of ATS system runs simple </a:t>
            </a:r>
            <a:r>
              <a:rPr lang="en-US" sz="2600" b="1" i="1" dirty="0"/>
              <a:t>keyword searches</a:t>
            </a:r>
            <a:r>
              <a:rPr lang="en-US" sz="2600" dirty="0"/>
              <a:t> and does not look for concepts.</a:t>
            </a:r>
          </a:p>
          <a:p>
            <a:endParaRPr lang="en-US" sz="2600" dirty="0"/>
          </a:p>
          <a:p>
            <a:r>
              <a:rPr lang="en-US" sz="2600" dirty="0"/>
              <a:t>The second type of ATS is </a:t>
            </a:r>
            <a:r>
              <a:rPr lang="en-US" sz="2600" b="1" i="1" dirty="0"/>
              <a:t>concept driven</a:t>
            </a:r>
            <a:r>
              <a:rPr lang="en-US" sz="2600" dirty="0"/>
              <a:t>, although it still uses keywords as the basis of its search methods.  This semantic search is more like artificial intelligence.</a:t>
            </a:r>
          </a:p>
        </p:txBody>
      </p:sp>
    </p:spTree>
    <p:extLst>
      <p:ext uri="{BB962C8B-B14F-4D97-AF65-F5344CB8AC3E}">
        <p14:creationId xmlns:p14="http://schemas.microsoft.com/office/powerpoint/2010/main" val="398481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1DB3-2F9C-4535-AF56-D5D51C03BE21}"/>
              </a:ext>
            </a:extLst>
          </p:cNvPr>
          <p:cNvSpPr>
            <a:spLocks noGrp="1"/>
          </p:cNvSpPr>
          <p:nvPr>
            <p:ph type="title"/>
          </p:nvPr>
        </p:nvSpPr>
        <p:spPr/>
        <p:txBody>
          <a:bodyPr/>
          <a:lstStyle/>
          <a:p>
            <a:r>
              <a:rPr lang="en-US" b="1" dirty="0"/>
              <a:t>Simple Keyword Searches:</a:t>
            </a:r>
          </a:p>
        </p:txBody>
      </p:sp>
      <p:sp>
        <p:nvSpPr>
          <p:cNvPr id="3" name="Content Placeholder 2">
            <a:extLst>
              <a:ext uri="{FF2B5EF4-FFF2-40B4-BE49-F238E27FC236}">
                <a16:creationId xmlns:a16="http://schemas.microsoft.com/office/drawing/2014/main" id="{E3A87FE2-8571-4A2F-BC94-E9B62CF46221}"/>
              </a:ext>
            </a:extLst>
          </p:cNvPr>
          <p:cNvSpPr>
            <a:spLocks noGrp="1"/>
          </p:cNvSpPr>
          <p:nvPr>
            <p:ph idx="1"/>
          </p:nvPr>
        </p:nvSpPr>
        <p:spPr>
          <a:xfrm>
            <a:off x="2589212" y="2133599"/>
            <a:ext cx="8915400" cy="4518991"/>
          </a:xfrm>
        </p:spPr>
        <p:txBody>
          <a:bodyPr>
            <a:normAutofit/>
          </a:bodyPr>
          <a:lstStyle/>
          <a:p>
            <a:endParaRPr lang="en-US" sz="2600" dirty="0"/>
          </a:p>
          <a:p>
            <a:r>
              <a:rPr lang="en-US" sz="2600" dirty="0"/>
              <a:t>A good way to think of these is like the search feature in Windows.</a:t>
            </a:r>
          </a:p>
          <a:p>
            <a:r>
              <a:rPr lang="en-US" sz="2600" dirty="0"/>
              <a:t>You enter a term like “project coordination” and every document on your drive with those two words pops up.</a:t>
            </a:r>
          </a:p>
          <a:p>
            <a:r>
              <a:rPr lang="en-US" sz="2600" dirty="0"/>
              <a:t>Systems use data logic with operators like “and” or “or” to tie words together and create more sophisticated searches, but it still comes down to a simple keyword match.</a:t>
            </a:r>
          </a:p>
        </p:txBody>
      </p:sp>
    </p:spTree>
    <p:extLst>
      <p:ext uri="{BB962C8B-B14F-4D97-AF65-F5344CB8AC3E}">
        <p14:creationId xmlns:p14="http://schemas.microsoft.com/office/powerpoint/2010/main" val="127703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1DB3-2F9C-4535-AF56-D5D51C03BE21}"/>
              </a:ext>
            </a:extLst>
          </p:cNvPr>
          <p:cNvSpPr>
            <a:spLocks noGrp="1"/>
          </p:cNvSpPr>
          <p:nvPr>
            <p:ph type="title"/>
          </p:nvPr>
        </p:nvSpPr>
        <p:spPr/>
        <p:txBody>
          <a:bodyPr/>
          <a:lstStyle/>
          <a:p>
            <a:r>
              <a:rPr lang="en-US" b="1" dirty="0"/>
              <a:t>Concept-based Searches:</a:t>
            </a:r>
          </a:p>
        </p:txBody>
      </p:sp>
      <p:sp>
        <p:nvSpPr>
          <p:cNvPr id="3" name="Content Placeholder 2">
            <a:extLst>
              <a:ext uri="{FF2B5EF4-FFF2-40B4-BE49-F238E27FC236}">
                <a16:creationId xmlns:a16="http://schemas.microsoft.com/office/drawing/2014/main" id="{E3A87FE2-8571-4A2F-BC94-E9B62CF46221}"/>
              </a:ext>
            </a:extLst>
          </p:cNvPr>
          <p:cNvSpPr>
            <a:spLocks noGrp="1"/>
          </p:cNvSpPr>
          <p:nvPr>
            <p:ph idx="1"/>
          </p:nvPr>
        </p:nvSpPr>
        <p:spPr>
          <a:xfrm>
            <a:off x="2589212" y="2133599"/>
            <a:ext cx="8915400" cy="4518991"/>
          </a:xfrm>
        </p:spPr>
        <p:txBody>
          <a:bodyPr>
            <a:normAutofit fontScale="85000" lnSpcReduction="20000"/>
          </a:bodyPr>
          <a:lstStyle/>
          <a:p>
            <a:endParaRPr lang="en-US" sz="2600" dirty="0"/>
          </a:p>
          <a:p>
            <a:r>
              <a:rPr lang="en-US" sz="2600" dirty="0"/>
              <a:t>These think more like a human being, using concept-based searching, sometime called “semantic” searching.</a:t>
            </a:r>
          </a:p>
          <a:p>
            <a:r>
              <a:rPr lang="en-US" sz="2600" dirty="0"/>
              <a:t>Can interpret the meaning behind words and concepts.</a:t>
            </a:r>
          </a:p>
          <a:p>
            <a:r>
              <a:rPr lang="en-US" sz="2600" dirty="0"/>
              <a:t>Ranks resumes based on how relevant and recent a job seeker’s qualifications are.  Information on page one is considered more recent and more relevant.</a:t>
            </a:r>
          </a:p>
          <a:p>
            <a:r>
              <a:rPr lang="en-US" sz="2600" dirty="0"/>
              <a:t>Recognizes alternate job title names, related skills, relationships between concepts, and punctuation variations.</a:t>
            </a:r>
          </a:p>
          <a:p>
            <a:r>
              <a:rPr lang="en-US" sz="2600" dirty="0"/>
              <a:t>Can assume that keywords like “project coordination” are a match even though the sentence in the resume reads “Coordinated complex construction projects….”</a:t>
            </a:r>
          </a:p>
          <a:p>
            <a:r>
              <a:rPr lang="en-US" sz="2600" dirty="0"/>
              <a:t>It still comes down to identifying keywords first.</a:t>
            </a:r>
          </a:p>
        </p:txBody>
      </p:sp>
    </p:spTree>
    <p:extLst>
      <p:ext uri="{BB962C8B-B14F-4D97-AF65-F5344CB8AC3E}">
        <p14:creationId xmlns:p14="http://schemas.microsoft.com/office/powerpoint/2010/main" val="170841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1DB3-2F9C-4535-AF56-D5D51C03BE21}"/>
              </a:ext>
            </a:extLst>
          </p:cNvPr>
          <p:cNvSpPr>
            <a:spLocks noGrp="1"/>
          </p:cNvSpPr>
          <p:nvPr>
            <p:ph type="title"/>
          </p:nvPr>
        </p:nvSpPr>
        <p:spPr/>
        <p:txBody>
          <a:bodyPr/>
          <a:lstStyle/>
          <a:p>
            <a:r>
              <a:rPr lang="en-US" b="1" dirty="0"/>
              <a:t>Common Questions:</a:t>
            </a:r>
          </a:p>
        </p:txBody>
      </p:sp>
      <p:sp>
        <p:nvSpPr>
          <p:cNvPr id="3" name="Content Placeholder 2">
            <a:extLst>
              <a:ext uri="{FF2B5EF4-FFF2-40B4-BE49-F238E27FC236}">
                <a16:creationId xmlns:a16="http://schemas.microsoft.com/office/drawing/2014/main" id="{E3A87FE2-8571-4A2F-BC94-E9B62CF46221}"/>
              </a:ext>
            </a:extLst>
          </p:cNvPr>
          <p:cNvSpPr>
            <a:spLocks noGrp="1"/>
          </p:cNvSpPr>
          <p:nvPr>
            <p:ph idx="1"/>
          </p:nvPr>
        </p:nvSpPr>
        <p:spPr>
          <a:xfrm>
            <a:off x="2589212" y="2133599"/>
            <a:ext cx="8915400" cy="4518991"/>
          </a:xfrm>
        </p:spPr>
        <p:txBody>
          <a:bodyPr>
            <a:normAutofit fontScale="70000" lnSpcReduction="20000"/>
          </a:bodyPr>
          <a:lstStyle/>
          <a:p>
            <a:endParaRPr lang="en-US" sz="2600" dirty="0"/>
          </a:p>
          <a:p>
            <a:r>
              <a:rPr lang="en-US" sz="2600" dirty="0"/>
              <a:t>What if a keyword is spelled wrong in the job lead and the resume spells it right?  Will it be considered a “hit” in a keyword search? </a:t>
            </a:r>
          </a:p>
          <a:p>
            <a:pPr lvl="1"/>
            <a:r>
              <a:rPr lang="en-US" sz="2400" b="1" i="1" dirty="0"/>
              <a:t>NO!</a:t>
            </a:r>
          </a:p>
          <a:p>
            <a:r>
              <a:rPr lang="en-US" sz="2600" dirty="0"/>
              <a:t>What about abbreviations?  If “research and development” are keywords on a job req, what happens if the resume says R&amp;D instead? </a:t>
            </a:r>
          </a:p>
          <a:p>
            <a:pPr lvl="1"/>
            <a:r>
              <a:rPr lang="en-US" sz="2400" b="1" i="1" dirty="0"/>
              <a:t>Synonym dictionaries are powerful enough to see these as the same.  When in doubt, spell it out, or use them both.</a:t>
            </a:r>
          </a:p>
          <a:p>
            <a:r>
              <a:rPr lang="en-US" sz="2600" dirty="0"/>
              <a:t>What about the difference between MBA and M.B.A. or BS versus Bachelor of Science?  </a:t>
            </a:r>
          </a:p>
          <a:p>
            <a:pPr lvl="1"/>
            <a:r>
              <a:rPr lang="en-US" sz="2400" b="1" i="1" dirty="0"/>
              <a:t>Generally not a problem. Again, use both if you are not sure.</a:t>
            </a:r>
          </a:p>
          <a:p>
            <a:r>
              <a:rPr lang="en-US" sz="2600" dirty="0"/>
              <a:t>Are cover letters considered in keyword searches?  </a:t>
            </a:r>
          </a:p>
          <a:p>
            <a:pPr lvl="1"/>
            <a:r>
              <a:rPr lang="en-US" sz="2400" b="1" i="1" dirty="0"/>
              <a:t>No!  And it hurts your resume’s score if you make the first page of your resume the cover letter.</a:t>
            </a:r>
          </a:p>
        </p:txBody>
      </p:sp>
    </p:spTree>
    <p:extLst>
      <p:ext uri="{BB962C8B-B14F-4D97-AF65-F5344CB8AC3E}">
        <p14:creationId xmlns:p14="http://schemas.microsoft.com/office/powerpoint/2010/main" val="373247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1DB3-2F9C-4535-AF56-D5D51C03BE21}"/>
              </a:ext>
            </a:extLst>
          </p:cNvPr>
          <p:cNvSpPr>
            <a:spLocks noGrp="1"/>
          </p:cNvSpPr>
          <p:nvPr>
            <p:ph type="title"/>
          </p:nvPr>
        </p:nvSpPr>
        <p:spPr/>
        <p:txBody>
          <a:bodyPr/>
          <a:lstStyle/>
          <a:p>
            <a:r>
              <a:rPr lang="en-US" b="1" dirty="0"/>
              <a:t>More Common Questions:</a:t>
            </a:r>
          </a:p>
        </p:txBody>
      </p:sp>
      <p:sp>
        <p:nvSpPr>
          <p:cNvPr id="3" name="Content Placeholder 2">
            <a:extLst>
              <a:ext uri="{FF2B5EF4-FFF2-40B4-BE49-F238E27FC236}">
                <a16:creationId xmlns:a16="http://schemas.microsoft.com/office/drawing/2014/main" id="{E3A87FE2-8571-4A2F-BC94-E9B62CF46221}"/>
              </a:ext>
            </a:extLst>
          </p:cNvPr>
          <p:cNvSpPr>
            <a:spLocks noGrp="1"/>
          </p:cNvSpPr>
          <p:nvPr>
            <p:ph idx="1"/>
          </p:nvPr>
        </p:nvSpPr>
        <p:spPr>
          <a:xfrm>
            <a:off x="2589212" y="2133599"/>
            <a:ext cx="8915400" cy="4518991"/>
          </a:xfrm>
        </p:spPr>
        <p:txBody>
          <a:bodyPr>
            <a:normAutofit fontScale="92500" lnSpcReduction="20000"/>
          </a:bodyPr>
          <a:lstStyle/>
          <a:p>
            <a:r>
              <a:rPr lang="en-US" sz="2600" dirty="0"/>
              <a:t>Does the number of times a keyword appears in a resume affect its ranking during a search?  </a:t>
            </a:r>
          </a:p>
          <a:p>
            <a:pPr lvl="1"/>
            <a:r>
              <a:rPr lang="en-US" sz="2400" b="1" i="1" dirty="0"/>
              <a:t>Yes!</a:t>
            </a:r>
          </a:p>
          <a:p>
            <a:r>
              <a:rPr lang="en-US" sz="2600" dirty="0"/>
              <a:t>What about the position of the keyword on the resume?  Top, bottom, a list of keywords, or integrated into sentences?  </a:t>
            </a:r>
          </a:p>
          <a:p>
            <a:pPr lvl="1"/>
            <a:r>
              <a:rPr lang="en-US" sz="2400" b="1" i="1" dirty="0"/>
              <a:t>The keywords on page one are scored higher than ones found on page two.  A list of keywords isn’t penalized, though.</a:t>
            </a:r>
          </a:p>
          <a:p>
            <a:r>
              <a:rPr lang="en-US" sz="2600" dirty="0"/>
              <a:t>What if the job req requires experience with MS Word and the resume says “MS Office”?  </a:t>
            </a:r>
          </a:p>
          <a:p>
            <a:pPr lvl="1"/>
            <a:r>
              <a:rPr lang="en-US" sz="2400" b="1" i="1" dirty="0"/>
              <a:t>Yes and no.  It is always safest to list the parts of a software package.</a:t>
            </a:r>
          </a:p>
        </p:txBody>
      </p:sp>
    </p:spTree>
    <p:extLst>
      <p:ext uri="{BB962C8B-B14F-4D97-AF65-F5344CB8AC3E}">
        <p14:creationId xmlns:p14="http://schemas.microsoft.com/office/powerpoint/2010/main" val="87365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1DB3-2F9C-4535-AF56-D5D51C03BE21}"/>
              </a:ext>
            </a:extLst>
          </p:cNvPr>
          <p:cNvSpPr>
            <a:spLocks noGrp="1"/>
          </p:cNvSpPr>
          <p:nvPr>
            <p:ph type="title"/>
          </p:nvPr>
        </p:nvSpPr>
        <p:spPr/>
        <p:txBody>
          <a:bodyPr/>
          <a:lstStyle/>
          <a:p>
            <a:r>
              <a:rPr lang="en-US" b="1" dirty="0"/>
              <a:t>Just a Couple More Items:</a:t>
            </a:r>
          </a:p>
        </p:txBody>
      </p:sp>
      <p:sp>
        <p:nvSpPr>
          <p:cNvPr id="3" name="Content Placeholder 2">
            <a:extLst>
              <a:ext uri="{FF2B5EF4-FFF2-40B4-BE49-F238E27FC236}">
                <a16:creationId xmlns:a16="http://schemas.microsoft.com/office/drawing/2014/main" id="{E3A87FE2-8571-4A2F-BC94-E9B62CF46221}"/>
              </a:ext>
            </a:extLst>
          </p:cNvPr>
          <p:cNvSpPr>
            <a:spLocks noGrp="1"/>
          </p:cNvSpPr>
          <p:nvPr>
            <p:ph idx="1"/>
          </p:nvPr>
        </p:nvSpPr>
        <p:spPr>
          <a:xfrm>
            <a:off x="2589212" y="2133599"/>
            <a:ext cx="8915400" cy="4518991"/>
          </a:xfrm>
        </p:spPr>
        <p:txBody>
          <a:bodyPr>
            <a:normAutofit/>
          </a:bodyPr>
          <a:lstStyle/>
          <a:p>
            <a:r>
              <a:rPr lang="en-US" sz="2600" dirty="0"/>
              <a:t>Integrate skills into the body of the work experience, even if you have a separate skills list.  </a:t>
            </a:r>
          </a:p>
          <a:p>
            <a:pPr lvl="1"/>
            <a:r>
              <a:rPr lang="en-US" sz="2400" b="1" i="1" dirty="0"/>
              <a:t>Why? Because all ATS systems calculate number of years of experience with a certain skill from the dates in the work experience section.</a:t>
            </a:r>
          </a:p>
          <a:p>
            <a:pPr marL="457200" lvl="1" indent="0">
              <a:buNone/>
            </a:pPr>
            <a:endParaRPr lang="en-US" sz="2400" b="1" i="1" dirty="0"/>
          </a:p>
          <a:p>
            <a:r>
              <a:rPr lang="en-US" sz="2600" dirty="0"/>
              <a:t>For the same reason, never omit dates on experience.</a:t>
            </a:r>
          </a:p>
          <a:p>
            <a:pPr lvl="1"/>
            <a:r>
              <a:rPr lang="en-US" sz="2400" b="1" i="1" dirty="0"/>
              <a:t>Yes, that means functional resumes are not the way to go when applying through ATS systems.</a:t>
            </a:r>
          </a:p>
        </p:txBody>
      </p:sp>
    </p:spTree>
    <p:extLst>
      <p:ext uri="{BB962C8B-B14F-4D97-AF65-F5344CB8AC3E}">
        <p14:creationId xmlns:p14="http://schemas.microsoft.com/office/powerpoint/2010/main" val="355189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1DB3-2F9C-4535-AF56-D5D51C03BE21}"/>
              </a:ext>
            </a:extLst>
          </p:cNvPr>
          <p:cNvSpPr>
            <a:spLocks noGrp="1"/>
          </p:cNvSpPr>
          <p:nvPr>
            <p:ph type="title"/>
          </p:nvPr>
        </p:nvSpPr>
        <p:spPr/>
        <p:txBody>
          <a:bodyPr/>
          <a:lstStyle/>
          <a:p>
            <a:r>
              <a:rPr lang="en-US" b="1" dirty="0"/>
              <a:t>Keywords are Critical!</a:t>
            </a:r>
          </a:p>
        </p:txBody>
      </p:sp>
      <p:sp>
        <p:nvSpPr>
          <p:cNvPr id="3" name="Content Placeholder 2">
            <a:extLst>
              <a:ext uri="{FF2B5EF4-FFF2-40B4-BE49-F238E27FC236}">
                <a16:creationId xmlns:a16="http://schemas.microsoft.com/office/drawing/2014/main" id="{E3A87FE2-8571-4A2F-BC94-E9B62CF46221}"/>
              </a:ext>
            </a:extLst>
          </p:cNvPr>
          <p:cNvSpPr>
            <a:spLocks noGrp="1"/>
          </p:cNvSpPr>
          <p:nvPr>
            <p:ph idx="1"/>
          </p:nvPr>
        </p:nvSpPr>
        <p:spPr>
          <a:xfrm>
            <a:off x="2589212" y="2133599"/>
            <a:ext cx="8915400" cy="4518991"/>
          </a:xfrm>
        </p:spPr>
        <p:txBody>
          <a:bodyPr>
            <a:normAutofit/>
          </a:bodyPr>
          <a:lstStyle/>
          <a:p>
            <a:r>
              <a:rPr lang="en-US" sz="2600" dirty="0"/>
              <a:t>Now that you know how ATS systems work, you understand how critical keyword selection can be to your client’s job search success.</a:t>
            </a:r>
          </a:p>
          <a:p>
            <a:r>
              <a:rPr lang="en-US" sz="2600" dirty="0"/>
              <a:t>When possible, your client should integrate keywords from the job lead into a customized résumé.</a:t>
            </a:r>
          </a:p>
          <a:p>
            <a:pPr lvl="1"/>
            <a:r>
              <a:rPr lang="en-US" sz="2400" b="1" i="1" dirty="0"/>
              <a:t> This is a burden, but one that can mean the difference between success and failure.</a:t>
            </a:r>
          </a:p>
          <a:p>
            <a:r>
              <a:rPr lang="en-US" sz="2600" dirty="0"/>
              <a:t>Knowing that, let’s spend help you understand what a keyword really is…</a:t>
            </a:r>
            <a:endParaRPr lang="en-US" sz="2400" b="1" i="1" dirty="0"/>
          </a:p>
        </p:txBody>
      </p:sp>
    </p:spTree>
    <p:extLst>
      <p:ext uri="{BB962C8B-B14F-4D97-AF65-F5344CB8AC3E}">
        <p14:creationId xmlns:p14="http://schemas.microsoft.com/office/powerpoint/2010/main" val="216237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A5358-A5CF-4BF0-9BE6-834DA1B6D2A0}"/>
              </a:ext>
            </a:extLst>
          </p:cNvPr>
          <p:cNvSpPr>
            <a:spLocks noGrp="1"/>
          </p:cNvSpPr>
          <p:nvPr>
            <p:ph type="title"/>
          </p:nvPr>
        </p:nvSpPr>
        <p:spPr/>
        <p:txBody>
          <a:bodyPr/>
          <a:lstStyle/>
          <a:p>
            <a:r>
              <a:rPr lang="en-US" dirty="0"/>
              <a:t>Outdated (yet commonly used) format.</a:t>
            </a:r>
          </a:p>
        </p:txBody>
      </p:sp>
      <p:sp>
        <p:nvSpPr>
          <p:cNvPr id="3" name="Text Placeholder 2">
            <a:extLst>
              <a:ext uri="{FF2B5EF4-FFF2-40B4-BE49-F238E27FC236}">
                <a16:creationId xmlns:a16="http://schemas.microsoft.com/office/drawing/2014/main" id="{7FDF53D7-7CC6-447F-8522-BC782B9AA6D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219786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1DB3-2F9C-4535-AF56-D5D51C03BE21}"/>
              </a:ext>
            </a:extLst>
          </p:cNvPr>
          <p:cNvSpPr>
            <a:spLocks noGrp="1"/>
          </p:cNvSpPr>
          <p:nvPr>
            <p:ph type="title"/>
          </p:nvPr>
        </p:nvSpPr>
        <p:spPr/>
        <p:txBody>
          <a:bodyPr/>
          <a:lstStyle/>
          <a:p>
            <a:r>
              <a:rPr lang="en-US" b="1" dirty="0"/>
              <a:t>What are Keywords?</a:t>
            </a:r>
          </a:p>
        </p:txBody>
      </p:sp>
      <p:sp>
        <p:nvSpPr>
          <p:cNvPr id="3" name="Content Placeholder 2">
            <a:extLst>
              <a:ext uri="{FF2B5EF4-FFF2-40B4-BE49-F238E27FC236}">
                <a16:creationId xmlns:a16="http://schemas.microsoft.com/office/drawing/2014/main" id="{E3A87FE2-8571-4A2F-BC94-E9B62CF46221}"/>
              </a:ext>
            </a:extLst>
          </p:cNvPr>
          <p:cNvSpPr>
            <a:spLocks noGrp="1"/>
          </p:cNvSpPr>
          <p:nvPr>
            <p:ph idx="1"/>
          </p:nvPr>
        </p:nvSpPr>
        <p:spPr>
          <a:xfrm>
            <a:off x="2589212" y="2133599"/>
            <a:ext cx="8915400" cy="4518991"/>
          </a:xfrm>
        </p:spPr>
        <p:txBody>
          <a:bodyPr>
            <a:normAutofit/>
          </a:bodyPr>
          <a:lstStyle/>
          <a:p>
            <a:r>
              <a:rPr lang="en-US" sz="2600" dirty="0"/>
              <a:t>The “buzzwords” of your client’s industry.</a:t>
            </a:r>
          </a:p>
          <a:p>
            <a:r>
              <a:rPr lang="en-US" sz="2600" dirty="0"/>
              <a:t>Keywords can be nouns, adjectives, or short phrases.</a:t>
            </a:r>
          </a:p>
          <a:p>
            <a:r>
              <a:rPr lang="en-US" sz="2600" dirty="0"/>
              <a:t>They usually are not verbs.</a:t>
            </a:r>
          </a:p>
          <a:p>
            <a:r>
              <a:rPr lang="en-US" sz="2600" dirty="0"/>
              <a:t>They describe your client’s unique knowledge, skills, abilities, education, and experience.</a:t>
            </a:r>
          </a:p>
          <a:p>
            <a:r>
              <a:rPr lang="en-US" sz="2600" dirty="0"/>
              <a:t>And they are used to “score” or “rank” resumes.</a:t>
            </a:r>
            <a:endParaRPr lang="en-US" sz="2400" b="1" i="1" dirty="0"/>
          </a:p>
        </p:txBody>
      </p:sp>
    </p:spTree>
    <p:extLst>
      <p:ext uri="{BB962C8B-B14F-4D97-AF65-F5344CB8AC3E}">
        <p14:creationId xmlns:p14="http://schemas.microsoft.com/office/powerpoint/2010/main" val="233619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1DB3-2F9C-4535-AF56-D5D51C03BE21}"/>
              </a:ext>
            </a:extLst>
          </p:cNvPr>
          <p:cNvSpPr>
            <a:spLocks noGrp="1"/>
          </p:cNvSpPr>
          <p:nvPr>
            <p:ph type="title"/>
          </p:nvPr>
        </p:nvSpPr>
        <p:spPr/>
        <p:txBody>
          <a:bodyPr/>
          <a:lstStyle/>
          <a:p>
            <a:r>
              <a:rPr lang="en-US" b="1" dirty="0"/>
              <a:t>Hard Skills (concrete, demonstrable):</a:t>
            </a:r>
          </a:p>
        </p:txBody>
      </p:sp>
      <p:sp>
        <p:nvSpPr>
          <p:cNvPr id="3" name="Content Placeholder 2">
            <a:extLst>
              <a:ext uri="{FF2B5EF4-FFF2-40B4-BE49-F238E27FC236}">
                <a16:creationId xmlns:a16="http://schemas.microsoft.com/office/drawing/2014/main" id="{E3A87FE2-8571-4A2F-BC94-E9B62CF46221}"/>
              </a:ext>
            </a:extLst>
          </p:cNvPr>
          <p:cNvSpPr>
            <a:spLocks noGrp="1"/>
          </p:cNvSpPr>
          <p:nvPr>
            <p:ph idx="1"/>
          </p:nvPr>
        </p:nvSpPr>
        <p:spPr>
          <a:xfrm>
            <a:off x="2589212" y="2133599"/>
            <a:ext cx="8915400" cy="4518991"/>
          </a:xfrm>
        </p:spPr>
        <p:txBody>
          <a:bodyPr>
            <a:normAutofit/>
          </a:bodyPr>
          <a:lstStyle/>
          <a:p>
            <a:r>
              <a:rPr lang="en-US" sz="2600" dirty="0"/>
              <a:t>MS Word</a:t>
            </a:r>
          </a:p>
          <a:p>
            <a:r>
              <a:rPr lang="en-US" sz="2600" dirty="0"/>
              <a:t>Forklift</a:t>
            </a:r>
          </a:p>
          <a:p>
            <a:r>
              <a:rPr lang="en-US" sz="2600" dirty="0"/>
              <a:t>Cash Handling</a:t>
            </a:r>
          </a:p>
          <a:p>
            <a:r>
              <a:rPr lang="en-US" sz="2600" dirty="0"/>
              <a:t>Project Management</a:t>
            </a:r>
          </a:p>
          <a:p>
            <a:r>
              <a:rPr lang="en-US" sz="2600" dirty="0"/>
              <a:t>Spanish</a:t>
            </a:r>
          </a:p>
          <a:p>
            <a:r>
              <a:rPr lang="en-US" sz="2600" dirty="0"/>
              <a:t>Well-known company names (Microsoft, Google)</a:t>
            </a:r>
          </a:p>
          <a:p>
            <a:r>
              <a:rPr lang="en-US" sz="2600" dirty="0"/>
              <a:t>Colleges or universities (Harvard, University of Illinois).</a:t>
            </a:r>
            <a:endParaRPr lang="en-US" sz="2400" b="1" i="1" dirty="0"/>
          </a:p>
        </p:txBody>
      </p:sp>
    </p:spTree>
    <p:extLst>
      <p:ext uri="{BB962C8B-B14F-4D97-AF65-F5344CB8AC3E}">
        <p14:creationId xmlns:p14="http://schemas.microsoft.com/office/powerpoint/2010/main" val="27527414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1DB3-2F9C-4535-AF56-D5D51C03BE21}"/>
              </a:ext>
            </a:extLst>
          </p:cNvPr>
          <p:cNvSpPr>
            <a:spLocks noGrp="1"/>
          </p:cNvSpPr>
          <p:nvPr>
            <p:ph type="title"/>
          </p:nvPr>
        </p:nvSpPr>
        <p:spPr/>
        <p:txBody>
          <a:bodyPr/>
          <a:lstStyle/>
          <a:p>
            <a:r>
              <a:rPr lang="en-US" b="1" dirty="0"/>
              <a:t>Soft Skills (hard to prove until hired):</a:t>
            </a:r>
          </a:p>
        </p:txBody>
      </p:sp>
      <p:sp>
        <p:nvSpPr>
          <p:cNvPr id="3" name="Content Placeholder 2">
            <a:extLst>
              <a:ext uri="{FF2B5EF4-FFF2-40B4-BE49-F238E27FC236}">
                <a16:creationId xmlns:a16="http://schemas.microsoft.com/office/drawing/2014/main" id="{E3A87FE2-8571-4A2F-BC94-E9B62CF46221}"/>
              </a:ext>
            </a:extLst>
          </p:cNvPr>
          <p:cNvSpPr>
            <a:spLocks noGrp="1"/>
          </p:cNvSpPr>
          <p:nvPr>
            <p:ph idx="1"/>
          </p:nvPr>
        </p:nvSpPr>
        <p:spPr>
          <a:xfrm>
            <a:off x="2589212" y="2133599"/>
            <a:ext cx="8915400" cy="4518991"/>
          </a:xfrm>
        </p:spPr>
        <p:txBody>
          <a:bodyPr>
            <a:normAutofit/>
          </a:bodyPr>
          <a:lstStyle/>
          <a:p>
            <a:r>
              <a:rPr lang="en-US" sz="2600" dirty="0"/>
              <a:t>Oral and written communication skills</a:t>
            </a:r>
          </a:p>
          <a:p>
            <a:r>
              <a:rPr lang="en-US" sz="2600" dirty="0"/>
              <a:t>Problem solving</a:t>
            </a:r>
          </a:p>
          <a:p>
            <a:r>
              <a:rPr lang="en-US" sz="2600" dirty="0"/>
              <a:t>Leadership</a:t>
            </a:r>
          </a:p>
          <a:p>
            <a:r>
              <a:rPr lang="en-US" sz="2600" dirty="0"/>
              <a:t>Team player</a:t>
            </a:r>
          </a:p>
          <a:p>
            <a:r>
              <a:rPr lang="en-US" sz="2600" dirty="0"/>
              <a:t>Productivity</a:t>
            </a:r>
          </a:p>
          <a:p>
            <a:r>
              <a:rPr lang="en-US" sz="2600" dirty="0"/>
              <a:t>Customer retention</a:t>
            </a:r>
          </a:p>
          <a:p>
            <a:r>
              <a:rPr lang="en-US" sz="2600" dirty="0"/>
              <a:t>Strategic planning</a:t>
            </a:r>
          </a:p>
          <a:p>
            <a:r>
              <a:rPr lang="en-US" sz="2600" dirty="0"/>
              <a:t>Performance</a:t>
            </a:r>
          </a:p>
          <a:p>
            <a:pPr marL="0" indent="0">
              <a:buNone/>
            </a:pPr>
            <a:endParaRPr lang="en-US" sz="2400" b="1" i="1" dirty="0"/>
          </a:p>
        </p:txBody>
      </p:sp>
    </p:spTree>
    <p:extLst>
      <p:ext uri="{BB962C8B-B14F-4D97-AF65-F5344CB8AC3E}">
        <p14:creationId xmlns:p14="http://schemas.microsoft.com/office/powerpoint/2010/main" val="14782484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1DB3-2F9C-4535-AF56-D5D51C03BE21}"/>
              </a:ext>
            </a:extLst>
          </p:cNvPr>
          <p:cNvSpPr>
            <a:spLocks noGrp="1"/>
          </p:cNvSpPr>
          <p:nvPr>
            <p:ph type="title"/>
          </p:nvPr>
        </p:nvSpPr>
        <p:spPr/>
        <p:txBody>
          <a:bodyPr/>
          <a:lstStyle/>
          <a:p>
            <a:r>
              <a:rPr lang="en-US" b="1" dirty="0"/>
              <a:t>How Do I Find Industry Buzzwords?</a:t>
            </a:r>
          </a:p>
        </p:txBody>
      </p:sp>
      <p:sp>
        <p:nvSpPr>
          <p:cNvPr id="3" name="Content Placeholder 2">
            <a:extLst>
              <a:ext uri="{FF2B5EF4-FFF2-40B4-BE49-F238E27FC236}">
                <a16:creationId xmlns:a16="http://schemas.microsoft.com/office/drawing/2014/main" id="{E3A87FE2-8571-4A2F-BC94-E9B62CF46221}"/>
              </a:ext>
            </a:extLst>
          </p:cNvPr>
          <p:cNvSpPr>
            <a:spLocks noGrp="1"/>
          </p:cNvSpPr>
          <p:nvPr>
            <p:ph idx="1"/>
          </p:nvPr>
        </p:nvSpPr>
        <p:spPr>
          <a:xfrm>
            <a:off x="2589212" y="2133599"/>
            <a:ext cx="8915400" cy="4518991"/>
          </a:xfrm>
        </p:spPr>
        <p:txBody>
          <a:bodyPr>
            <a:normAutofit/>
          </a:bodyPr>
          <a:lstStyle/>
          <a:p>
            <a:r>
              <a:rPr lang="en-US" sz="2600" dirty="0"/>
              <a:t>Online job advertisements</a:t>
            </a:r>
          </a:p>
          <a:p>
            <a:r>
              <a:rPr lang="en-US" sz="2600" dirty="0"/>
              <a:t>Performance evaluations</a:t>
            </a:r>
          </a:p>
          <a:p>
            <a:r>
              <a:rPr lang="en-US" sz="2600" dirty="0"/>
              <a:t>Professional and technical associations</a:t>
            </a:r>
          </a:p>
          <a:p>
            <a:r>
              <a:rPr lang="en-US" sz="2600" dirty="0"/>
              <a:t>Dictionary of Occupational Titles (http://www.occupationalinfo.org/)</a:t>
            </a:r>
          </a:p>
          <a:p>
            <a:r>
              <a:rPr lang="en-US" sz="2600" dirty="0"/>
              <a:t>Recruiters and HR departments</a:t>
            </a:r>
          </a:p>
          <a:p>
            <a:r>
              <a:rPr lang="en-US" sz="2600" dirty="0"/>
              <a:t>Local government workforce centers</a:t>
            </a:r>
            <a:endParaRPr lang="en-US" sz="2400" b="1" i="1" dirty="0"/>
          </a:p>
        </p:txBody>
      </p:sp>
    </p:spTree>
    <p:extLst>
      <p:ext uri="{BB962C8B-B14F-4D97-AF65-F5344CB8AC3E}">
        <p14:creationId xmlns:p14="http://schemas.microsoft.com/office/powerpoint/2010/main" val="15579853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1DB3-2F9C-4535-AF56-D5D51C03BE21}"/>
              </a:ext>
            </a:extLst>
          </p:cNvPr>
          <p:cNvSpPr>
            <a:spLocks noGrp="1"/>
          </p:cNvSpPr>
          <p:nvPr>
            <p:ph type="title"/>
          </p:nvPr>
        </p:nvSpPr>
        <p:spPr/>
        <p:txBody>
          <a:bodyPr/>
          <a:lstStyle/>
          <a:p>
            <a:r>
              <a:rPr lang="en-US" b="1" dirty="0"/>
              <a:t>But the Most Important Source is…</a:t>
            </a:r>
          </a:p>
        </p:txBody>
      </p:sp>
      <p:sp>
        <p:nvSpPr>
          <p:cNvPr id="3" name="Content Placeholder 2">
            <a:extLst>
              <a:ext uri="{FF2B5EF4-FFF2-40B4-BE49-F238E27FC236}">
                <a16:creationId xmlns:a16="http://schemas.microsoft.com/office/drawing/2014/main" id="{E3A87FE2-8571-4A2F-BC94-E9B62CF46221}"/>
              </a:ext>
            </a:extLst>
          </p:cNvPr>
          <p:cNvSpPr>
            <a:spLocks noGrp="1"/>
          </p:cNvSpPr>
          <p:nvPr>
            <p:ph idx="1"/>
          </p:nvPr>
        </p:nvSpPr>
        <p:spPr>
          <a:xfrm>
            <a:off x="2589212" y="2133599"/>
            <a:ext cx="8915400" cy="4518991"/>
          </a:xfrm>
        </p:spPr>
        <p:txBody>
          <a:bodyPr>
            <a:normAutofit/>
          </a:bodyPr>
          <a:lstStyle/>
          <a:p>
            <a:r>
              <a:rPr lang="en-US" sz="2600" dirty="0"/>
              <a:t>The most important source for keywords is the actual job advertisement for which your client is applying.</a:t>
            </a:r>
          </a:p>
          <a:p>
            <a:r>
              <a:rPr lang="en-US" sz="2600" dirty="0"/>
              <a:t>Your client needs to make sure that he or she is using the keywords from that ad in the resume.</a:t>
            </a:r>
          </a:p>
          <a:p>
            <a:r>
              <a:rPr lang="en-US" sz="2600" dirty="0"/>
              <a:t>That means that every resume submitted needs to be customized for ideal results.</a:t>
            </a:r>
          </a:p>
          <a:p>
            <a:pPr lvl="1"/>
            <a:r>
              <a:rPr lang="en-US" sz="2200" b="1" i="1" dirty="0"/>
              <a:t>Training your clients to do this, or doing it for them, will significantly amplify results!</a:t>
            </a:r>
          </a:p>
        </p:txBody>
      </p:sp>
    </p:spTree>
    <p:extLst>
      <p:ext uri="{BB962C8B-B14F-4D97-AF65-F5344CB8AC3E}">
        <p14:creationId xmlns:p14="http://schemas.microsoft.com/office/powerpoint/2010/main" val="3973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1DB3-2F9C-4535-AF56-D5D51C03BE21}"/>
              </a:ext>
            </a:extLst>
          </p:cNvPr>
          <p:cNvSpPr>
            <a:spLocks noGrp="1"/>
          </p:cNvSpPr>
          <p:nvPr>
            <p:ph type="title"/>
          </p:nvPr>
        </p:nvSpPr>
        <p:spPr/>
        <p:txBody>
          <a:bodyPr/>
          <a:lstStyle/>
          <a:p>
            <a:r>
              <a:rPr lang="en-US" b="1" dirty="0"/>
              <a:t>A Few No-no’s:</a:t>
            </a:r>
          </a:p>
        </p:txBody>
      </p:sp>
      <p:sp>
        <p:nvSpPr>
          <p:cNvPr id="3" name="Content Placeholder 2">
            <a:extLst>
              <a:ext uri="{FF2B5EF4-FFF2-40B4-BE49-F238E27FC236}">
                <a16:creationId xmlns:a16="http://schemas.microsoft.com/office/drawing/2014/main" id="{E3A87FE2-8571-4A2F-BC94-E9B62CF46221}"/>
              </a:ext>
            </a:extLst>
          </p:cNvPr>
          <p:cNvSpPr>
            <a:spLocks noGrp="1"/>
          </p:cNvSpPr>
          <p:nvPr>
            <p:ph idx="1"/>
          </p:nvPr>
        </p:nvSpPr>
        <p:spPr>
          <a:xfrm>
            <a:off x="2589212" y="2133599"/>
            <a:ext cx="8915400" cy="4518991"/>
          </a:xfrm>
        </p:spPr>
        <p:txBody>
          <a:bodyPr>
            <a:normAutofit/>
          </a:bodyPr>
          <a:lstStyle/>
          <a:p>
            <a:r>
              <a:rPr lang="en-US" sz="2600" dirty="0"/>
              <a:t>If your client doesn’t have an experience or skill, don’t use the keyword.</a:t>
            </a:r>
          </a:p>
          <a:p>
            <a:pPr lvl="1"/>
            <a:r>
              <a:rPr lang="en-US" sz="2400" b="1" i="1" dirty="0"/>
              <a:t>Don’t try to hide keywords so they can’t be seen by the naked eye by…</a:t>
            </a:r>
          </a:p>
          <a:p>
            <a:pPr lvl="1"/>
            <a:r>
              <a:rPr lang="en-US" sz="2400" b="1" i="1" dirty="0"/>
              <a:t>This includes using formatting “tricks” to confuse the ATS system.</a:t>
            </a:r>
          </a:p>
          <a:p>
            <a:r>
              <a:rPr lang="en-US" sz="2600" dirty="0"/>
              <a:t>Once a resume is parsed, all of these tricks are revealed and your client’s resume will be discarded. </a:t>
            </a:r>
            <a:endParaRPr lang="en-US" sz="2200" b="1" i="1" dirty="0"/>
          </a:p>
        </p:txBody>
      </p:sp>
    </p:spTree>
    <p:extLst>
      <p:ext uri="{BB962C8B-B14F-4D97-AF65-F5344CB8AC3E}">
        <p14:creationId xmlns:p14="http://schemas.microsoft.com/office/powerpoint/2010/main" val="6410703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1DB3-2F9C-4535-AF56-D5D51C03BE21}"/>
              </a:ext>
            </a:extLst>
          </p:cNvPr>
          <p:cNvSpPr>
            <a:spLocks noGrp="1"/>
          </p:cNvSpPr>
          <p:nvPr>
            <p:ph type="title"/>
          </p:nvPr>
        </p:nvSpPr>
        <p:spPr/>
        <p:txBody>
          <a:bodyPr/>
          <a:lstStyle/>
          <a:p>
            <a:r>
              <a:rPr lang="en-US" b="1" dirty="0"/>
              <a:t>Testing Resume Keyword Performance</a:t>
            </a:r>
          </a:p>
        </p:txBody>
      </p:sp>
      <p:sp>
        <p:nvSpPr>
          <p:cNvPr id="3" name="Content Placeholder 2">
            <a:extLst>
              <a:ext uri="{FF2B5EF4-FFF2-40B4-BE49-F238E27FC236}">
                <a16:creationId xmlns:a16="http://schemas.microsoft.com/office/drawing/2014/main" id="{E3A87FE2-8571-4A2F-BC94-E9B62CF46221}"/>
              </a:ext>
            </a:extLst>
          </p:cNvPr>
          <p:cNvSpPr>
            <a:spLocks noGrp="1"/>
          </p:cNvSpPr>
          <p:nvPr>
            <p:ph idx="1"/>
          </p:nvPr>
        </p:nvSpPr>
        <p:spPr>
          <a:xfrm>
            <a:off x="2589212" y="2133599"/>
            <a:ext cx="8915400" cy="4518991"/>
          </a:xfrm>
        </p:spPr>
        <p:txBody>
          <a:bodyPr>
            <a:normAutofit/>
          </a:bodyPr>
          <a:lstStyle/>
          <a:p>
            <a:r>
              <a:rPr lang="en-US" sz="2600" dirty="0"/>
              <a:t>Though free keyword testing sites is less than perfect, you can use sites like </a:t>
            </a:r>
            <a:r>
              <a:rPr lang="en-US" sz="2600" dirty="0">
                <a:hlinkClick r:id="rId2"/>
              </a:rPr>
              <a:t>www.jobscan.co/</a:t>
            </a:r>
            <a:r>
              <a:rPr lang="en-US" sz="2600" dirty="0"/>
              <a:t> to see if you are in the right keyword ballpark.</a:t>
            </a:r>
          </a:p>
          <a:p>
            <a:r>
              <a:rPr lang="en-US" sz="2600" dirty="0"/>
              <a:t>You should be shooting for a 70-75% match on sites like this (Many ATS thresholds are at or below this).</a:t>
            </a:r>
          </a:p>
          <a:p>
            <a:r>
              <a:rPr lang="en-US" sz="2600" dirty="0"/>
              <a:t>Self constructed composite job leads (combining multiple leads into one document, eliminating redundancies, non-applicable words and filler) improves overall results. </a:t>
            </a:r>
          </a:p>
          <a:p>
            <a:pPr lvl="1"/>
            <a:endParaRPr lang="en-US" sz="2400" dirty="0"/>
          </a:p>
          <a:p>
            <a:endParaRPr lang="en-US" sz="2600" dirty="0"/>
          </a:p>
          <a:p>
            <a:endParaRPr lang="en-US" sz="2600" dirty="0"/>
          </a:p>
        </p:txBody>
      </p:sp>
    </p:spTree>
    <p:extLst>
      <p:ext uri="{BB962C8B-B14F-4D97-AF65-F5344CB8AC3E}">
        <p14:creationId xmlns:p14="http://schemas.microsoft.com/office/powerpoint/2010/main" val="53974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AF1DB3-2F9C-4535-AF56-D5D51C03BE21}"/>
              </a:ext>
            </a:extLst>
          </p:cNvPr>
          <p:cNvSpPr>
            <a:spLocks noGrp="1"/>
          </p:cNvSpPr>
          <p:nvPr>
            <p:ph type="title"/>
          </p:nvPr>
        </p:nvSpPr>
        <p:spPr>
          <a:xfrm>
            <a:off x="649224" y="645106"/>
            <a:ext cx="3650279" cy="1259894"/>
          </a:xfrm>
        </p:spPr>
        <p:txBody>
          <a:bodyPr>
            <a:normAutofit/>
          </a:bodyPr>
          <a:lstStyle/>
          <a:p>
            <a:pPr>
              <a:lnSpc>
                <a:spcPct val="90000"/>
              </a:lnSpc>
            </a:pPr>
            <a:r>
              <a:rPr lang="en-US" sz="2800" b="1"/>
              <a:t>Testing Resume Keyword Performance</a:t>
            </a:r>
          </a:p>
        </p:txBody>
      </p:sp>
      <p:sp>
        <p:nvSpPr>
          <p:cNvPr id="11" name="Rectangle 10">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E3A87FE2-8571-4A2F-BC94-E9B62CF46221}"/>
              </a:ext>
            </a:extLst>
          </p:cNvPr>
          <p:cNvSpPr>
            <a:spLocks noGrp="1"/>
          </p:cNvSpPr>
          <p:nvPr>
            <p:ph idx="1"/>
          </p:nvPr>
        </p:nvSpPr>
        <p:spPr>
          <a:xfrm>
            <a:off x="649225" y="2133600"/>
            <a:ext cx="3650278" cy="3759253"/>
          </a:xfrm>
        </p:spPr>
        <p:txBody>
          <a:bodyPr>
            <a:normAutofit/>
          </a:bodyPr>
          <a:lstStyle/>
          <a:p>
            <a:pPr lvl="1"/>
            <a:endParaRPr lang="en-US"/>
          </a:p>
          <a:p>
            <a:endParaRPr lang="en-US"/>
          </a:p>
          <a:p>
            <a:endParaRPr lang="en-US"/>
          </a:p>
        </p:txBody>
      </p:sp>
      <p:pic>
        <p:nvPicPr>
          <p:cNvPr id="4" name="Picture 3">
            <a:extLst>
              <a:ext uri="{FF2B5EF4-FFF2-40B4-BE49-F238E27FC236}">
                <a16:creationId xmlns:a16="http://schemas.microsoft.com/office/drawing/2014/main" id="{F5B1110D-331D-4A3D-AEB7-8B81E555E52C}"/>
              </a:ext>
            </a:extLst>
          </p:cNvPr>
          <p:cNvPicPr>
            <a:picLocks noChangeAspect="1"/>
          </p:cNvPicPr>
          <p:nvPr/>
        </p:nvPicPr>
        <p:blipFill>
          <a:blip r:embed="rId2"/>
          <a:stretch>
            <a:fillRect/>
          </a:stretch>
        </p:blipFill>
        <p:spPr>
          <a:xfrm>
            <a:off x="3316772" y="1266093"/>
            <a:ext cx="8488656" cy="4795130"/>
          </a:xfrm>
          <a:prstGeom prst="rect">
            <a:avLst/>
          </a:prstGeom>
        </p:spPr>
      </p:pic>
      <p:sp>
        <p:nvSpPr>
          <p:cNvPr id="13"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01866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4" name="Rectangle 17">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AF1DB3-2F9C-4535-AF56-D5D51C03BE21}"/>
              </a:ext>
            </a:extLst>
          </p:cNvPr>
          <p:cNvSpPr>
            <a:spLocks noGrp="1"/>
          </p:cNvSpPr>
          <p:nvPr>
            <p:ph type="title"/>
          </p:nvPr>
        </p:nvSpPr>
        <p:spPr>
          <a:xfrm>
            <a:off x="649224" y="645106"/>
            <a:ext cx="3650279" cy="1259894"/>
          </a:xfrm>
        </p:spPr>
        <p:txBody>
          <a:bodyPr>
            <a:normAutofit/>
          </a:bodyPr>
          <a:lstStyle/>
          <a:p>
            <a:pPr>
              <a:lnSpc>
                <a:spcPct val="90000"/>
              </a:lnSpc>
            </a:pPr>
            <a:r>
              <a:rPr lang="en-US" sz="2800" b="1"/>
              <a:t>Testing Resume Keyword Performance</a:t>
            </a:r>
          </a:p>
        </p:txBody>
      </p:sp>
      <p:sp>
        <p:nvSpPr>
          <p:cNvPr id="25" name="Rectangle 19">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E3A87FE2-8571-4A2F-BC94-E9B62CF46221}"/>
              </a:ext>
            </a:extLst>
          </p:cNvPr>
          <p:cNvSpPr>
            <a:spLocks noGrp="1"/>
          </p:cNvSpPr>
          <p:nvPr>
            <p:ph idx="1"/>
          </p:nvPr>
        </p:nvSpPr>
        <p:spPr>
          <a:xfrm>
            <a:off x="649225" y="2133600"/>
            <a:ext cx="3650278" cy="3759253"/>
          </a:xfrm>
        </p:spPr>
        <p:txBody>
          <a:bodyPr>
            <a:normAutofit/>
          </a:bodyPr>
          <a:lstStyle/>
          <a:p>
            <a:pPr lvl="1"/>
            <a:endParaRPr lang="en-US"/>
          </a:p>
          <a:p>
            <a:endParaRPr lang="en-US"/>
          </a:p>
          <a:p>
            <a:endParaRPr lang="en-US"/>
          </a:p>
        </p:txBody>
      </p:sp>
      <p:sp>
        <p:nvSpPr>
          <p:cNvPr id="26"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4B6B185-B190-4024-B412-43DE18082335}"/>
              </a:ext>
            </a:extLst>
          </p:cNvPr>
          <p:cNvPicPr>
            <a:picLocks noChangeAspect="1"/>
          </p:cNvPicPr>
          <p:nvPr/>
        </p:nvPicPr>
        <p:blipFill>
          <a:blip r:embed="rId2"/>
          <a:stretch>
            <a:fillRect/>
          </a:stretch>
        </p:blipFill>
        <p:spPr>
          <a:xfrm>
            <a:off x="3654807" y="801857"/>
            <a:ext cx="8429341" cy="5866229"/>
          </a:xfrm>
          <a:prstGeom prst="rect">
            <a:avLst/>
          </a:prstGeom>
        </p:spPr>
      </p:pic>
    </p:spTree>
    <p:extLst>
      <p:ext uri="{BB962C8B-B14F-4D97-AF65-F5344CB8AC3E}">
        <p14:creationId xmlns:p14="http://schemas.microsoft.com/office/powerpoint/2010/main" val="13568157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4" name="Rectangle 17">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AF1DB3-2F9C-4535-AF56-D5D51C03BE21}"/>
              </a:ext>
            </a:extLst>
          </p:cNvPr>
          <p:cNvSpPr>
            <a:spLocks noGrp="1"/>
          </p:cNvSpPr>
          <p:nvPr>
            <p:ph type="title"/>
          </p:nvPr>
        </p:nvSpPr>
        <p:spPr>
          <a:xfrm>
            <a:off x="649224" y="645106"/>
            <a:ext cx="3650279" cy="1259894"/>
          </a:xfrm>
        </p:spPr>
        <p:txBody>
          <a:bodyPr>
            <a:normAutofit/>
          </a:bodyPr>
          <a:lstStyle/>
          <a:p>
            <a:pPr>
              <a:lnSpc>
                <a:spcPct val="90000"/>
              </a:lnSpc>
            </a:pPr>
            <a:r>
              <a:rPr lang="en-US" sz="2800" b="1"/>
              <a:t>Testing Resume Keyword Performance</a:t>
            </a:r>
          </a:p>
        </p:txBody>
      </p:sp>
      <p:sp>
        <p:nvSpPr>
          <p:cNvPr id="25" name="Rectangle 19">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E3A87FE2-8571-4A2F-BC94-E9B62CF46221}"/>
              </a:ext>
            </a:extLst>
          </p:cNvPr>
          <p:cNvSpPr>
            <a:spLocks noGrp="1"/>
          </p:cNvSpPr>
          <p:nvPr>
            <p:ph idx="1"/>
          </p:nvPr>
        </p:nvSpPr>
        <p:spPr>
          <a:xfrm>
            <a:off x="649225" y="2133600"/>
            <a:ext cx="3650278" cy="3759253"/>
          </a:xfrm>
        </p:spPr>
        <p:txBody>
          <a:bodyPr>
            <a:normAutofit/>
          </a:bodyPr>
          <a:lstStyle/>
          <a:p>
            <a:pPr lvl="1"/>
            <a:endParaRPr lang="en-US"/>
          </a:p>
          <a:p>
            <a:endParaRPr lang="en-US"/>
          </a:p>
          <a:p>
            <a:endParaRPr lang="en-US"/>
          </a:p>
        </p:txBody>
      </p:sp>
      <p:sp>
        <p:nvSpPr>
          <p:cNvPr id="26"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7B2BCD8-E8F6-433E-8115-24A4C35CFACD}"/>
              </a:ext>
            </a:extLst>
          </p:cNvPr>
          <p:cNvPicPr>
            <a:picLocks noChangeAspect="1"/>
          </p:cNvPicPr>
          <p:nvPr/>
        </p:nvPicPr>
        <p:blipFill>
          <a:blip r:embed="rId2"/>
          <a:stretch>
            <a:fillRect/>
          </a:stretch>
        </p:blipFill>
        <p:spPr>
          <a:xfrm>
            <a:off x="3516923" y="492369"/>
            <a:ext cx="8573436" cy="5838093"/>
          </a:xfrm>
          <a:prstGeom prst="rect">
            <a:avLst/>
          </a:prstGeom>
        </p:spPr>
      </p:pic>
    </p:spTree>
    <p:extLst>
      <p:ext uri="{BB962C8B-B14F-4D97-AF65-F5344CB8AC3E}">
        <p14:creationId xmlns:p14="http://schemas.microsoft.com/office/powerpoint/2010/main" val="2924435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5"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7"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9"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3" name="Group 22">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4"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5"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6"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7"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8"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9"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0"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1"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2"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3"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4"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5"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7" name="Rectangle 36">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9" name="Freeform 6">
            <a:extLst>
              <a:ext uri="{FF2B5EF4-FFF2-40B4-BE49-F238E27FC236}">
                <a16:creationId xmlns:a16="http://schemas.microsoft.com/office/drawing/2014/main" id="{3623DEAC-F39C-45D6-86DC-1033F6429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1" name="Rectangle 40">
            <a:extLst>
              <a:ext uri="{FF2B5EF4-FFF2-40B4-BE49-F238E27FC236}">
                <a16:creationId xmlns:a16="http://schemas.microsoft.com/office/drawing/2014/main" id="{A692209D-B607-46C3-8560-07AF72291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4874638-CF15-4908-BC4B-4908744D0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4796393F-3249-4D47-89A4-88A0364F412D}"/>
              </a:ext>
            </a:extLst>
          </p:cNvPr>
          <p:cNvSpPr txBox="1"/>
          <p:nvPr/>
        </p:nvSpPr>
        <p:spPr>
          <a:xfrm>
            <a:off x="540279" y="967417"/>
            <a:ext cx="3778870" cy="3943250"/>
          </a:xfrm>
          <a:prstGeom prst="rect">
            <a:avLst/>
          </a:prstGeom>
        </p:spPr>
        <p:txBody>
          <a:bodyPr vert="horz" lIns="91440" tIns="45720" rIns="91440" bIns="45720" rtlCol="0" anchor="b">
            <a:normAutofit/>
          </a:bodyPr>
          <a:lstStyle/>
          <a:p>
            <a:pPr>
              <a:spcBef>
                <a:spcPct val="0"/>
              </a:spcBef>
              <a:spcAft>
                <a:spcPts val="600"/>
              </a:spcAft>
            </a:pPr>
            <a:r>
              <a:rPr lang="en-US" sz="4000" dirty="0">
                <a:solidFill>
                  <a:srgbClr val="FEFFFF"/>
                </a:solidFill>
                <a:latin typeface="+mj-lt"/>
                <a:ea typeface="+mj-ea"/>
                <a:cs typeface="+mj-cs"/>
              </a:rPr>
              <a:t>Example of an outdated resume format. </a:t>
            </a:r>
          </a:p>
        </p:txBody>
      </p:sp>
      <p:sp>
        <p:nvSpPr>
          <p:cNvPr id="45" name="Freeform 5">
            <a:extLst>
              <a:ext uri="{FF2B5EF4-FFF2-40B4-BE49-F238E27FC236}">
                <a16:creationId xmlns:a16="http://schemas.microsoft.com/office/drawing/2014/main" id="{5F1B8348-CD6E-4561-A704-C232D9A2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4AA7C1A5-A500-42C7-9497-DC06127FE00C}"/>
              </a:ext>
            </a:extLst>
          </p:cNvPr>
          <p:cNvPicPr>
            <a:picLocks noChangeAspect="1"/>
          </p:cNvPicPr>
          <p:nvPr/>
        </p:nvPicPr>
        <p:blipFill>
          <a:blip r:embed="rId2"/>
          <a:stretch>
            <a:fillRect/>
          </a:stretch>
        </p:blipFill>
        <p:spPr>
          <a:xfrm>
            <a:off x="5652204" y="-76810"/>
            <a:ext cx="5617235" cy="7271503"/>
          </a:xfrm>
          <a:prstGeom prst="rect">
            <a:avLst/>
          </a:prstGeom>
        </p:spPr>
      </p:pic>
    </p:spTree>
    <p:extLst>
      <p:ext uri="{BB962C8B-B14F-4D97-AF65-F5344CB8AC3E}">
        <p14:creationId xmlns:p14="http://schemas.microsoft.com/office/powerpoint/2010/main" val="2348375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1DB3-2F9C-4535-AF56-D5D51C03BE21}"/>
              </a:ext>
            </a:extLst>
          </p:cNvPr>
          <p:cNvSpPr>
            <a:spLocks noGrp="1"/>
          </p:cNvSpPr>
          <p:nvPr>
            <p:ph type="title"/>
          </p:nvPr>
        </p:nvSpPr>
        <p:spPr/>
        <p:txBody>
          <a:bodyPr/>
          <a:lstStyle/>
          <a:p>
            <a:r>
              <a:rPr lang="en-US" b="1" dirty="0"/>
              <a:t>Testing Resume Keyword Performance</a:t>
            </a:r>
          </a:p>
        </p:txBody>
      </p:sp>
      <p:sp>
        <p:nvSpPr>
          <p:cNvPr id="3" name="Content Placeholder 2">
            <a:extLst>
              <a:ext uri="{FF2B5EF4-FFF2-40B4-BE49-F238E27FC236}">
                <a16:creationId xmlns:a16="http://schemas.microsoft.com/office/drawing/2014/main" id="{E3A87FE2-8571-4A2F-BC94-E9B62CF46221}"/>
              </a:ext>
            </a:extLst>
          </p:cNvPr>
          <p:cNvSpPr>
            <a:spLocks noGrp="1"/>
          </p:cNvSpPr>
          <p:nvPr>
            <p:ph idx="1"/>
          </p:nvPr>
        </p:nvSpPr>
        <p:spPr>
          <a:xfrm>
            <a:off x="2589212" y="2133599"/>
            <a:ext cx="8915400" cy="4518991"/>
          </a:xfrm>
        </p:spPr>
        <p:txBody>
          <a:bodyPr>
            <a:normAutofit/>
          </a:bodyPr>
          <a:lstStyle/>
          <a:p>
            <a:pPr lvl="1"/>
            <a:r>
              <a:rPr lang="en-US" sz="2400" dirty="0" err="1"/>
              <a:t>Jobscan</a:t>
            </a:r>
            <a:r>
              <a:rPr lang="en-US" sz="2400" dirty="0"/>
              <a:t> does provide a report which can provide useful info beyond keyword matching alone. I don’t accept the results as gospel, but insights are given in areas including:</a:t>
            </a:r>
          </a:p>
          <a:p>
            <a:pPr lvl="2"/>
            <a:r>
              <a:rPr lang="en-US" sz="2200" dirty="0"/>
              <a:t>ATS FINDINGS</a:t>
            </a:r>
          </a:p>
          <a:p>
            <a:pPr lvl="2"/>
            <a:r>
              <a:rPr lang="en-US" sz="2200" dirty="0"/>
              <a:t>RECRUITER FINDINGS</a:t>
            </a:r>
          </a:p>
          <a:p>
            <a:pPr lvl="2"/>
            <a:r>
              <a:rPr lang="en-US" sz="2200" dirty="0"/>
              <a:t>HARD SKILLS/SOFT SKILLS MATCH</a:t>
            </a:r>
          </a:p>
          <a:p>
            <a:pPr lvl="2"/>
            <a:r>
              <a:rPr lang="en-US" sz="2200" dirty="0"/>
              <a:t>JOB RECOMMENDATIONS</a:t>
            </a:r>
          </a:p>
          <a:p>
            <a:endParaRPr lang="en-US" sz="2600" dirty="0"/>
          </a:p>
          <a:p>
            <a:endParaRPr lang="en-US" sz="2600" dirty="0"/>
          </a:p>
        </p:txBody>
      </p:sp>
    </p:spTree>
    <p:extLst>
      <p:ext uri="{BB962C8B-B14F-4D97-AF65-F5344CB8AC3E}">
        <p14:creationId xmlns:p14="http://schemas.microsoft.com/office/powerpoint/2010/main" val="5625087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92130-90EF-4C7D-BC49-291DE97BC853}"/>
              </a:ext>
            </a:extLst>
          </p:cNvPr>
          <p:cNvSpPr>
            <a:spLocks noGrp="1"/>
          </p:cNvSpPr>
          <p:nvPr>
            <p:ph type="title"/>
          </p:nvPr>
        </p:nvSpPr>
        <p:spPr>
          <a:xfrm>
            <a:off x="2592924" y="3127513"/>
            <a:ext cx="8911687" cy="2133599"/>
          </a:xfrm>
        </p:spPr>
        <p:txBody>
          <a:bodyPr>
            <a:normAutofit/>
          </a:bodyPr>
          <a:lstStyle/>
          <a:p>
            <a:pPr algn="ctr"/>
            <a:r>
              <a:rPr lang="en-US" sz="5000" b="1" dirty="0"/>
              <a:t>Audience Questions?</a:t>
            </a:r>
          </a:p>
        </p:txBody>
      </p:sp>
    </p:spTree>
    <p:extLst>
      <p:ext uri="{BB962C8B-B14F-4D97-AF65-F5344CB8AC3E}">
        <p14:creationId xmlns:p14="http://schemas.microsoft.com/office/powerpoint/2010/main" val="19454721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9ADDB-9BC9-47FF-82B6-7E6DF2CB5D56}"/>
              </a:ext>
            </a:extLst>
          </p:cNvPr>
          <p:cNvSpPr>
            <a:spLocks noGrp="1"/>
          </p:cNvSpPr>
          <p:nvPr>
            <p:ph type="title"/>
          </p:nvPr>
        </p:nvSpPr>
        <p:spPr>
          <a:xfrm>
            <a:off x="2592924" y="2902226"/>
            <a:ext cx="8911687" cy="2663686"/>
          </a:xfrm>
        </p:spPr>
        <p:txBody>
          <a:bodyPr/>
          <a:lstStyle/>
          <a:p>
            <a:pPr algn="ctr"/>
            <a:r>
              <a:rPr lang="en-US" b="1" dirty="0"/>
              <a:t>Collecting Employment Data from Your Clients to be Used in Creating Resumes</a:t>
            </a:r>
          </a:p>
        </p:txBody>
      </p:sp>
    </p:spTree>
    <p:extLst>
      <p:ext uri="{BB962C8B-B14F-4D97-AF65-F5344CB8AC3E}">
        <p14:creationId xmlns:p14="http://schemas.microsoft.com/office/powerpoint/2010/main" val="1090700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B3A8D-EA00-414F-851F-753019BA1541}"/>
              </a:ext>
            </a:extLst>
          </p:cNvPr>
          <p:cNvSpPr>
            <a:spLocks noGrp="1"/>
          </p:cNvSpPr>
          <p:nvPr>
            <p:ph type="title"/>
          </p:nvPr>
        </p:nvSpPr>
        <p:spPr/>
        <p:txBody>
          <a:bodyPr/>
          <a:lstStyle/>
          <a:p>
            <a:r>
              <a:rPr lang="en-US" dirty="0"/>
              <a:t>Step 1: Collect a detailed job history.</a:t>
            </a:r>
          </a:p>
        </p:txBody>
      </p:sp>
      <p:sp>
        <p:nvSpPr>
          <p:cNvPr id="3" name="Content Placeholder 2">
            <a:extLst>
              <a:ext uri="{FF2B5EF4-FFF2-40B4-BE49-F238E27FC236}">
                <a16:creationId xmlns:a16="http://schemas.microsoft.com/office/drawing/2014/main" id="{7D65F195-8BD5-461F-B6B9-D9126BE2ECFC}"/>
              </a:ext>
            </a:extLst>
          </p:cNvPr>
          <p:cNvSpPr>
            <a:spLocks noGrp="1"/>
          </p:cNvSpPr>
          <p:nvPr>
            <p:ph idx="1"/>
          </p:nvPr>
        </p:nvSpPr>
        <p:spPr/>
        <p:txBody>
          <a:bodyPr/>
          <a:lstStyle/>
          <a:p>
            <a:r>
              <a:rPr lang="en-US" sz="3000" dirty="0"/>
              <a:t>This can be accomplished during:</a:t>
            </a:r>
          </a:p>
          <a:p>
            <a:pPr lvl="1"/>
            <a:r>
              <a:rPr lang="en-US" sz="2500" b="1" i="1" dirty="0"/>
              <a:t>Initial Evaluation/Client Interview.</a:t>
            </a:r>
          </a:p>
          <a:p>
            <a:pPr lvl="1"/>
            <a:r>
              <a:rPr lang="en-US" sz="2500" b="1" i="1" dirty="0"/>
              <a:t>Detailed Vocational Evaluation.</a:t>
            </a:r>
          </a:p>
          <a:p>
            <a:pPr lvl="1"/>
            <a:r>
              <a:rPr lang="en-US" sz="2500" b="1" i="1" dirty="0"/>
              <a:t>Client Orientation (Verbal or Written Process).</a:t>
            </a:r>
          </a:p>
          <a:p>
            <a:endParaRPr lang="en-US" dirty="0"/>
          </a:p>
        </p:txBody>
      </p:sp>
    </p:spTree>
    <p:extLst>
      <p:ext uri="{BB962C8B-B14F-4D97-AF65-F5344CB8AC3E}">
        <p14:creationId xmlns:p14="http://schemas.microsoft.com/office/powerpoint/2010/main" val="38953496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B3A8D-EA00-414F-851F-753019BA1541}"/>
              </a:ext>
            </a:extLst>
          </p:cNvPr>
          <p:cNvSpPr>
            <a:spLocks noGrp="1"/>
          </p:cNvSpPr>
          <p:nvPr>
            <p:ph type="title"/>
          </p:nvPr>
        </p:nvSpPr>
        <p:spPr/>
        <p:txBody>
          <a:bodyPr/>
          <a:lstStyle/>
          <a:p>
            <a:r>
              <a:rPr lang="en-US" dirty="0"/>
              <a:t>Step 2: Dig deeper into the client’s job history.</a:t>
            </a:r>
          </a:p>
        </p:txBody>
      </p:sp>
      <p:sp>
        <p:nvSpPr>
          <p:cNvPr id="3" name="Content Placeholder 2">
            <a:extLst>
              <a:ext uri="{FF2B5EF4-FFF2-40B4-BE49-F238E27FC236}">
                <a16:creationId xmlns:a16="http://schemas.microsoft.com/office/drawing/2014/main" id="{7D65F195-8BD5-461F-B6B9-D9126BE2ECFC}"/>
              </a:ext>
            </a:extLst>
          </p:cNvPr>
          <p:cNvSpPr>
            <a:spLocks noGrp="1"/>
          </p:cNvSpPr>
          <p:nvPr>
            <p:ph idx="1"/>
          </p:nvPr>
        </p:nvSpPr>
        <p:spPr/>
        <p:txBody>
          <a:bodyPr/>
          <a:lstStyle/>
          <a:p>
            <a:r>
              <a:rPr lang="en-US" sz="3000" dirty="0"/>
              <a:t>This can be accomplished with a resume focused questionnaire:</a:t>
            </a:r>
          </a:p>
          <a:p>
            <a:pPr lvl="1"/>
            <a:r>
              <a:rPr lang="en-US" sz="2500" b="1" i="1" dirty="0"/>
              <a:t>Either a General Questionnaire, or…</a:t>
            </a:r>
          </a:p>
          <a:p>
            <a:pPr lvl="1"/>
            <a:r>
              <a:rPr lang="en-US" sz="2500" b="1" i="1" dirty="0"/>
              <a:t>A 2 Part Questionnaire Process (Ideal):</a:t>
            </a:r>
          </a:p>
          <a:p>
            <a:pPr lvl="2"/>
            <a:r>
              <a:rPr lang="en-US" sz="2300" b="1" i="1" dirty="0"/>
              <a:t>Part 1: Get the client’s own reporting on their responsibilities and achievements.</a:t>
            </a:r>
          </a:p>
          <a:p>
            <a:pPr lvl="2"/>
            <a:r>
              <a:rPr lang="en-US" sz="2300" b="1" i="1" dirty="0"/>
              <a:t>Part 2: To ask specific questions of the client based on what he or she first reported.</a:t>
            </a:r>
          </a:p>
          <a:p>
            <a:endParaRPr lang="en-US" dirty="0"/>
          </a:p>
        </p:txBody>
      </p:sp>
    </p:spTree>
    <p:extLst>
      <p:ext uri="{BB962C8B-B14F-4D97-AF65-F5344CB8AC3E}">
        <p14:creationId xmlns:p14="http://schemas.microsoft.com/office/powerpoint/2010/main" val="8984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E77A9-3B9E-4B15-B9FF-069BB9A081BC}"/>
              </a:ext>
            </a:extLst>
          </p:cNvPr>
          <p:cNvSpPr>
            <a:spLocks noGrp="1"/>
          </p:cNvSpPr>
          <p:nvPr>
            <p:ph type="title"/>
          </p:nvPr>
        </p:nvSpPr>
        <p:spPr/>
        <p:txBody>
          <a:bodyPr/>
          <a:lstStyle/>
          <a:p>
            <a:r>
              <a:rPr lang="en-US" b="1" dirty="0"/>
              <a:t>Questionnaire Part 1: Client self-reports his/her responsibilities.</a:t>
            </a:r>
          </a:p>
        </p:txBody>
      </p:sp>
      <p:pic>
        <p:nvPicPr>
          <p:cNvPr id="3" name="Picture 2">
            <a:extLst>
              <a:ext uri="{FF2B5EF4-FFF2-40B4-BE49-F238E27FC236}">
                <a16:creationId xmlns:a16="http://schemas.microsoft.com/office/drawing/2014/main" id="{6495E2E5-EA48-46DB-8BC4-AFF280CD7EE5}"/>
              </a:ext>
            </a:extLst>
          </p:cNvPr>
          <p:cNvPicPr>
            <a:picLocks noChangeAspect="1"/>
          </p:cNvPicPr>
          <p:nvPr/>
        </p:nvPicPr>
        <p:blipFill>
          <a:blip r:embed="rId2"/>
          <a:stretch>
            <a:fillRect/>
          </a:stretch>
        </p:blipFill>
        <p:spPr>
          <a:xfrm>
            <a:off x="2592924" y="1757155"/>
            <a:ext cx="8552154" cy="4933950"/>
          </a:xfrm>
          <a:prstGeom prst="rect">
            <a:avLst/>
          </a:prstGeom>
        </p:spPr>
      </p:pic>
    </p:spTree>
    <p:extLst>
      <p:ext uri="{BB962C8B-B14F-4D97-AF65-F5344CB8AC3E}">
        <p14:creationId xmlns:p14="http://schemas.microsoft.com/office/powerpoint/2010/main" val="378814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E77A9-3B9E-4B15-B9FF-069BB9A081BC}"/>
              </a:ext>
            </a:extLst>
          </p:cNvPr>
          <p:cNvSpPr>
            <a:spLocks noGrp="1"/>
          </p:cNvSpPr>
          <p:nvPr>
            <p:ph type="title"/>
          </p:nvPr>
        </p:nvSpPr>
        <p:spPr/>
        <p:txBody>
          <a:bodyPr/>
          <a:lstStyle/>
          <a:p>
            <a:r>
              <a:rPr lang="en-US" b="1" dirty="0"/>
              <a:t>Questionnaire Part 2: You ask the client for specifics based on job targets.</a:t>
            </a:r>
          </a:p>
        </p:txBody>
      </p:sp>
      <p:pic>
        <p:nvPicPr>
          <p:cNvPr id="4" name="Picture 3">
            <a:extLst>
              <a:ext uri="{FF2B5EF4-FFF2-40B4-BE49-F238E27FC236}">
                <a16:creationId xmlns:a16="http://schemas.microsoft.com/office/drawing/2014/main" id="{5E6958C1-8AFB-43A2-887A-F96439009A00}"/>
              </a:ext>
            </a:extLst>
          </p:cNvPr>
          <p:cNvPicPr>
            <a:picLocks noChangeAspect="1"/>
          </p:cNvPicPr>
          <p:nvPr/>
        </p:nvPicPr>
        <p:blipFill>
          <a:blip r:embed="rId2"/>
          <a:stretch>
            <a:fillRect/>
          </a:stretch>
        </p:blipFill>
        <p:spPr>
          <a:xfrm>
            <a:off x="2592923" y="1783452"/>
            <a:ext cx="8911687" cy="4968441"/>
          </a:xfrm>
          <a:prstGeom prst="rect">
            <a:avLst/>
          </a:prstGeom>
        </p:spPr>
      </p:pic>
    </p:spTree>
    <p:extLst>
      <p:ext uri="{BB962C8B-B14F-4D97-AF65-F5344CB8AC3E}">
        <p14:creationId xmlns:p14="http://schemas.microsoft.com/office/powerpoint/2010/main" val="394515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95485-42AA-4134-B0BD-21ACFD295CF1}"/>
              </a:ext>
            </a:extLst>
          </p:cNvPr>
          <p:cNvSpPr>
            <a:spLocks noGrp="1"/>
          </p:cNvSpPr>
          <p:nvPr>
            <p:ph type="title"/>
          </p:nvPr>
        </p:nvSpPr>
        <p:spPr>
          <a:xfrm>
            <a:off x="2592924" y="3538330"/>
            <a:ext cx="8911687" cy="1338470"/>
          </a:xfrm>
        </p:spPr>
        <p:txBody>
          <a:bodyPr>
            <a:normAutofit/>
          </a:bodyPr>
          <a:lstStyle/>
          <a:p>
            <a:pPr algn="ctr"/>
            <a:r>
              <a:rPr lang="en-US" sz="5000" dirty="0"/>
              <a:t>Final Audience Questions?</a:t>
            </a:r>
          </a:p>
        </p:txBody>
      </p:sp>
    </p:spTree>
    <p:extLst>
      <p:ext uri="{BB962C8B-B14F-4D97-AF65-F5344CB8AC3E}">
        <p14:creationId xmlns:p14="http://schemas.microsoft.com/office/powerpoint/2010/main" val="30268507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95485-42AA-4134-B0BD-21ACFD295CF1}"/>
              </a:ext>
            </a:extLst>
          </p:cNvPr>
          <p:cNvSpPr>
            <a:spLocks noGrp="1"/>
          </p:cNvSpPr>
          <p:nvPr>
            <p:ph type="title"/>
          </p:nvPr>
        </p:nvSpPr>
        <p:spPr>
          <a:xfrm>
            <a:off x="2592924" y="3429000"/>
            <a:ext cx="8911687" cy="1633330"/>
          </a:xfrm>
        </p:spPr>
        <p:txBody>
          <a:bodyPr>
            <a:normAutofit/>
          </a:bodyPr>
          <a:lstStyle/>
          <a:p>
            <a:pPr algn="ctr"/>
            <a:r>
              <a:rPr lang="en-US" sz="5000" dirty="0"/>
              <a:t>Thank You!</a:t>
            </a:r>
          </a:p>
        </p:txBody>
      </p:sp>
    </p:spTree>
    <p:extLst>
      <p:ext uri="{BB962C8B-B14F-4D97-AF65-F5344CB8AC3E}">
        <p14:creationId xmlns:p14="http://schemas.microsoft.com/office/powerpoint/2010/main" val="4000083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C76B8-EACA-4BC6-A940-DC2D9979CBB6}"/>
              </a:ext>
            </a:extLst>
          </p:cNvPr>
          <p:cNvSpPr>
            <a:spLocks noGrp="1"/>
          </p:cNvSpPr>
          <p:nvPr>
            <p:ph type="title"/>
          </p:nvPr>
        </p:nvSpPr>
        <p:spPr>
          <a:xfrm>
            <a:off x="1981200" y="609599"/>
            <a:ext cx="9523411" cy="2819401"/>
          </a:xfrm>
        </p:spPr>
        <p:txBody>
          <a:bodyPr>
            <a:noAutofit/>
          </a:bodyPr>
          <a:lstStyle/>
          <a:p>
            <a:r>
              <a:rPr lang="en-US" sz="5000" b="1" dirty="0"/>
              <a:t>So what do new (and improved) resume formats look like?</a:t>
            </a:r>
          </a:p>
        </p:txBody>
      </p:sp>
    </p:spTree>
    <p:extLst>
      <p:ext uri="{BB962C8B-B14F-4D97-AF65-F5344CB8AC3E}">
        <p14:creationId xmlns:p14="http://schemas.microsoft.com/office/powerpoint/2010/main" val="3425277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5"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7"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9"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3" name="Group 22">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4"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5"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6"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7"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8"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9"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0"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1"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2"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3"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4"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5"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7" name="Rectangle 36">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9" name="Freeform 6">
            <a:extLst>
              <a:ext uri="{FF2B5EF4-FFF2-40B4-BE49-F238E27FC236}">
                <a16:creationId xmlns:a16="http://schemas.microsoft.com/office/drawing/2014/main" id="{3623DEAC-F39C-45D6-86DC-1033F6429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1" name="Rectangle 40">
            <a:extLst>
              <a:ext uri="{FF2B5EF4-FFF2-40B4-BE49-F238E27FC236}">
                <a16:creationId xmlns:a16="http://schemas.microsoft.com/office/drawing/2014/main" id="{A692209D-B607-46C3-8560-07AF72291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4874638-CF15-4908-BC4B-4908744D0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4796393F-3249-4D47-89A4-88A0364F412D}"/>
              </a:ext>
            </a:extLst>
          </p:cNvPr>
          <p:cNvSpPr txBox="1"/>
          <p:nvPr/>
        </p:nvSpPr>
        <p:spPr>
          <a:xfrm>
            <a:off x="540279" y="967417"/>
            <a:ext cx="3778870" cy="3943250"/>
          </a:xfrm>
          <a:prstGeom prst="rect">
            <a:avLst/>
          </a:prstGeom>
        </p:spPr>
        <p:txBody>
          <a:bodyPr vert="horz" lIns="91440" tIns="45720" rIns="91440" bIns="45720" rtlCol="0" anchor="b">
            <a:normAutofit/>
          </a:bodyPr>
          <a:lstStyle/>
          <a:p>
            <a:pPr>
              <a:spcBef>
                <a:spcPct val="0"/>
              </a:spcBef>
              <a:spcAft>
                <a:spcPts val="600"/>
              </a:spcAft>
            </a:pPr>
            <a:r>
              <a:rPr lang="en-US" sz="4000" dirty="0">
                <a:solidFill>
                  <a:srgbClr val="FEFFFF"/>
                </a:solidFill>
                <a:latin typeface="+mj-lt"/>
                <a:ea typeface="+mj-ea"/>
                <a:cs typeface="+mj-cs"/>
              </a:rPr>
              <a:t>Example of a modern bulleted resume format. </a:t>
            </a:r>
          </a:p>
        </p:txBody>
      </p:sp>
      <p:sp>
        <p:nvSpPr>
          <p:cNvPr id="45" name="Freeform 5">
            <a:extLst>
              <a:ext uri="{FF2B5EF4-FFF2-40B4-BE49-F238E27FC236}">
                <a16:creationId xmlns:a16="http://schemas.microsoft.com/office/drawing/2014/main" id="{5F1B8348-CD6E-4561-A704-C232D9A2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5AECCF40-D9BF-4358-AD6F-70A3782200E4}"/>
              </a:ext>
            </a:extLst>
          </p:cNvPr>
          <p:cNvPicPr>
            <a:picLocks noChangeAspect="1"/>
          </p:cNvPicPr>
          <p:nvPr/>
        </p:nvPicPr>
        <p:blipFill>
          <a:blip r:embed="rId2"/>
          <a:stretch>
            <a:fillRect/>
          </a:stretch>
        </p:blipFill>
        <p:spPr>
          <a:xfrm>
            <a:off x="5431236" y="-5958"/>
            <a:ext cx="6632155" cy="7448158"/>
          </a:xfrm>
          <a:prstGeom prst="rect">
            <a:avLst/>
          </a:prstGeom>
        </p:spPr>
      </p:pic>
    </p:spTree>
    <p:extLst>
      <p:ext uri="{BB962C8B-B14F-4D97-AF65-F5344CB8AC3E}">
        <p14:creationId xmlns:p14="http://schemas.microsoft.com/office/powerpoint/2010/main" val="2308937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51"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52"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53"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54"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5"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6"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7"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8"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59"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60"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61"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62"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64" name="Group 63">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65"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6"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7"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8"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69"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70"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71"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72"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73"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74"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5"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6"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8" name="Rectangle 77">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0" name="Freeform 6">
            <a:extLst>
              <a:ext uri="{FF2B5EF4-FFF2-40B4-BE49-F238E27FC236}">
                <a16:creationId xmlns:a16="http://schemas.microsoft.com/office/drawing/2014/main" id="{3623DEAC-F39C-45D6-86DC-1033F6429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82" name="Rectangle 81">
            <a:extLst>
              <a:ext uri="{FF2B5EF4-FFF2-40B4-BE49-F238E27FC236}">
                <a16:creationId xmlns:a16="http://schemas.microsoft.com/office/drawing/2014/main" id="{CADF4631-3C8F-45EE-8D19-4D3E8426B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F291099C-17EE-4E0E-B096-C799750500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85" name="Freeform 11">
              <a:extLst>
                <a:ext uri="{FF2B5EF4-FFF2-40B4-BE49-F238E27FC236}">
                  <a16:creationId xmlns:a16="http://schemas.microsoft.com/office/drawing/2014/main" id="{E21C6221-3E1B-4ABD-8172-FAE995E65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86" name="Freeform 12">
              <a:extLst>
                <a:ext uri="{FF2B5EF4-FFF2-40B4-BE49-F238E27FC236}">
                  <a16:creationId xmlns:a16="http://schemas.microsoft.com/office/drawing/2014/main" id="{D3EF5991-93EA-451F-BB82-1ABC4AC0D2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87" name="Freeform 13">
              <a:extLst>
                <a:ext uri="{FF2B5EF4-FFF2-40B4-BE49-F238E27FC236}">
                  <a16:creationId xmlns:a16="http://schemas.microsoft.com/office/drawing/2014/main" id="{136F96F7-16E6-48A1-A211-0B4A4D0C83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88" name="Freeform 14">
              <a:extLst>
                <a:ext uri="{FF2B5EF4-FFF2-40B4-BE49-F238E27FC236}">
                  <a16:creationId xmlns:a16="http://schemas.microsoft.com/office/drawing/2014/main" id="{5C00D000-7FA5-40C4-AB6A-DE3A61AB8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89" name="Freeform 15">
              <a:extLst>
                <a:ext uri="{FF2B5EF4-FFF2-40B4-BE49-F238E27FC236}">
                  <a16:creationId xmlns:a16="http://schemas.microsoft.com/office/drawing/2014/main" id="{5AAEB880-A03D-4743-9060-D7A846FA6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90" name="Freeform 16">
              <a:extLst>
                <a:ext uri="{FF2B5EF4-FFF2-40B4-BE49-F238E27FC236}">
                  <a16:creationId xmlns:a16="http://schemas.microsoft.com/office/drawing/2014/main" id="{CC64DD68-0B96-4DE9-8FD5-3175E4A3F1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91" name="Freeform 17">
              <a:extLst>
                <a:ext uri="{FF2B5EF4-FFF2-40B4-BE49-F238E27FC236}">
                  <a16:creationId xmlns:a16="http://schemas.microsoft.com/office/drawing/2014/main" id="{69118400-C17B-4068-86D3-93CAE7702C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92" name="Freeform 18">
              <a:extLst>
                <a:ext uri="{FF2B5EF4-FFF2-40B4-BE49-F238E27FC236}">
                  <a16:creationId xmlns:a16="http://schemas.microsoft.com/office/drawing/2014/main" id="{117FA22F-CBA8-4CF5-B8CC-2D169B67E4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93" name="Freeform 19">
              <a:extLst>
                <a:ext uri="{FF2B5EF4-FFF2-40B4-BE49-F238E27FC236}">
                  <a16:creationId xmlns:a16="http://schemas.microsoft.com/office/drawing/2014/main" id="{8FB2D443-8598-4CEE-AED2-BEF49AA95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94" name="Freeform 20">
              <a:extLst>
                <a:ext uri="{FF2B5EF4-FFF2-40B4-BE49-F238E27FC236}">
                  <a16:creationId xmlns:a16="http://schemas.microsoft.com/office/drawing/2014/main" id="{92593E33-68AF-485D-99D0-080CEA1971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95" name="Freeform 21">
              <a:extLst>
                <a:ext uri="{FF2B5EF4-FFF2-40B4-BE49-F238E27FC236}">
                  <a16:creationId xmlns:a16="http://schemas.microsoft.com/office/drawing/2014/main" id="{96A28427-575C-4904-AC4B-3DD62801DC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96" name="Freeform 22">
              <a:extLst>
                <a:ext uri="{FF2B5EF4-FFF2-40B4-BE49-F238E27FC236}">
                  <a16:creationId xmlns:a16="http://schemas.microsoft.com/office/drawing/2014/main" id="{782FA736-DE89-4D13-B0A7-3906B32CEF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sp>
        <p:nvSpPr>
          <p:cNvPr id="3" name="TextBox 2">
            <a:extLst>
              <a:ext uri="{FF2B5EF4-FFF2-40B4-BE49-F238E27FC236}">
                <a16:creationId xmlns:a16="http://schemas.microsoft.com/office/drawing/2014/main" id="{4796393F-3249-4D47-89A4-88A0364F412D}"/>
              </a:ext>
            </a:extLst>
          </p:cNvPr>
          <p:cNvSpPr txBox="1"/>
          <p:nvPr/>
        </p:nvSpPr>
        <p:spPr>
          <a:xfrm>
            <a:off x="2589213" y="5447058"/>
            <a:ext cx="8915399" cy="1153283"/>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800" b="1" i="1" dirty="0">
                <a:solidFill>
                  <a:schemeClr val="tx1">
                    <a:lumMod val="85000"/>
                    <a:lumOff val="15000"/>
                  </a:schemeClr>
                </a:solidFill>
                <a:latin typeface="+mj-lt"/>
                <a:ea typeface="+mj-ea"/>
                <a:cs typeface="+mj-cs"/>
              </a:rPr>
              <a:t>Closeup of experience (modern bulleted format). </a:t>
            </a:r>
          </a:p>
        </p:txBody>
      </p:sp>
      <p:grpSp>
        <p:nvGrpSpPr>
          <p:cNvPr id="98" name="Group 97">
            <a:extLst>
              <a:ext uri="{FF2B5EF4-FFF2-40B4-BE49-F238E27FC236}">
                <a16:creationId xmlns:a16="http://schemas.microsoft.com/office/drawing/2014/main" id="{6A54B62D-FC5C-4E1A-8D8B-279576FE53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99" name="Freeform 27">
              <a:extLst>
                <a:ext uri="{FF2B5EF4-FFF2-40B4-BE49-F238E27FC236}">
                  <a16:creationId xmlns:a16="http://schemas.microsoft.com/office/drawing/2014/main" id="{4706D2CB-CE4C-4F40-B189-FD7BB4466B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00" name="Freeform 28">
              <a:extLst>
                <a:ext uri="{FF2B5EF4-FFF2-40B4-BE49-F238E27FC236}">
                  <a16:creationId xmlns:a16="http://schemas.microsoft.com/office/drawing/2014/main" id="{2714CF7E-2DF6-4F91-8BB2-D62E8B549D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01" name="Freeform 29">
              <a:extLst>
                <a:ext uri="{FF2B5EF4-FFF2-40B4-BE49-F238E27FC236}">
                  <a16:creationId xmlns:a16="http://schemas.microsoft.com/office/drawing/2014/main" id="{F30DCFE1-624D-4D3C-AC61-757C2FF356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02" name="Freeform 30">
              <a:extLst>
                <a:ext uri="{FF2B5EF4-FFF2-40B4-BE49-F238E27FC236}">
                  <a16:creationId xmlns:a16="http://schemas.microsoft.com/office/drawing/2014/main" id="{BF08ABFE-DD31-4F1F-9520-93CC613CD3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03" name="Freeform 31">
              <a:extLst>
                <a:ext uri="{FF2B5EF4-FFF2-40B4-BE49-F238E27FC236}">
                  <a16:creationId xmlns:a16="http://schemas.microsoft.com/office/drawing/2014/main" id="{ADFB2DBD-F00A-4820-876F-4E75F216B1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04" name="Freeform 32">
              <a:extLst>
                <a:ext uri="{FF2B5EF4-FFF2-40B4-BE49-F238E27FC236}">
                  <a16:creationId xmlns:a16="http://schemas.microsoft.com/office/drawing/2014/main" id="{3F85387B-5668-4570-BC5C-AA89417C71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05" name="Freeform 33">
              <a:extLst>
                <a:ext uri="{FF2B5EF4-FFF2-40B4-BE49-F238E27FC236}">
                  <a16:creationId xmlns:a16="http://schemas.microsoft.com/office/drawing/2014/main" id="{FEA70EF6-623D-453D-8360-1B0C142A29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06" name="Freeform 34">
              <a:extLst>
                <a:ext uri="{FF2B5EF4-FFF2-40B4-BE49-F238E27FC236}">
                  <a16:creationId xmlns:a16="http://schemas.microsoft.com/office/drawing/2014/main" id="{FE3B449C-A5FE-44B9-A01C-A115C37D3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07" name="Freeform 35">
              <a:extLst>
                <a:ext uri="{FF2B5EF4-FFF2-40B4-BE49-F238E27FC236}">
                  <a16:creationId xmlns:a16="http://schemas.microsoft.com/office/drawing/2014/main" id="{BD672E89-DAB4-41AE-891D-6B6A52B0EA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08" name="Freeform 36">
              <a:extLst>
                <a:ext uri="{FF2B5EF4-FFF2-40B4-BE49-F238E27FC236}">
                  <a16:creationId xmlns:a16="http://schemas.microsoft.com/office/drawing/2014/main" id="{C69123C3-F0F9-4AA7-BA7B-9E5E0AF27E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09" name="Freeform 37">
              <a:extLst>
                <a:ext uri="{FF2B5EF4-FFF2-40B4-BE49-F238E27FC236}">
                  <a16:creationId xmlns:a16="http://schemas.microsoft.com/office/drawing/2014/main" id="{E10779C5-3DD9-489D-9A2D-EF45B7BE30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10" name="Freeform 38">
              <a:extLst>
                <a:ext uri="{FF2B5EF4-FFF2-40B4-BE49-F238E27FC236}">
                  <a16:creationId xmlns:a16="http://schemas.microsoft.com/office/drawing/2014/main" id="{1D3B4B35-2090-4DA8-ADBE-DD888B4E17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12" name="Rectangle 111">
            <a:extLst>
              <a:ext uri="{FF2B5EF4-FFF2-40B4-BE49-F238E27FC236}">
                <a16:creationId xmlns:a16="http://schemas.microsoft.com/office/drawing/2014/main" id="{46FA917F-43A3-4FA3-A085-59D0DC397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pic>
        <p:nvPicPr>
          <p:cNvPr id="2" name="Picture 1">
            <a:extLst>
              <a:ext uri="{FF2B5EF4-FFF2-40B4-BE49-F238E27FC236}">
                <a16:creationId xmlns:a16="http://schemas.microsoft.com/office/drawing/2014/main" id="{150D2FE5-D9E0-4F61-9A13-8317290BFFD1}"/>
              </a:ext>
            </a:extLst>
          </p:cNvPr>
          <p:cNvPicPr>
            <a:picLocks noChangeAspect="1"/>
          </p:cNvPicPr>
          <p:nvPr/>
        </p:nvPicPr>
        <p:blipFill>
          <a:blip r:embed="rId2"/>
          <a:stretch>
            <a:fillRect/>
          </a:stretch>
        </p:blipFill>
        <p:spPr>
          <a:xfrm>
            <a:off x="2064163" y="140961"/>
            <a:ext cx="9796947" cy="5218502"/>
          </a:xfrm>
          <a:prstGeom prst="rect">
            <a:avLst/>
          </a:prstGeom>
        </p:spPr>
      </p:pic>
      <p:sp>
        <p:nvSpPr>
          <p:cNvPr id="114" name="Freeform 33">
            <a:extLst>
              <a:ext uri="{FF2B5EF4-FFF2-40B4-BE49-F238E27FC236}">
                <a16:creationId xmlns:a16="http://schemas.microsoft.com/office/drawing/2014/main" id="{9CBF007B-8C8C-4F79-B037-9F4C61F9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753578"/>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Tree>
    <p:extLst>
      <p:ext uri="{BB962C8B-B14F-4D97-AF65-F5344CB8AC3E}">
        <p14:creationId xmlns:p14="http://schemas.microsoft.com/office/powerpoint/2010/main" val="156201724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otalTime>16</TotalTime>
  <Words>2774</Words>
  <Application>Microsoft Office PowerPoint</Application>
  <PresentationFormat>Widescreen</PresentationFormat>
  <Paragraphs>322</Paragraphs>
  <Slides>68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68</vt:i4>
      </vt:variant>
    </vt:vector>
  </HeadingPairs>
  <TitlesOfParts>
    <vt:vector size="72" baseType="lpstr">
      <vt:lpstr>Arial</vt:lpstr>
      <vt:lpstr>Century Gothic</vt:lpstr>
      <vt:lpstr>Wingdings 3</vt:lpstr>
      <vt:lpstr>Wisp</vt:lpstr>
      <vt:lpstr>Modern Resume Writing</vt:lpstr>
      <vt:lpstr>A little about my background…</vt:lpstr>
      <vt:lpstr>Why Change the Way You Write Résumés for Your Clients?</vt:lpstr>
      <vt:lpstr>Resume Formats, Old vs. New</vt:lpstr>
      <vt:lpstr>Outdated (yet commonly used) format.</vt:lpstr>
      <vt:lpstr>PowerPoint Presentation</vt:lpstr>
      <vt:lpstr>So what do new (and improved) resume formats look like?</vt:lpstr>
      <vt:lpstr>PowerPoint Presentation</vt:lpstr>
      <vt:lpstr>PowerPoint Presentation</vt:lpstr>
      <vt:lpstr>PowerPoint Presentation</vt:lpstr>
      <vt:lpstr>PowerPoint Presentation</vt:lpstr>
      <vt:lpstr>PowerPoint Presentation</vt:lpstr>
      <vt:lpstr>PowerPoint Presentation</vt:lpstr>
      <vt:lpstr>Modern Bullets or Modern Hybrid Formats - Which format should you use for your clients?</vt:lpstr>
      <vt:lpstr>Writing and Style</vt:lpstr>
      <vt:lpstr>Writing and Style</vt:lpstr>
      <vt:lpstr>Writing and Style</vt:lpstr>
      <vt:lpstr>Writing and Style</vt:lpstr>
      <vt:lpstr>Writing and Style</vt:lpstr>
      <vt:lpstr>Writing and Style</vt:lpstr>
      <vt:lpstr>Writing and Style</vt:lpstr>
      <vt:lpstr>Writing and Style</vt:lpstr>
      <vt:lpstr>A section by section break down of a modern resume.</vt:lpstr>
      <vt:lpstr>The Header</vt:lpstr>
      <vt:lpstr>PowerPoint Presentation</vt:lpstr>
      <vt:lpstr>The Summary</vt:lpstr>
      <vt:lpstr>PowerPoint Presentation</vt:lpstr>
      <vt:lpstr>PowerPoint Presentation</vt:lpstr>
      <vt:lpstr>The Experience</vt:lpstr>
      <vt:lpstr>PowerPoint Presentation</vt:lpstr>
      <vt:lpstr>PowerPoint Presentation</vt:lpstr>
      <vt:lpstr>Education and Professional Development</vt:lpstr>
      <vt:lpstr>PowerPoint Presentation</vt:lpstr>
      <vt:lpstr>PowerPoint Presentation</vt:lpstr>
      <vt:lpstr>PowerPoint Presentation</vt:lpstr>
      <vt:lpstr>Other Things Found on Résumés</vt:lpstr>
      <vt:lpstr>Applicant Tracking Software (ATS) Systems</vt:lpstr>
      <vt:lpstr>What is an applicant tracking software system?</vt:lpstr>
      <vt:lpstr>The ATS Engine:</vt:lpstr>
      <vt:lpstr>Recent ATS Changes:</vt:lpstr>
      <vt:lpstr>What does this mean for you and your clients?</vt:lpstr>
      <vt:lpstr>Text matters, not format codes.</vt:lpstr>
      <vt:lpstr>2 types of ATS systems:</vt:lpstr>
      <vt:lpstr>Simple Keyword Searches:</vt:lpstr>
      <vt:lpstr>Concept-based Searches:</vt:lpstr>
      <vt:lpstr>Common Questions:</vt:lpstr>
      <vt:lpstr>More Common Questions:</vt:lpstr>
      <vt:lpstr>Just a Couple More Items:</vt:lpstr>
      <vt:lpstr>Keywords are Critical!</vt:lpstr>
      <vt:lpstr>What are Keywords?</vt:lpstr>
      <vt:lpstr>Hard Skills (concrete, demonstrable):</vt:lpstr>
      <vt:lpstr>Soft Skills (hard to prove until hired):</vt:lpstr>
      <vt:lpstr>How Do I Find Industry Buzzwords?</vt:lpstr>
      <vt:lpstr>But the Most Important Source is…</vt:lpstr>
      <vt:lpstr>A Few No-no’s:</vt:lpstr>
      <vt:lpstr>Testing Resume Keyword Performance</vt:lpstr>
      <vt:lpstr>Testing Resume Keyword Performance</vt:lpstr>
      <vt:lpstr>Testing Resume Keyword Performance</vt:lpstr>
      <vt:lpstr>Testing Resume Keyword Performance</vt:lpstr>
      <vt:lpstr>Testing Resume Keyword Performance</vt:lpstr>
      <vt:lpstr>Audience Questions?</vt:lpstr>
      <vt:lpstr>Collecting Employment Data from Your Clients to be Used in Creating Resumes</vt:lpstr>
      <vt:lpstr>Step 1: Collect a detailed job history.</vt:lpstr>
      <vt:lpstr>Step 2: Dig deeper into the client’s job history.</vt:lpstr>
      <vt:lpstr>Questionnaire Part 1: Client self-reports his/her responsibilities.</vt:lpstr>
      <vt:lpstr>Questionnaire Part 2: You ask the client for specifics based on job targets.</vt:lpstr>
      <vt:lpstr>Final Audience 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 Resume Writing</dc:title>
  <dc:creator>Adam Zajac</dc:creator>
  <cp:lastModifiedBy>Sandra Holman</cp:lastModifiedBy>
  <cp:revision>4</cp:revision>
  <dcterms:created xsi:type="dcterms:W3CDTF">2019-05-03T21:04:13Z</dcterms:created>
  <dcterms:modified xsi:type="dcterms:W3CDTF">2019-05-03T22:34:56Z</dcterms:modified>
</cp:coreProperties>
</file>