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72" r:id="rId11"/>
    <p:sldId id="271" r:id="rId12"/>
    <p:sldId id="264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8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BE4C39-AF93-4B2D-B147-F39FB7D468C9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3A433D1-5A53-44C6-A4DD-8D59FAFB0BCB}">
      <dgm:prSet/>
      <dgm:spPr/>
      <dgm:t>
        <a:bodyPr/>
        <a:lstStyle/>
        <a:p>
          <a:r>
            <a:rPr lang="en-US"/>
            <a:t>-	Ensure the job analysis is representative of the labor market for that position</a:t>
          </a:r>
        </a:p>
      </dgm:t>
    </dgm:pt>
    <dgm:pt modelId="{36AF675A-C64C-4483-8FA9-78D1F2812A7C}" type="parTrans" cxnId="{851370EC-F257-4918-8C1C-46820D7130D7}">
      <dgm:prSet/>
      <dgm:spPr/>
      <dgm:t>
        <a:bodyPr/>
        <a:lstStyle/>
        <a:p>
          <a:endParaRPr lang="en-US"/>
        </a:p>
      </dgm:t>
    </dgm:pt>
    <dgm:pt modelId="{FF2F870E-2317-4EDB-A2FF-8ADD215A8FBC}" type="sibTrans" cxnId="{851370EC-F257-4918-8C1C-46820D7130D7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31A525FF-BC0F-4339-BE8E-EB2437BE2832}">
      <dgm:prSet/>
      <dgm:spPr/>
      <dgm:t>
        <a:bodyPr/>
        <a:lstStyle/>
        <a:p>
          <a:r>
            <a:rPr lang="en-US"/>
            <a:t>-	Choose the best transferable skills JA’s to send</a:t>
          </a:r>
        </a:p>
      </dgm:t>
    </dgm:pt>
    <dgm:pt modelId="{618A6EAE-FF15-40B7-9633-3C18F6E3259D}" type="parTrans" cxnId="{F40F998C-69D0-4502-9395-A1A0F97106E2}">
      <dgm:prSet/>
      <dgm:spPr/>
      <dgm:t>
        <a:bodyPr/>
        <a:lstStyle/>
        <a:p>
          <a:endParaRPr lang="en-US"/>
        </a:p>
      </dgm:t>
    </dgm:pt>
    <dgm:pt modelId="{6FA35A4D-AF49-4ED7-A784-3765A895055D}" type="sibTrans" cxnId="{F40F998C-69D0-4502-9395-A1A0F97106E2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46406FCE-7477-455C-B063-F4B4712B31C0}">
      <dgm:prSet/>
      <dgm:spPr/>
      <dgm:t>
        <a:bodyPr/>
        <a:lstStyle/>
        <a:p>
          <a:r>
            <a:rPr lang="en-US"/>
            <a:t>-	When in doubt, send it out! LMS can confirm skills later</a:t>
          </a:r>
        </a:p>
      </dgm:t>
    </dgm:pt>
    <dgm:pt modelId="{B61CF570-E34F-48B0-A5AD-6EA38AE06633}" type="parTrans" cxnId="{B070B636-6860-4B86-BE8B-B06265B7487E}">
      <dgm:prSet/>
      <dgm:spPr/>
      <dgm:t>
        <a:bodyPr/>
        <a:lstStyle/>
        <a:p>
          <a:endParaRPr lang="en-US"/>
        </a:p>
      </dgm:t>
    </dgm:pt>
    <dgm:pt modelId="{22EBB7E8-1027-43D6-96B8-2DC789C45B95}" type="sibTrans" cxnId="{B070B636-6860-4B86-BE8B-B06265B7487E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202434A3-EF4E-4E8D-B0D7-3AE269914361}" type="pres">
      <dgm:prSet presAssocID="{82BE4C39-AF93-4B2D-B147-F39FB7D468C9}" presName="Name0" presStyleCnt="0">
        <dgm:presLayoutVars>
          <dgm:animLvl val="lvl"/>
          <dgm:resizeHandles val="exact"/>
        </dgm:presLayoutVars>
      </dgm:prSet>
      <dgm:spPr/>
    </dgm:pt>
    <dgm:pt modelId="{76A93A66-CF17-442A-9BD0-25CEFCD64D3F}" type="pres">
      <dgm:prSet presAssocID="{73A433D1-5A53-44C6-A4DD-8D59FAFB0BCB}" presName="compositeNode" presStyleCnt="0">
        <dgm:presLayoutVars>
          <dgm:bulletEnabled val="1"/>
        </dgm:presLayoutVars>
      </dgm:prSet>
      <dgm:spPr/>
    </dgm:pt>
    <dgm:pt modelId="{3AE269CE-ADFE-4E66-9173-4F9981A5789C}" type="pres">
      <dgm:prSet presAssocID="{73A433D1-5A53-44C6-A4DD-8D59FAFB0BCB}" presName="bgRect" presStyleLbl="bgAccFollowNode1" presStyleIdx="0" presStyleCnt="3"/>
      <dgm:spPr/>
    </dgm:pt>
    <dgm:pt modelId="{43E5CFAE-98F1-40A9-B66B-7FCC692412A4}" type="pres">
      <dgm:prSet presAssocID="{FF2F870E-2317-4EDB-A2FF-8ADD215A8FBC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4B995E39-819C-4F84-80D3-9F071388026E}" type="pres">
      <dgm:prSet presAssocID="{73A433D1-5A53-44C6-A4DD-8D59FAFB0BCB}" presName="bottomLine" presStyleLbl="alignNode1" presStyleIdx="1" presStyleCnt="6">
        <dgm:presLayoutVars/>
      </dgm:prSet>
      <dgm:spPr/>
    </dgm:pt>
    <dgm:pt modelId="{558047C0-A1C8-428D-B678-F169883BA2B6}" type="pres">
      <dgm:prSet presAssocID="{73A433D1-5A53-44C6-A4DD-8D59FAFB0BCB}" presName="nodeText" presStyleLbl="bgAccFollowNode1" presStyleIdx="0" presStyleCnt="3">
        <dgm:presLayoutVars>
          <dgm:bulletEnabled val="1"/>
        </dgm:presLayoutVars>
      </dgm:prSet>
      <dgm:spPr/>
    </dgm:pt>
    <dgm:pt modelId="{BA06AAF3-37DA-4D22-94C0-AE979E58EB8C}" type="pres">
      <dgm:prSet presAssocID="{FF2F870E-2317-4EDB-A2FF-8ADD215A8FBC}" presName="sibTrans" presStyleCnt="0"/>
      <dgm:spPr/>
    </dgm:pt>
    <dgm:pt modelId="{712BF7E3-3E1B-473A-9C47-53FAC5C1502B}" type="pres">
      <dgm:prSet presAssocID="{31A525FF-BC0F-4339-BE8E-EB2437BE2832}" presName="compositeNode" presStyleCnt="0">
        <dgm:presLayoutVars>
          <dgm:bulletEnabled val="1"/>
        </dgm:presLayoutVars>
      </dgm:prSet>
      <dgm:spPr/>
    </dgm:pt>
    <dgm:pt modelId="{96D0D1F3-10B5-4D81-A18E-15694E81418E}" type="pres">
      <dgm:prSet presAssocID="{31A525FF-BC0F-4339-BE8E-EB2437BE2832}" presName="bgRect" presStyleLbl="bgAccFollowNode1" presStyleIdx="1" presStyleCnt="3"/>
      <dgm:spPr/>
    </dgm:pt>
    <dgm:pt modelId="{381E9D71-C7BE-474E-9F2C-ACD47053A9CA}" type="pres">
      <dgm:prSet presAssocID="{6FA35A4D-AF49-4ED7-A784-3765A895055D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91AED0DF-26FC-4BBD-86B2-28175E53BCEB}" type="pres">
      <dgm:prSet presAssocID="{31A525FF-BC0F-4339-BE8E-EB2437BE2832}" presName="bottomLine" presStyleLbl="alignNode1" presStyleIdx="3" presStyleCnt="6">
        <dgm:presLayoutVars/>
      </dgm:prSet>
      <dgm:spPr/>
    </dgm:pt>
    <dgm:pt modelId="{1C090194-009D-4675-8F15-7CDBFDE62EB3}" type="pres">
      <dgm:prSet presAssocID="{31A525FF-BC0F-4339-BE8E-EB2437BE2832}" presName="nodeText" presStyleLbl="bgAccFollowNode1" presStyleIdx="1" presStyleCnt="3">
        <dgm:presLayoutVars>
          <dgm:bulletEnabled val="1"/>
        </dgm:presLayoutVars>
      </dgm:prSet>
      <dgm:spPr/>
    </dgm:pt>
    <dgm:pt modelId="{D77689E8-BA10-4998-8516-0A52DC8FD59B}" type="pres">
      <dgm:prSet presAssocID="{6FA35A4D-AF49-4ED7-A784-3765A895055D}" presName="sibTrans" presStyleCnt="0"/>
      <dgm:spPr/>
    </dgm:pt>
    <dgm:pt modelId="{041523A2-28C8-47A8-A618-9C1498DAAF29}" type="pres">
      <dgm:prSet presAssocID="{46406FCE-7477-455C-B063-F4B4712B31C0}" presName="compositeNode" presStyleCnt="0">
        <dgm:presLayoutVars>
          <dgm:bulletEnabled val="1"/>
        </dgm:presLayoutVars>
      </dgm:prSet>
      <dgm:spPr/>
    </dgm:pt>
    <dgm:pt modelId="{4D9B9276-64D1-4566-82D9-E1227401A520}" type="pres">
      <dgm:prSet presAssocID="{46406FCE-7477-455C-B063-F4B4712B31C0}" presName="bgRect" presStyleLbl="bgAccFollowNode1" presStyleIdx="2" presStyleCnt="3"/>
      <dgm:spPr/>
    </dgm:pt>
    <dgm:pt modelId="{24387192-A0A6-45BD-A33E-008DB9368E5C}" type="pres">
      <dgm:prSet presAssocID="{22EBB7E8-1027-43D6-96B8-2DC789C45B95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3ACF9E57-DA6B-4EF6-973F-ECCD527F38EC}" type="pres">
      <dgm:prSet presAssocID="{46406FCE-7477-455C-B063-F4B4712B31C0}" presName="bottomLine" presStyleLbl="alignNode1" presStyleIdx="5" presStyleCnt="6">
        <dgm:presLayoutVars/>
      </dgm:prSet>
      <dgm:spPr/>
    </dgm:pt>
    <dgm:pt modelId="{5D235695-0633-4F24-9F91-34373E504172}" type="pres">
      <dgm:prSet presAssocID="{46406FCE-7477-455C-B063-F4B4712B31C0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E6B27004-449D-4FED-8E5B-94870B1BF5A5}" type="presOf" srcId="{31A525FF-BC0F-4339-BE8E-EB2437BE2832}" destId="{1C090194-009D-4675-8F15-7CDBFDE62EB3}" srcOrd="1" destOrd="0" presId="urn:microsoft.com/office/officeart/2016/7/layout/BasicLinearProcessNumbered"/>
    <dgm:cxn modelId="{197E9F10-DAB6-41E3-849A-58FAAAF0D658}" type="presOf" srcId="{73A433D1-5A53-44C6-A4DD-8D59FAFB0BCB}" destId="{558047C0-A1C8-428D-B678-F169883BA2B6}" srcOrd="1" destOrd="0" presId="urn:microsoft.com/office/officeart/2016/7/layout/BasicLinearProcessNumbered"/>
    <dgm:cxn modelId="{98442519-C88D-44C5-90EE-22A476EAE7CC}" type="presOf" srcId="{6FA35A4D-AF49-4ED7-A784-3765A895055D}" destId="{381E9D71-C7BE-474E-9F2C-ACD47053A9CA}" srcOrd="0" destOrd="0" presId="urn:microsoft.com/office/officeart/2016/7/layout/BasicLinearProcessNumbered"/>
    <dgm:cxn modelId="{6D5E6B31-58E7-46C2-8DF7-638A558E7CC2}" type="presOf" srcId="{46406FCE-7477-455C-B063-F4B4712B31C0}" destId="{5D235695-0633-4F24-9F91-34373E504172}" srcOrd="1" destOrd="0" presId="urn:microsoft.com/office/officeart/2016/7/layout/BasicLinearProcessNumbered"/>
    <dgm:cxn modelId="{B070B636-6860-4B86-BE8B-B06265B7487E}" srcId="{82BE4C39-AF93-4B2D-B147-F39FB7D468C9}" destId="{46406FCE-7477-455C-B063-F4B4712B31C0}" srcOrd="2" destOrd="0" parTransId="{B61CF570-E34F-48B0-A5AD-6EA38AE06633}" sibTransId="{22EBB7E8-1027-43D6-96B8-2DC789C45B95}"/>
    <dgm:cxn modelId="{84FFDF81-2A2A-46E1-8A60-E2531FF0373E}" type="presOf" srcId="{82BE4C39-AF93-4B2D-B147-F39FB7D468C9}" destId="{202434A3-EF4E-4E8D-B0D7-3AE269914361}" srcOrd="0" destOrd="0" presId="urn:microsoft.com/office/officeart/2016/7/layout/BasicLinearProcessNumbered"/>
    <dgm:cxn modelId="{F40F998C-69D0-4502-9395-A1A0F97106E2}" srcId="{82BE4C39-AF93-4B2D-B147-F39FB7D468C9}" destId="{31A525FF-BC0F-4339-BE8E-EB2437BE2832}" srcOrd="1" destOrd="0" parTransId="{618A6EAE-FF15-40B7-9633-3C18F6E3259D}" sibTransId="{6FA35A4D-AF49-4ED7-A784-3765A895055D}"/>
    <dgm:cxn modelId="{711CF7B6-BA3A-4889-9932-93785E3B7278}" type="presOf" srcId="{31A525FF-BC0F-4339-BE8E-EB2437BE2832}" destId="{96D0D1F3-10B5-4D81-A18E-15694E81418E}" srcOrd="0" destOrd="0" presId="urn:microsoft.com/office/officeart/2016/7/layout/BasicLinearProcessNumbered"/>
    <dgm:cxn modelId="{36FF52BF-DF36-4E3A-9678-B4C6B8690712}" type="presOf" srcId="{FF2F870E-2317-4EDB-A2FF-8ADD215A8FBC}" destId="{43E5CFAE-98F1-40A9-B66B-7FCC692412A4}" srcOrd="0" destOrd="0" presId="urn:microsoft.com/office/officeart/2016/7/layout/BasicLinearProcessNumbered"/>
    <dgm:cxn modelId="{1CF816C9-2C32-4814-8081-9184F85A2CCC}" type="presOf" srcId="{73A433D1-5A53-44C6-A4DD-8D59FAFB0BCB}" destId="{3AE269CE-ADFE-4E66-9173-4F9981A5789C}" srcOrd="0" destOrd="0" presId="urn:microsoft.com/office/officeart/2016/7/layout/BasicLinearProcessNumbered"/>
    <dgm:cxn modelId="{DA7160DB-B796-49F8-BA56-A92C5EF191E3}" type="presOf" srcId="{22EBB7E8-1027-43D6-96B8-2DC789C45B95}" destId="{24387192-A0A6-45BD-A33E-008DB9368E5C}" srcOrd="0" destOrd="0" presId="urn:microsoft.com/office/officeart/2016/7/layout/BasicLinearProcessNumbered"/>
    <dgm:cxn modelId="{851370EC-F257-4918-8C1C-46820D7130D7}" srcId="{82BE4C39-AF93-4B2D-B147-F39FB7D468C9}" destId="{73A433D1-5A53-44C6-A4DD-8D59FAFB0BCB}" srcOrd="0" destOrd="0" parTransId="{36AF675A-C64C-4483-8FA9-78D1F2812A7C}" sibTransId="{FF2F870E-2317-4EDB-A2FF-8ADD215A8FBC}"/>
    <dgm:cxn modelId="{9E6F16F9-F3A4-411F-A065-558A54F61D5D}" type="presOf" srcId="{46406FCE-7477-455C-B063-F4B4712B31C0}" destId="{4D9B9276-64D1-4566-82D9-E1227401A520}" srcOrd="0" destOrd="0" presId="urn:microsoft.com/office/officeart/2016/7/layout/BasicLinearProcessNumbered"/>
    <dgm:cxn modelId="{53E27039-E823-4498-B8F0-D2AEC58F6810}" type="presParOf" srcId="{202434A3-EF4E-4E8D-B0D7-3AE269914361}" destId="{76A93A66-CF17-442A-9BD0-25CEFCD64D3F}" srcOrd="0" destOrd="0" presId="urn:microsoft.com/office/officeart/2016/7/layout/BasicLinearProcessNumbered"/>
    <dgm:cxn modelId="{80115E73-50F9-4722-BA6B-AA504D32E802}" type="presParOf" srcId="{76A93A66-CF17-442A-9BD0-25CEFCD64D3F}" destId="{3AE269CE-ADFE-4E66-9173-4F9981A5789C}" srcOrd="0" destOrd="0" presId="urn:microsoft.com/office/officeart/2016/7/layout/BasicLinearProcessNumbered"/>
    <dgm:cxn modelId="{37B41A42-9415-4853-B12F-CDB66FF65DE8}" type="presParOf" srcId="{76A93A66-CF17-442A-9BD0-25CEFCD64D3F}" destId="{43E5CFAE-98F1-40A9-B66B-7FCC692412A4}" srcOrd="1" destOrd="0" presId="urn:microsoft.com/office/officeart/2016/7/layout/BasicLinearProcessNumbered"/>
    <dgm:cxn modelId="{8B7AF48F-AF15-4F99-888F-6F7395D649C2}" type="presParOf" srcId="{76A93A66-CF17-442A-9BD0-25CEFCD64D3F}" destId="{4B995E39-819C-4F84-80D3-9F071388026E}" srcOrd="2" destOrd="0" presId="urn:microsoft.com/office/officeart/2016/7/layout/BasicLinearProcessNumbered"/>
    <dgm:cxn modelId="{214430CE-169F-42A4-861E-81A548446473}" type="presParOf" srcId="{76A93A66-CF17-442A-9BD0-25CEFCD64D3F}" destId="{558047C0-A1C8-428D-B678-F169883BA2B6}" srcOrd="3" destOrd="0" presId="urn:microsoft.com/office/officeart/2016/7/layout/BasicLinearProcessNumbered"/>
    <dgm:cxn modelId="{F7A8AD05-2E2A-498F-9631-DA7910CB2A33}" type="presParOf" srcId="{202434A3-EF4E-4E8D-B0D7-3AE269914361}" destId="{BA06AAF3-37DA-4D22-94C0-AE979E58EB8C}" srcOrd="1" destOrd="0" presId="urn:microsoft.com/office/officeart/2016/7/layout/BasicLinearProcessNumbered"/>
    <dgm:cxn modelId="{3D8D4CF7-C7D9-4E7B-8FE5-89E316D2E253}" type="presParOf" srcId="{202434A3-EF4E-4E8D-B0D7-3AE269914361}" destId="{712BF7E3-3E1B-473A-9C47-53FAC5C1502B}" srcOrd="2" destOrd="0" presId="urn:microsoft.com/office/officeart/2016/7/layout/BasicLinearProcessNumbered"/>
    <dgm:cxn modelId="{0AFDBCD9-5E15-4E0B-9F20-E1D5FDA932CD}" type="presParOf" srcId="{712BF7E3-3E1B-473A-9C47-53FAC5C1502B}" destId="{96D0D1F3-10B5-4D81-A18E-15694E81418E}" srcOrd="0" destOrd="0" presId="urn:microsoft.com/office/officeart/2016/7/layout/BasicLinearProcessNumbered"/>
    <dgm:cxn modelId="{74DD5518-E61E-4379-8835-252D64E333D0}" type="presParOf" srcId="{712BF7E3-3E1B-473A-9C47-53FAC5C1502B}" destId="{381E9D71-C7BE-474E-9F2C-ACD47053A9CA}" srcOrd="1" destOrd="0" presId="urn:microsoft.com/office/officeart/2016/7/layout/BasicLinearProcessNumbered"/>
    <dgm:cxn modelId="{C6B2D7EA-0188-4F79-B40F-A5BC923BA2ED}" type="presParOf" srcId="{712BF7E3-3E1B-473A-9C47-53FAC5C1502B}" destId="{91AED0DF-26FC-4BBD-86B2-28175E53BCEB}" srcOrd="2" destOrd="0" presId="urn:microsoft.com/office/officeart/2016/7/layout/BasicLinearProcessNumbered"/>
    <dgm:cxn modelId="{98BA8CC9-7893-4C0F-B74D-A9021F3FBE44}" type="presParOf" srcId="{712BF7E3-3E1B-473A-9C47-53FAC5C1502B}" destId="{1C090194-009D-4675-8F15-7CDBFDE62EB3}" srcOrd="3" destOrd="0" presId="urn:microsoft.com/office/officeart/2016/7/layout/BasicLinearProcessNumbered"/>
    <dgm:cxn modelId="{CE459ADC-9541-488E-98A1-3D87694E0555}" type="presParOf" srcId="{202434A3-EF4E-4E8D-B0D7-3AE269914361}" destId="{D77689E8-BA10-4998-8516-0A52DC8FD59B}" srcOrd="3" destOrd="0" presId="urn:microsoft.com/office/officeart/2016/7/layout/BasicLinearProcessNumbered"/>
    <dgm:cxn modelId="{C9112EA1-4D55-4C58-AA4A-D77225D03936}" type="presParOf" srcId="{202434A3-EF4E-4E8D-B0D7-3AE269914361}" destId="{041523A2-28C8-47A8-A618-9C1498DAAF29}" srcOrd="4" destOrd="0" presId="urn:microsoft.com/office/officeart/2016/7/layout/BasicLinearProcessNumbered"/>
    <dgm:cxn modelId="{6FF1684D-B694-4FBC-B795-085391FB91F5}" type="presParOf" srcId="{041523A2-28C8-47A8-A618-9C1498DAAF29}" destId="{4D9B9276-64D1-4566-82D9-E1227401A520}" srcOrd="0" destOrd="0" presId="urn:microsoft.com/office/officeart/2016/7/layout/BasicLinearProcessNumbered"/>
    <dgm:cxn modelId="{57E6D589-E50C-437C-954B-2F661E415999}" type="presParOf" srcId="{041523A2-28C8-47A8-A618-9C1498DAAF29}" destId="{24387192-A0A6-45BD-A33E-008DB9368E5C}" srcOrd="1" destOrd="0" presId="urn:microsoft.com/office/officeart/2016/7/layout/BasicLinearProcessNumbered"/>
    <dgm:cxn modelId="{9C48AA65-4AD1-427B-AAF1-310F804C57F0}" type="presParOf" srcId="{041523A2-28C8-47A8-A618-9C1498DAAF29}" destId="{3ACF9E57-DA6B-4EF6-973F-ECCD527F38EC}" srcOrd="2" destOrd="0" presId="urn:microsoft.com/office/officeart/2016/7/layout/BasicLinearProcessNumbered"/>
    <dgm:cxn modelId="{E8BC6B5A-0DD8-4C64-A1DB-31C3271F0120}" type="presParOf" srcId="{041523A2-28C8-47A8-A618-9C1498DAAF29}" destId="{5D235695-0633-4F24-9F91-34373E504172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4F3087-9D60-452F-9914-217A968D8D9C}" type="doc">
      <dgm:prSet loTypeId="urn:microsoft.com/office/officeart/2005/8/layout/vProcess5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F5BEED2-B4E0-4C7D-9C9E-22D128381303}">
      <dgm:prSet/>
      <dgm:spPr/>
      <dgm:t>
        <a:bodyPr/>
        <a:lstStyle/>
        <a:p>
          <a:r>
            <a:rPr lang="en-US" dirty="0"/>
            <a:t>Using standard JA’s from the JA bank – OK, but verify!</a:t>
          </a:r>
        </a:p>
      </dgm:t>
    </dgm:pt>
    <dgm:pt modelId="{AF77DFA7-5FDB-4B08-BEBF-677AA5C11FCB}" type="parTrans" cxnId="{4B40917B-867D-4A04-9593-7B92E3AD5321}">
      <dgm:prSet/>
      <dgm:spPr/>
      <dgm:t>
        <a:bodyPr/>
        <a:lstStyle/>
        <a:p>
          <a:endParaRPr lang="en-US"/>
        </a:p>
      </dgm:t>
    </dgm:pt>
    <dgm:pt modelId="{D791D69C-7590-41C4-A851-9D3309277B71}" type="sibTrans" cxnId="{4B40917B-867D-4A04-9593-7B92E3AD5321}">
      <dgm:prSet/>
      <dgm:spPr/>
      <dgm:t>
        <a:bodyPr/>
        <a:lstStyle/>
        <a:p>
          <a:endParaRPr lang="en-US"/>
        </a:p>
      </dgm:t>
    </dgm:pt>
    <dgm:pt modelId="{39C8CA3B-FCA2-44D7-AFFE-7F9B0B12353B}">
      <dgm:prSet/>
      <dgm:spPr/>
      <dgm:t>
        <a:bodyPr/>
        <a:lstStyle/>
        <a:p>
          <a:r>
            <a:rPr lang="en-US" dirty="0"/>
            <a:t>Can’t reach the EOR? Ask the worker!</a:t>
          </a:r>
        </a:p>
      </dgm:t>
    </dgm:pt>
    <dgm:pt modelId="{BC51141C-136E-4038-8DAD-2556936ADA74}" type="parTrans" cxnId="{DF6BC62E-83CA-4AE3-BA60-DE1EFED603F7}">
      <dgm:prSet/>
      <dgm:spPr/>
      <dgm:t>
        <a:bodyPr/>
        <a:lstStyle/>
        <a:p>
          <a:endParaRPr lang="en-US"/>
        </a:p>
      </dgm:t>
    </dgm:pt>
    <dgm:pt modelId="{F6337DA8-21B2-4344-9E6F-E41D832BA624}" type="sibTrans" cxnId="{DF6BC62E-83CA-4AE3-BA60-DE1EFED603F7}">
      <dgm:prSet/>
      <dgm:spPr/>
      <dgm:t>
        <a:bodyPr/>
        <a:lstStyle/>
        <a:p>
          <a:endParaRPr lang="en-US"/>
        </a:p>
      </dgm:t>
    </dgm:pt>
    <dgm:pt modelId="{D17A1767-01F2-4A18-BEFE-768644909CFE}">
      <dgm:prSet/>
      <dgm:spPr/>
      <dgm:t>
        <a:bodyPr/>
        <a:lstStyle/>
        <a:p>
          <a:r>
            <a:rPr lang="en-US" dirty="0"/>
            <a:t>Conflict on the accuracy of the JA:  What happens if the worker and employer don’t agree on the accuracy of the job analysis?</a:t>
          </a:r>
        </a:p>
      </dgm:t>
    </dgm:pt>
    <dgm:pt modelId="{7669AA09-AF6B-4BDF-9B8A-C4FD45BA9C71}" type="parTrans" cxnId="{1EC0A172-FF93-40EA-8B17-6F94E2EDD8CF}">
      <dgm:prSet/>
      <dgm:spPr/>
      <dgm:t>
        <a:bodyPr/>
        <a:lstStyle/>
        <a:p>
          <a:endParaRPr lang="en-US"/>
        </a:p>
      </dgm:t>
    </dgm:pt>
    <dgm:pt modelId="{5DC8A003-3A24-494C-9893-8E4088F4A5A4}" type="sibTrans" cxnId="{1EC0A172-FF93-40EA-8B17-6F94E2EDD8CF}">
      <dgm:prSet/>
      <dgm:spPr/>
      <dgm:t>
        <a:bodyPr/>
        <a:lstStyle/>
        <a:p>
          <a:endParaRPr lang="en-US"/>
        </a:p>
      </dgm:t>
    </dgm:pt>
    <dgm:pt modelId="{42BF251E-A018-40DC-B138-65EF41219DB3}" type="pres">
      <dgm:prSet presAssocID="{E24F3087-9D60-452F-9914-217A968D8D9C}" presName="outerComposite" presStyleCnt="0">
        <dgm:presLayoutVars>
          <dgm:chMax val="5"/>
          <dgm:dir/>
          <dgm:resizeHandles val="exact"/>
        </dgm:presLayoutVars>
      </dgm:prSet>
      <dgm:spPr/>
    </dgm:pt>
    <dgm:pt modelId="{04D2D1C0-A5CA-4820-865F-09682F8239D6}" type="pres">
      <dgm:prSet presAssocID="{E24F3087-9D60-452F-9914-217A968D8D9C}" presName="dummyMaxCanvas" presStyleCnt="0">
        <dgm:presLayoutVars/>
      </dgm:prSet>
      <dgm:spPr/>
    </dgm:pt>
    <dgm:pt modelId="{3F90CB47-D09D-4564-8191-CDAF890204AF}" type="pres">
      <dgm:prSet presAssocID="{E24F3087-9D60-452F-9914-217A968D8D9C}" presName="ThreeNodes_1" presStyleLbl="node1" presStyleIdx="0" presStyleCnt="3">
        <dgm:presLayoutVars>
          <dgm:bulletEnabled val="1"/>
        </dgm:presLayoutVars>
      </dgm:prSet>
      <dgm:spPr/>
    </dgm:pt>
    <dgm:pt modelId="{ED00DEDC-5435-448D-B3B0-1C4A55D5A6FF}" type="pres">
      <dgm:prSet presAssocID="{E24F3087-9D60-452F-9914-217A968D8D9C}" presName="ThreeNodes_2" presStyleLbl="node1" presStyleIdx="1" presStyleCnt="3">
        <dgm:presLayoutVars>
          <dgm:bulletEnabled val="1"/>
        </dgm:presLayoutVars>
      </dgm:prSet>
      <dgm:spPr/>
    </dgm:pt>
    <dgm:pt modelId="{0A52BCCA-D3BD-4FD5-A01F-DC30D5C6E3DC}" type="pres">
      <dgm:prSet presAssocID="{E24F3087-9D60-452F-9914-217A968D8D9C}" presName="ThreeNodes_3" presStyleLbl="node1" presStyleIdx="2" presStyleCnt="3">
        <dgm:presLayoutVars>
          <dgm:bulletEnabled val="1"/>
        </dgm:presLayoutVars>
      </dgm:prSet>
      <dgm:spPr/>
    </dgm:pt>
    <dgm:pt modelId="{D242635E-89DB-4921-A61F-1266ADBCCCC9}" type="pres">
      <dgm:prSet presAssocID="{E24F3087-9D60-452F-9914-217A968D8D9C}" presName="ThreeConn_1-2" presStyleLbl="fgAccFollowNode1" presStyleIdx="0" presStyleCnt="2">
        <dgm:presLayoutVars>
          <dgm:bulletEnabled val="1"/>
        </dgm:presLayoutVars>
      </dgm:prSet>
      <dgm:spPr/>
    </dgm:pt>
    <dgm:pt modelId="{834B0409-DA09-42A8-9AFC-F17318371CE7}" type="pres">
      <dgm:prSet presAssocID="{E24F3087-9D60-452F-9914-217A968D8D9C}" presName="ThreeConn_2-3" presStyleLbl="fgAccFollowNode1" presStyleIdx="1" presStyleCnt="2">
        <dgm:presLayoutVars>
          <dgm:bulletEnabled val="1"/>
        </dgm:presLayoutVars>
      </dgm:prSet>
      <dgm:spPr/>
    </dgm:pt>
    <dgm:pt modelId="{6A105411-596C-44A8-8467-153299E100C5}" type="pres">
      <dgm:prSet presAssocID="{E24F3087-9D60-452F-9914-217A968D8D9C}" presName="ThreeNodes_1_text" presStyleLbl="node1" presStyleIdx="2" presStyleCnt="3">
        <dgm:presLayoutVars>
          <dgm:bulletEnabled val="1"/>
        </dgm:presLayoutVars>
      </dgm:prSet>
      <dgm:spPr/>
    </dgm:pt>
    <dgm:pt modelId="{BB1DC51D-9417-424B-AAFC-E53A77F81844}" type="pres">
      <dgm:prSet presAssocID="{E24F3087-9D60-452F-9914-217A968D8D9C}" presName="ThreeNodes_2_text" presStyleLbl="node1" presStyleIdx="2" presStyleCnt="3">
        <dgm:presLayoutVars>
          <dgm:bulletEnabled val="1"/>
        </dgm:presLayoutVars>
      </dgm:prSet>
      <dgm:spPr/>
    </dgm:pt>
    <dgm:pt modelId="{7BE1FF60-F64E-42FA-B893-033036C373DE}" type="pres">
      <dgm:prSet presAssocID="{E24F3087-9D60-452F-9914-217A968D8D9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FA94914-CDE3-48D9-A003-46DEB1E3FDFA}" type="presOf" srcId="{D791D69C-7590-41C4-A851-9D3309277B71}" destId="{D242635E-89DB-4921-A61F-1266ADBCCCC9}" srcOrd="0" destOrd="0" presId="urn:microsoft.com/office/officeart/2005/8/layout/vProcess5"/>
    <dgm:cxn modelId="{DF6BC62E-83CA-4AE3-BA60-DE1EFED603F7}" srcId="{E24F3087-9D60-452F-9914-217A968D8D9C}" destId="{39C8CA3B-FCA2-44D7-AFFE-7F9B0B12353B}" srcOrd="1" destOrd="0" parTransId="{BC51141C-136E-4038-8DAD-2556936ADA74}" sibTransId="{F6337DA8-21B2-4344-9E6F-E41D832BA624}"/>
    <dgm:cxn modelId="{74F55068-81F3-4B15-BEB8-5E731F86EB8C}" type="presOf" srcId="{D17A1767-01F2-4A18-BEFE-768644909CFE}" destId="{7BE1FF60-F64E-42FA-B893-033036C373DE}" srcOrd="1" destOrd="0" presId="urn:microsoft.com/office/officeart/2005/8/layout/vProcess5"/>
    <dgm:cxn modelId="{AAEC926A-BA99-4EA2-86EA-C00D8431B684}" type="presOf" srcId="{EF5BEED2-B4E0-4C7D-9C9E-22D128381303}" destId="{6A105411-596C-44A8-8467-153299E100C5}" srcOrd="1" destOrd="0" presId="urn:microsoft.com/office/officeart/2005/8/layout/vProcess5"/>
    <dgm:cxn modelId="{1248ED6F-476E-4541-8359-B1F3BADB64F9}" type="presOf" srcId="{39C8CA3B-FCA2-44D7-AFFE-7F9B0B12353B}" destId="{BB1DC51D-9417-424B-AAFC-E53A77F81844}" srcOrd="1" destOrd="0" presId="urn:microsoft.com/office/officeart/2005/8/layout/vProcess5"/>
    <dgm:cxn modelId="{1EC0A172-FF93-40EA-8B17-6F94E2EDD8CF}" srcId="{E24F3087-9D60-452F-9914-217A968D8D9C}" destId="{D17A1767-01F2-4A18-BEFE-768644909CFE}" srcOrd="2" destOrd="0" parTransId="{7669AA09-AF6B-4BDF-9B8A-C4FD45BA9C71}" sibTransId="{5DC8A003-3A24-494C-9893-8E4088F4A5A4}"/>
    <dgm:cxn modelId="{4B40917B-867D-4A04-9593-7B92E3AD5321}" srcId="{E24F3087-9D60-452F-9914-217A968D8D9C}" destId="{EF5BEED2-B4E0-4C7D-9C9E-22D128381303}" srcOrd="0" destOrd="0" parTransId="{AF77DFA7-5FDB-4B08-BEBF-677AA5C11FCB}" sibTransId="{D791D69C-7590-41C4-A851-9D3309277B71}"/>
    <dgm:cxn modelId="{3E1C2286-5666-4B93-8120-F46D7C8F3BAE}" type="presOf" srcId="{39C8CA3B-FCA2-44D7-AFFE-7F9B0B12353B}" destId="{ED00DEDC-5435-448D-B3B0-1C4A55D5A6FF}" srcOrd="0" destOrd="0" presId="urn:microsoft.com/office/officeart/2005/8/layout/vProcess5"/>
    <dgm:cxn modelId="{5B1E159D-BC0A-43BB-8E99-11284C3BCC59}" type="presOf" srcId="{F6337DA8-21B2-4344-9E6F-E41D832BA624}" destId="{834B0409-DA09-42A8-9AFC-F17318371CE7}" srcOrd="0" destOrd="0" presId="urn:microsoft.com/office/officeart/2005/8/layout/vProcess5"/>
    <dgm:cxn modelId="{AF12A1A5-0E30-4188-BA3D-52A56E4C696E}" type="presOf" srcId="{E24F3087-9D60-452F-9914-217A968D8D9C}" destId="{42BF251E-A018-40DC-B138-65EF41219DB3}" srcOrd="0" destOrd="0" presId="urn:microsoft.com/office/officeart/2005/8/layout/vProcess5"/>
    <dgm:cxn modelId="{23B5C5AB-F248-4800-B6B9-518779B6C9B0}" type="presOf" srcId="{D17A1767-01F2-4A18-BEFE-768644909CFE}" destId="{0A52BCCA-D3BD-4FD5-A01F-DC30D5C6E3DC}" srcOrd="0" destOrd="0" presId="urn:microsoft.com/office/officeart/2005/8/layout/vProcess5"/>
    <dgm:cxn modelId="{9BB964F5-5DC3-4C82-9C39-31A7A5329E54}" type="presOf" srcId="{EF5BEED2-B4E0-4C7D-9C9E-22D128381303}" destId="{3F90CB47-D09D-4564-8191-CDAF890204AF}" srcOrd="0" destOrd="0" presId="urn:microsoft.com/office/officeart/2005/8/layout/vProcess5"/>
    <dgm:cxn modelId="{A251691A-6976-47F4-8DC9-E445D177C801}" type="presParOf" srcId="{42BF251E-A018-40DC-B138-65EF41219DB3}" destId="{04D2D1C0-A5CA-4820-865F-09682F8239D6}" srcOrd="0" destOrd="0" presId="urn:microsoft.com/office/officeart/2005/8/layout/vProcess5"/>
    <dgm:cxn modelId="{AC54B6EA-A51C-484B-A3BA-4F4BCD79259D}" type="presParOf" srcId="{42BF251E-A018-40DC-B138-65EF41219DB3}" destId="{3F90CB47-D09D-4564-8191-CDAF890204AF}" srcOrd="1" destOrd="0" presId="urn:microsoft.com/office/officeart/2005/8/layout/vProcess5"/>
    <dgm:cxn modelId="{27DEC765-B440-48AF-8D42-70F322B297D5}" type="presParOf" srcId="{42BF251E-A018-40DC-B138-65EF41219DB3}" destId="{ED00DEDC-5435-448D-B3B0-1C4A55D5A6FF}" srcOrd="2" destOrd="0" presId="urn:microsoft.com/office/officeart/2005/8/layout/vProcess5"/>
    <dgm:cxn modelId="{335450CB-07C4-4EB7-89C6-B747BBDCADD9}" type="presParOf" srcId="{42BF251E-A018-40DC-B138-65EF41219DB3}" destId="{0A52BCCA-D3BD-4FD5-A01F-DC30D5C6E3DC}" srcOrd="3" destOrd="0" presId="urn:microsoft.com/office/officeart/2005/8/layout/vProcess5"/>
    <dgm:cxn modelId="{44329C16-567F-458B-B80A-1A6DC001D38C}" type="presParOf" srcId="{42BF251E-A018-40DC-B138-65EF41219DB3}" destId="{D242635E-89DB-4921-A61F-1266ADBCCCC9}" srcOrd="4" destOrd="0" presId="urn:microsoft.com/office/officeart/2005/8/layout/vProcess5"/>
    <dgm:cxn modelId="{4554710C-2B38-4C3F-A470-A6B9805CFD4F}" type="presParOf" srcId="{42BF251E-A018-40DC-B138-65EF41219DB3}" destId="{834B0409-DA09-42A8-9AFC-F17318371CE7}" srcOrd="5" destOrd="0" presId="urn:microsoft.com/office/officeart/2005/8/layout/vProcess5"/>
    <dgm:cxn modelId="{B48D0B61-BF72-45B0-BDA7-58FB913208CA}" type="presParOf" srcId="{42BF251E-A018-40DC-B138-65EF41219DB3}" destId="{6A105411-596C-44A8-8467-153299E100C5}" srcOrd="6" destOrd="0" presId="urn:microsoft.com/office/officeart/2005/8/layout/vProcess5"/>
    <dgm:cxn modelId="{9F6F7784-F54B-496C-B2E9-007F07F674D0}" type="presParOf" srcId="{42BF251E-A018-40DC-B138-65EF41219DB3}" destId="{BB1DC51D-9417-424B-AAFC-E53A77F81844}" srcOrd="7" destOrd="0" presId="urn:microsoft.com/office/officeart/2005/8/layout/vProcess5"/>
    <dgm:cxn modelId="{40B658F4-D7A0-4F7C-B858-A7DD8D16FCAA}" type="presParOf" srcId="{42BF251E-A018-40DC-B138-65EF41219DB3}" destId="{7BE1FF60-F64E-42FA-B893-033036C373D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21DE6F-BC1B-4C30-B5B8-20AC61CB62FD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697CBC2-2F88-45E0-A27E-F0DA1B56610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You’re an expert! Sell yourself!</a:t>
          </a:r>
        </a:p>
      </dgm:t>
    </dgm:pt>
    <dgm:pt modelId="{43628877-8329-4C49-AD75-090CA7338A38}" type="parTrans" cxnId="{70A12606-F2B1-497B-A0E4-D83E26894CFA}">
      <dgm:prSet/>
      <dgm:spPr/>
      <dgm:t>
        <a:bodyPr/>
        <a:lstStyle/>
        <a:p>
          <a:endParaRPr lang="en-US"/>
        </a:p>
      </dgm:t>
    </dgm:pt>
    <dgm:pt modelId="{5E785F92-D654-4F86-8634-C8EC72376444}" type="sibTrans" cxnId="{70A12606-F2B1-497B-A0E4-D83E26894CFA}">
      <dgm:prSet/>
      <dgm:spPr/>
      <dgm:t>
        <a:bodyPr/>
        <a:lstStyle/>
        <a:p>
          <a:endParaRPr lang="en-US"/>
        </a:p>
      </dgm:t>
    </dgm:pt>
    <dgm:pt modelId="{46A3FA25-5892-4A9A-AAAD-61370C52BBA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Keep an eye out for the light duty conversation.</a:t>
          </a:r>
        </a:p>
      </dgm:t>
    </dgm:pt>
    <dgm:pt modelId="{D5C04AAE-211D-4425-85B8-B557611FC5AA}" type="parTrans" cxnId="{562DB8CE-1388-4A4C-B689-9E0A73BC0FF1}">
      <dgm:prSet/>
      <dgm:spPr/>
      <dgm:t>
        <a:bodyPr/>
        <a:lstStyle/>
        <a:p>
          <a:endParaRPr lang="en-US"/>
        </a:p>
      </dgm:t>
    </dgm:pt>
    <dgm:pt modelId="{B89495D9-636B-4187-A1BF-BAFFF2A7F1DE}" type="sibTrans" cxnId="{562DB8CE-1388-4A4C-B689-9E0A73BC0FF1}">
      <dgm:prSet/>
      <dgm:spPr/>
      <dgm:t>
        <a:bodyPr/>
        <a:lstStyle/>
        <a:p>
          <a:endParaRPr lang="en-US"/>
        </a:p>
      </dgm:t>
    </dgm:pt>
    <dgm:pt modelId="{E1210ACD-E1A4-46CD-86AB-0B4D16ABFD6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 a great job, and follow-up regularly. </a:t>
          </a:r>
        </a:p>
      </dgm:t>
    </dgm:pt>
    <dgm:pt modelId="{F39EA049-1E1A-484F-96C5-2351F15A3D43}" type="parTrans" cxnId="{D77D9B2B-5E2A-41E7-8C29-97B9A5F2BE8B}">
      <dgm:prSet/>
      <dgm:spPr/>
      <dgm:t>
        <a:bodyPr/>
        <a:lstStyle/>
        <a:p>
          <a:endParaRPr lang="en-US"/>
        </a:p>
      </dgm:t>
    </dgm:pt>
    <dgm:pt modelId="{085F0515-DABA-4887-8333-A7544072C17F}" type="sibTrans" cxnId="{D77D9B2B-5E2A-41E7-8C29-97B9A5F2BE8B}">
      <dgm:prSet/>
      <dgm:spPr/>
      <dgm:t>
        <a:bodyPr/>
        <a:lstStyle/>
        <a:p>
          <a:endParaRPr lang="en-US"/>
        </a:p>
      </dgm:t>
    </dgm:pt>
    <dgm:pt modelId="{F84EDECC-6045-4E56-8BBE-6357063DAAC2}" type="pres">
      <dgm:prSet presAssocID="{3C21DE6F-BC1B-4C30-B5B8-20AC61CB62FD}" presName="root" presStyleCnt="0">
        <dgm:presLayoutVars>
          <dgm:dir/>
          <dgm:resizeHandles val="exact"/>
        </dgm:presLayoutVars>
      </dgm:prSet>
      <dgm:spPr/>
    </dgm:pt>
    <dgm:pt modelId="{78878240-263A-4D56-909F-F309FC309024}" type="pres">
      <dgm:prSet presAssocID="{9697CBC2-2F88-45E0-A27E-F0DA1B566106}" presName="compNode" presStyleCnt="0"/>
      <dgm:spPr/>
    </dgm:pt>
    <dgm:pt modelId="{CAE53F43-BC3E-4211-9187-FD7D16F96F1C}" type="pres">
      <dgm:prSet presAssocID="{9697CBC2-2F88-45E0-A27E-F0DA1B566106}" presName="bgRect" presStyleLbl="bgShp" presStyleIdx="0" presStyleCnt="3"/>
      <dgm:spPr/>
    </dgm:pt>
    <dgm:pt modelId="{4CF2AE2E-DF58-4EA9-8148-3C5D77D2A94F}" type="pres">
      <dgm:prSet presAssocID="{9697CBC2-2F88-45E0-A27E-F0DA1B56610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ium"/>
        </a:ext>
      </dgm:extLst>
    </dgm:pt>
    <dgm:pt modelId="{7A1539E9-9AB3-4A5D-886D-686E17ECA90F}" type="pres">
      <dgm:prSet presAssocID="{9697CBC2-2F88-45E0-A27E-F0DA1B566106}" presName="spaceRect" presStyleCnt="0"/>
      <dgm:spPr/>
    </dgm:pt>
    <dgm:pt modelId="{F96A05E9-1682-48A5-B2E2-839F8A4C70EB}" type="pres">
      <dgm:prSet presAssocID="{9697CBC2-2F88-45E0-A27E-F0DA1B566106}" presName="parTx" presStyleLbl="revTx" presStyleIdx="0" presStyleCnt="3">
        <dgm:presLayoutVars>
          <dgm:chMax val="0"/>
          <dgm:chPref val="0"/>
        </dgm:presLayoutVars>
      </dgm:prSet>
      <dgm:spPr/>
    </dgm:pt>
    <dgm:pt modelId="{C424275F-D67E-4DF2-9099-F85BCD591B2C}" type="pres">
      <dgm:prSet presAssocID="{5E785F92-D654-4F86-8634-C8EC72376444}" presName="sibTrans" presStyleCnt="0"/>
      <dgm:spPr/>
    </dgm:pt>
    <dgm:pt modelId="{2483D431-8C3E-42B3-B27D-E12DE50C57C7}" type="pres">
      <dgm:prSet presAssocID="{46A3FA25-5892-4A9A-AAAD-61370C52BBA4}" presName="compNode" presStyleCnt="0"/>
      <dgm:spPr/>
    </dgm:pt>
    <dgm:pt modelId="{F7BD9DAC-5A5C-45D1-91C3-A03EB79B0F1F}" type="pres">
      <dgm:prSet presAssocID="{46A3FA25-5892-4A9A-AAAD-61370C52BBA4}" presName="bgRect" presStyleLbl="bgShp" presStyleIdx="1" presStyleCnt="3"/>
      <dgm:spPr/>
    </dgm:pt>
    <dgm:pt modelId="{110A23E8-A71B-4F65-A2A0-758F4512024F}" type="pres">
      <dgm:prSet presAssocID="{46A3FA25-5892-4A9A-AAAD-61370C52BBA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ormation"/>
        </a:ext>
      </dgm:extLst>
    </dgm:pt>
    <dgm:pt modelId="{E702DC16-A2B6-4477-BC74-5261FD2CF7DE}" type="pres">
      <dgm:prSet presAssocID="{46A3FA25-5892-4A9A-AAAD-61370C52BBA4}" presName="spaceRect" presStyleCnt="0"/>
      <dgm:spPr/>
    </dgm:pt>
    <dgm:pt modelId="{EEE1CF29-649B-4269-AB94-A09A3B22FF0A}" type="pres">
      <dgm:prSet presAssocID="{46A3FA25-5892-4A9A-AAAD-61370C52BBA4}" presName="parTx" presStyleLbl="revTx" presStyleIdx="1" presStyleCnt="3">
        <dgm:presLayoutVars>
          <dgm:chMax val="0"/>
          <dgm:chPref val="0"/>
        </dgm:presLayoutVars>
      </dgm:prSet>
      <dgm:spPr/>
    </dgm:pt>
    <dgm:pt modelId="{FD989A9A-C9F0-4543-B6CA-2F6C00319F9D}" type="pres">
      <dgm:prSet presAssocID="{B89495D9-636B-4187-A1BF-BAFFF2A7F1DE}" presName="sibTrans" presStyleCnt="0"/>
      <dgm:spPr/>
    </dgm:pt>
    <dgm:pt modelId="{52CF2D66-ADD8-4DF0-B804-F1FED272FB6F}" type="pres">
      <dgm:prSet presAssocID="{E1210ACD-E1A4-46CD-86AB-0B4D16ABFD65}" presName="compNode" presStyleCnt="0"/>
      <dgm:spPr/>
    </dgm:pt>
    <dgm:pt modelId="{D6D51DFD-8149-49B3-A07C-F855CD52E2C2}" type="pres">
      <dgm:prSet presAssocID="{E1210ACD-E1A4-46CD-86AB-0B4D16ABFD65}" presName="bgRect" presStyleLbl="bgShp" presStyleIdx="2" presStyleCnt="3"/>
      <dgm:spPr/>
    </dgm:pt>
    <dgm:pt modelId="{F2C3ECCA-9B3B-42A0-AA21-18CE46A04F11}" type="pres">
      <dgm:prSet presAssocID="{E1210ACD-E1A4-46CD-86AB-0B4D16ABFD6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8928DB7B-499D-4AFD-BE3A-CB2D49651659}" type="pres">
      <dgm:prSet presAssocID="{E1210ACD-E1A4-46CD-86AB-0B4D16ABFD65}" presName="spaceRect" presStyleCnt="0"/>
      <dgm:spPr/>
    </dgm:pt>
    <dgm:pt modelId="{46929C1F-90E1-466E-943C-BCC4AE4B701F}" type="pres">
      <dgm:prSet presAssocID="{E1210ACD-E1A4-46CD-86AB-0B4D16ABFD6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0A12606-F2B1-497B-A0E4-D83E26894CFA}" srcId="{3C21DE6F-BC1B-4C30-B5B8-20AC61CB62FD}" destId="{9697CBC2-2F88-45E0-A27E-F0DA1B566106}" srcOrd="0" destOrd="0" parTransId="{43628877-8329-4C49-AD75-090CA7338A38}" sibTransId="{5E785F92-D654-4F86-8634-C8EC72376444}"/>
    <dgm:cxn modelId="{D77D9B2B-5E2A-41E7-8C29-97B9A5F2BE8B}" srcId="{3C21DE6F-BC1B-4C30-B5B8-20AC61CB62FD}" destId="{E1210ACD-E1A4-46CD-86AB-0B4D16ABFD65}" srcOrd="2" destOrd="0" parTransId="{F39EA049-1E1A-484F-96C5-2351F15A3D43}" sibTransId="{085F0515-DABA-4887-8333-A7544072C17F}"/>
    <dgm:cxn modelId="{E71B0037-DEF5-45A1-8049-4AD289711DF9}" type="presOf" srcId="{E1210ACD-E1A4-46CD-86AB-0B4D16ABFD65}" destId="{46929C1F-90E1-466E-943C-BCC4AE4B701F}" srcOrd="0" destOrd="0" presId="urn:microsoft.com/office/officeart/2018/2/layout/IconVerticalSolidList"/>
    <dgm:cxn modelId="{87D1448D-0C8B-4AF7-9A4A-1F1D82195402}" type="presOf" srcId="{9697CBC2-2F88-45E0-A27E-F0DA1B566106}" destId="{F96A05E9-1682-48A5-B2E2-839F8A4C70EB}" srcOrd="0" destOrd="0" presId="urn:microsoft.com/office/officeart/2018/2/layout/IconVerticalSolidList"/>
    <dgm:cxn modelId="{5A81A8A1-E16A-45E0-97BB-142668F8475E}" type="presOf" srcId="{3C21DE6F-BC1B-4C30-B5B8-20AC61CB62FD}" destId="{F84EDECC-6045-4E56-8BBE-6357063DAAC2}" srcOrd="0" destOrd="0" presId="urn:microsoft.com/office/officeart/2018/2/layout/IconVerticalSolidList"/>
    <dgm:cxn modelId="{562DB8CE-1388-4A4C-B689-9E0A73BC0FF1}" srcId="{3C21DE6F-BC1B-4C30-B5B8-20AC61CB62FD}" destId="{46A3FA25-5892-4A9A-AAAD-61370C52BBA4}" srcOrd="1" destOrd="0" parTransId="{D5C04AAE-211D-4425-85B8-B557611FC5AA}" sibTransId="{B89495D9-636B-4187-A1BF-BAFFF2A7F1DE}"/>
    <dgm:cxn modelId="{4BCA47D6-1E84-4B60-BA4A-F66E61AC0F4F}" type="presOf" srcId="{46A3FA25-5892-4A9A-AAAD-61370C52BBA4}" destId="{EEE1CF29-649B-4269-AB94-A09A3B22FF0A}" srcOrd="0" destOrd="0" presId="urn:microsoft.com/office/officeart/2018/2/layout/IconVerticalSolidList"/>
    <dgm:cxn modelId="{B43AB7F5-12C0-48C9-8DCD-AA04173D5144}" type="presParOf" srcId="{F84EDECC-6045-4E56-8BBE-6357063DAAC2}" destId="{78878240-263A-4D56-909F-F309FC309024}" srcOrd="0" destOrd="0" presId="urn:microsoft.com/office/officeart/2018/2/layout/IconVerticalSolidList"/>
    <dgm:cxn modelId="{E7B936A6-8153-48E0-83D5-ACC0339069B5}" type="presParOf" srcId="{78878240-263A-4D56-909F-F309FC309024}" destId="{CAE53F43-BC3E-4211-9187-FD7D16F96F1C}" srcOrd="0" destOrd="0" presId="urn:microsoft.com/office/officeart/2018/2/layout/IconVerticalSolidList"/>
    <dgm:cxn modelId="{A62DC7F7-0C3B-4D8A-B5C7-E6B213F8A25A}" type="presParOf" srcId="{78878240-263A-4D56-909F-F309FC309024}" destId="{4CF2AE2E-DF58-4EA9-8148-3C5D77D2A94F}" srcOrd="1" destOrd="0" presId="urn:microsoft.com/office/officeart/2018/2/layout/IconVerticalSolidList"/>
    <dgm:cxn modelId="{66FAB358-86BA-4D3E-AB7A-FBAEA460B639}" type="presParOf" srcId="{78878240-263A-4D56-909F-F309FC309024}" destId="{7A1539E9-9AB3-4A5D-886D-686E17ECA90F}" srcOrd="2" destOrd="0" presId="urn:microsoft.com/office/officeart/2018/2/layout/IconVerticalSolidList"/>
    <dgm:cxn modelId="{32E69234-ED55-4E46-B2F4-3BBB4A049B61}" type="presParOf" srcId="{78878240-263A-4D56-909F-F309FC309024}" destId="{F96A05E9-1682-48A5-B2E2-839F8A4C70EB}" srcOrd="3" destOrd="0" presId="urn:microsoft.com/office/officeart/2018/2/layout/IconVerticalSolidList"/>
    <dgm:cxn modelId="{9C0A2C51-A4F1-4D42-8BD1-7882B87CFA2F}" type="presParOf" srcId="{F84EDECC-6045-4E56-8BBE-6357063DAAC2}" destId="{C424275F-D67E-4DF2-9099-F85BCD591B2C}" srcOrd="1" destOrd="0" presId="urn:microsoft.com/office/officeart/2018/2/layout/IconVerticalSolidList"/>
    <dgm:cxn modelId="{1A636BA0-409F-4CFB-98C9-6C41E6051368}" type="presParOf" srcId="{F84EDECC-6045-4E56-8BBE-6357063DAAC2}" destId="{2483D431-8C3E-42B3-B27D-E12DE50C57C7}" srcOrd="2" destOrd="0" presId="urn:microsoft.com/office/officeart/2018/2/layout/IconVerticalSolidList"/>
    <dgm:cxn modelId="{7342182F-11F7-4967-AE2E-CB026924AD69}" type="presParOf" srcId="{2483D431-8C3E-42B3-B27D-E12DE50C57C7}" destId="{F7BD9DAC-5A5C-45D1-91C3-A03EB79B0F1F}" srcOrd="0" destOrd="0" presId="urn:microsoft.com/office/officeart/2018/2/layout/IconVerticalSolidList"/>
    <dgm:cxn modelId="{59D7F9C2-B7D9-4C8D-AA93-E03CC57C5C2F}" type="presParOf" srcId="{2483D431-8C3E-42B3-B27D-E12DE50C57C7}" destId="{110A23E8-A71B-4F65-A2A0-758F4512024F}" srcOrd="1" destOrd="0" presId="urn:microsoft.com/office/officeart/2018/2/layout/IconVerticalSolidList"/>
    <dgm:cxn modelId="{1D831C01-50CC-473B-9A81-80FEFF6B34E5}" type="presParOf" srcId="{2483D431-8C3E-42B3-B27D-E12DE50C57C7}" destId="{E702DC16-A2B6-4477-BC74-5261FD2CF7DE}" srcOrd="2" destOrd="0" presId="urn:microsoft.com/office/officeart/2018/2/layout/IconVerticalSolidList"/>
    <dgm:cxn modelId="{A16FF6A1-66EE-46FA-AF5E-7DD05DE39F40}" type="presParOf" srcId="{2483D431-8C3E-42B3-B27D-E12DE50C57C7}" destId="{EEE1CF29-649B-4269-AB94-A09A3B22FF0A}" srcOrd="3" destOrd="0" presId="urn:microsoft.com/office/officeart/2018/2/layout/IconVerticalSolidList"/>
    <dgm:cxn modelId="{38E22C65-8BE4-4B7B-95DA-BD7EF6CA5EA7}" type="presParOf" srcId="{F84EDECC-6045-4E56-8BBE-6357063DAAC2}" destId="{FD989A9A-C9F0-4543-B6CA-2F6C00319F9D}" srcOrd="3" destOrd="0" presId="urn:microsoft.com/office/officeart/2018/2/layout/IconVerticalSolidList"/>
    <dgm:cxn modelId="{518EB649-D831-4083-B848-5942D65AC561}" type="presParOf" srcId="{F84EDECC-6045-4E56-8BBE-6357063DAAC2}" destId="{52CF2D66-ADD8-4DF0-B804-F1FED272FB6F}" srcOrd="4" destOrd="0" presId="urn:microsoft.com/office/officeart/2018/2/layout/IconVerticalSolidList"/>
    <dgm:cxn modelId="{174CBDED-9A1D-4688-B19F-9C20E3FF17D5}" type="presParOf" srcId="{52CF2D66-ADD8-4DF0-B804-F1FED272FB6F}" destId="{D6D51DFD-8149-49B3-A07C-F855CD52E2C2}" srcOrd="0" destOrd="0" presId="urn:microsoft.com/office/officeart/2018/2/layout/IconVerticalSolidList"/>
    <dgm:cxn modelId="{A8ED0727-C985-4193-8088-1A622D9C05A2}" type="presParOf" srcId="{52CF2D66-ADD8-4DF0-B804-F1FED272FB6F}" destId="{F2C3ECCA-9B3B-42A0-AA21-18CE46A04F11}" srcOrd="1" destOrd="0" presId="urn:microsoft.com/office/officeart/2018/2/layout/IconVerticalSolidList"/>
    <dgm:cxn modelId="{85BE3F1B-5BED-4C36-B499-3487CEF7FD07}" type="presParOf" srcId="{52CF2D66-ADD8-4DF0-B804-F1FED272FB6F}" destId="{8928DB7B-499D-4AFD-BE3A-CB2D49651659}" srcOrd="2" destOrd="0" presId="urn:microsoft.com/office/officeart/2018/2/layout/IconVerticalSolidList"/>
    <dgm:cxn modelId="{CBE6448A-91F2-453D-A83E-F84EDC082117}" type="presParOf" srcId="{52CF2D66-ADD8-4DF0-B804-F1FED272FB6F}" destId="{46929C1F-90E1-466E-943C-BCC4AE4B701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269CE-ADFE-4E66-9173-4F9981A5789C}">
      <dsp:nvSpPr>
        <dsp:cNvPr id="0" name=""/>
        <dsp:cNvSpPr/>
      </dsp:nvSpPr>
      <dsp:spPr>
        <a:xfrm>
          <a:off x="0" y="0"/>
          <a:ext cx="3381374" cy="361473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625" tIns="330200" rIns="263625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-	Ensure the job analysis is representative of the labor market for that position</a:t>
          </a:r>
        </a:p>
      </dsp:txBody>
      <dsp:txXfrm>
        <a:off x="0" y="1373600"/>
        <a:ext cx="3381374" cy="2168842"/>
      </dsp:txXfrm>
    </dsp:sp>
    <dsp:sp modelId="{43E5CFAE-98F1-40A9-B66B-7FCC692412A4}">
      <dsp:nvSpPr>
        <dsp:cNvPr id="0" name=""/>
        <dsp:cNvSpPr/>
      </dsp:nvSpPr>
      <dsp:spPr>
        <a:xfrm>
          <a:off x="1148476" y="361473"/>
          <a:ext cx="1084421" cy="10844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4546" tIns="12700" rIns="84546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307286" y="520283"/>
        <a:ext cx="766801" cy="766801"/>
      </dsp:txXfrm>
    </dsp:sp>
    <dsp:sp modelId="{4B995E39-819C-4F84-80D3-9F071388026E}">
      <dsp:nvSpPr>
        <dsp:cNvPr id="0" name=""/>
        <dsp:cNvSpPr/>
      </dsp:nvSpPr>
      <dsp:spPr>
        <a:xfrm>
          <a:off x="0" y="3614666"/>
          <a:ext cx="3381374" cy="72"/>
        </a:xfrm>
        <a:prstGeom prst="rect">
          <a:avLst/>
        </a:prstGeom>
        <a:solidFill>
          <a:schemeClr val="accent2">
            <a:hueOff val="-1750886"/>
            <a:satOff val="-1580"/>
            <a:lumOff val="-352"/>
            <a:alphaOff val="0"/>
          </a:schemeClr>
        </a:solidFill>
        <a:ln w="15875" cap="rnd" cmpd="sng" algn="ctr">
          <a:solidFill>
            <a:schemeClr val="accent2">
              <a:hueOff val="-1750886"/>
              <a:satOff val="-1580"/>
              <a:lumOff val="-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D0D1F3-10B5-4D81-A18E-15694E81418E}">
      <dsp:nvSpPr>
        <dsp:cNvPr id="0" name=""/>
        <dsp:cNvSpPr/>
      </dsp:nvSpPr>
      <dsp:spPr>
        <a:xfrm>
          <a:off x="3719512" y="0"/>
          <a:ext cx="3381374" cy="3614738"/>
        </a:xfrm>
        <a:prstGeom prst="rect">
          <a:avLst/>
        </a:prstGeom>
        <a:solidFill>
          <a:schemeClr val="accent2">
            <a:tint val="40000"/>
            <a:alpha val="90000"/>
            <a:hueOff val="-4916723"/>
            <a:satOff val="-2883"/>
            <a:lumOff val="-359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-4916723"/>
              <a:satOff val="-2883"/>
              <a:lumOff val="-3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625" tIns="330200" rIns="263625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-	Choose the best transferable skills JA’s to send</a:t>
          </a:r>
        </a:p>
      </dsp:txBody>
      <dsp:txXfrm>
        <a:off x="3719512" y="1373600"/>
        <a:ext cx="3381374" cy="2168842"/>
      </dsp:txXfrm>
    </dsp:sp>
    <dsp:sp modelId="{381E9D71-C7BE-474E-9F2C-ACD47053A9CA}">
      <dsp:nvSpPr>
        <dsp:cNvPr id="0" name=""/>
        <dsp:cNvSpPr/>
      </dsp:nvSpPr>
      <dsp:spPr>
        <a:xfrm>
          <a:off x="4867988" y="361473"/>
          <a:ext cx="1084421" cy="1084421"/>
        </a:xfrm>
        <a:prstGeom prst="ellipse">
          <a:avLst/>
        </a:prstGeom>
        <a:solidFill>
          <a:schemeClr val="accent2">
            <a:hueOff val="-3501772"/>
            <a:satOff val="-3160"/>
            <a:lumOff val="-705"/>
            <a:alphaOff val="0"/>
          </a:schemeClr>
        </a:solidFill>
        <a:ln w="15875" cap="rnd" cmpd="sng" algn="ctr">
          <a:solidFill>
            <a:schemeClr val="accent2">
              <a:hueOff val="-3501772"/>
              <a:satOff val="-3160"/>
              <a:lumOff val="-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4546" tIns="12700" rIns="84546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5026798" y="520283"/>
        <a:ext cx="766801" cy="766801"/>
      </dsp:txXfrm>
    </dsp:sp>
    <dsp:sp modelId="{91AED0DF-26FC-4BBD-86B2-28175E53BCEB}">
      <dsp:nvSpPr>
        <dsp:cNvPr id="0" name=""/>
        <dsp:cNvSpPr/>
      </dsp:nvSpPr>
      <dsp:spPr>
        <a:xfrm>
          <a:off x="3719512" y="3614666"/>
          <a:ext cx="3381374" cy="72"/>
        </a:xfrm>
        <a:prstGeom prst="rect">
          <a:avLst/>
        </a:prstGeom>
        <a:solidFill>
          <a:schemeClr val="accent2">
            <a:hueOff val="-5252659"/>
            <a:satOff val="-4740"/>
            <a:lumOff val="-1057"/>
            <a:alphaOff val="0"/>
          </a:schemeClr>
        </a:solidFill>
        <a:ln w="15875" cap="rnd" cmpd="sng" algn="ctr">
          <a:solidFill>
            <a:schemeClr val="accent2">
              <a:hueOff val="-5252659"/>
              <a:satOff val="-4740"/>
              <a:lumOff val="-10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D9B9276-64D1-4566-82D9-E1227401A520}">
      <dsp:nvSpPr>
        <dsp:cNvPr id="0" name=""/>
        <dsp:cNvSpPr/>
      </dsp:nvSpPr>
      <dsp:spPr>
        <a:xfrm>
          <a:off x="7439024" y="0"/>
          <a:ext cx="3381374" cy="3614738"/>
        </a:xfrm>
        <a:prstGeom prst="rect">
          <a:avLst/>
        </a:prstGeom>
        <a:solidFill>
          <a:schemeClr val="accent2">
            <a:tint val="40000"/>
            <a:alpha val="90000"/>
            <a:hueOff val="-9833447"/>
            <a:satOff val="-5766"/>
            <a:lumOff val="-718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-9833447"/>
              <a:satOff val="-5766"/>
              <a:lumOff val="-7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625" tIns="330200" rIns="263625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-	When in doubt, send it out! LMS can confirm skills later</a:t>
          </a:r>
        </a:p>
      </dsp:txBody>
      <dsp:txXfrm>
        <a:off x="7439024" y="1373600"/>
        <a:ext cx="3381374" cy="2168842"/>
      </dsp:txXfrm>
    </dsp:sp>
    <dsp:sp modelId="{24387192-A0A6-45BD-A33E-008DB9368E5C}">
      <dsp:nvSpPr>
        <dsp:cNvPr id="0" name=""/>
        <dsp:cNvSpPr/>
      </dsp:nvSpPr>
      <dsp:spPr>
        <a:xfrm>
          <a:off x="8587500" y="361473"/>
          <a:ext cx="1084421" cy="1084421"/>
        </a:xfrm>
        <a:prstGeom prst="ellipse">
          <a:avLst/>
        </a:prstGeom>
        <a:solidFill>
          <a:schemeClr val="accent2">
            <a:hueOff val="-7003545"/>
            <a:satOff val="-6320"/>
            <a:lumOff val="-1410"/>
            <a:alphaOff val="0"/>
          </a:schemeClr>
        </a:solidFill>
        <a:ln w="15875" cap="rnd" cmpd="sng" algn="ctr">
          <a:solidFill>
            <a:schemeClr val="accent2">
              <a:hueOff val="-7003545"/>
              <a:satOff val="-6320"/>
              <a:lumOff val="-14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4546" tIns="12700" rIns="84546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746310" y="520283"/>
        <a:ext cx="766801" cy="766801"/>
      </dsp:txXfrm>
    </dsp:sp>
    <dsp:sp modelId="{3ACF9E57-DA6B-4EF6-973F-ECCD527F38EC}">
      <dsp:nvSpPr>
        <dsp:cNvPr id="0" name=""/>
        <dsp:cNvSpPr/>
      </dsp:nvSpPr>
      <dsp:spPr>
        <a:xfrm>
          <a:off x="7439024" y="3614666"/>
          <a:ext cx="3381374" cy="72"/>
        </a:xfrm>
        <a:prstGeom prst="rect">
          <a:avLst/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15875" cap="rnd" cmpd="sng" algn="ctr">
          <a:solidFill>
            <a:schemeClr val="accent2">
              <a:hueOff val="-8754431"/>
              <a:satOff val="-7900"/>
              <a:lumOff val="-17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0CB47-D09D-4564-8191-CDAF890204AF}">
      <dsp:nvSpPr>
        <dsp:cNvPr id="0" name=""/>
        <dsp:cNvSpPr/>
      </dsp:nvSpPr>
      <dsp:spPr>
        <a:xfrm>
          <a:off x="0" y="0"/>
          <a:ext cx="5050980" cy="14895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Using standard JA’s from the JA bank – OK, but verify!</a:t>
          </a:r>
        </a:p>
      </dsp:txBody>
      <dsp:txXfrm>
        <a:off x="43628" y="43628"/>
        <a:ext cx="3443631" cy="1402301"/>
      </dsp:txXfrm>
    </dsp:sp>
    <dsp:sp modelId="{ED00DEDC-5435-448D-B3B0-1C4A55D5A6FF}">
      <dsp:nvSpPr>
        <dsp:cNvPr id="0" name=""/>
        <dsp:cNvSpPr/>
      </dsp:nvSpPr>
      <dsp:spPr>
        <a:xfrm>
          <a:off x="445674" y="1737816"/>
          <a:ext cx="5050980" cy="14895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377215"/>
                <a:satOff val="-3950"/>
                <a:lumOff val="-881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2">
                <a:hueOff val="-4377215"/>
                <a:satOff val="-3950"/>
                <a:lumOff val="-881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Can’t reach the EOR? Ask the worker!</a:t>
          </a:r>
        </a:p>
      </dsp:txBody>
      <dsp:txXfrm>
        <a:off x="489302" y="1781444"/>
        <a:ext cx="3549837" cy="1402301"/>
      </dsp:txXfrm>
    </dsp:sp>
    <dsp:sp modelId="{0A52BCCA-D3BD-4FD5-A01F-DC30D5C6E3DC}">
      <dsp:nvSpPr>
        <dsp:cNvPr id="0" name=""/>
        <dsp:cNvSpPr/>
      </dsp:nvSpPr>
      <dsp:spPr>
        <a:xfrm>
          <a:off x="891349" y="3475633"/>
          <a:ext cx="5050980" cy="14895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754431"/>
                <a:satOff val="-7900"/>
                <a:lumOff val="-1762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2">
                <a:hueOff val="-8754431"/>
                <a:satOff val="-7900"/>
                <a:lumOff val="-1762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Conflict on the accuracy of the JA:  What happens if the worker and employer don’t agree on the accuracy of the job analysis?</a:t>
          </a:r>
        </a:p>
      </dsp:txBody>
      <dsp:txXfrm>
        <a:off x="934977" y="3519261"/>
        <a:ext cx="3549837" cy="1402301"/>
      </dsp:txXfrm>
    </dsp:sp>
    <dsp:sp modelId="{D242635E-89DB-4921-A61F-1266ADBCCCC9}">
      <dsp:nvSpPr>
        <dsp:cNvPr id="0" name=""/>
        <dsp:cNvSpPr/>
      </dsp:nvSpPr>
      <dsp:spPr>
        <a:xfrm>
          <a:off x="4082768" y="1129580"/>
          <a:ext cx="968212" cy="968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300616" y="1129580"/>
        <a:ext cx="532516" cy="728580"/>
      </dsp:txXfrm>
    </dsp:sp>
    <dsp:sp modelId="{834B0409-DA09-42A8-9AFC-F17318371CE7}">
      <dsp:nvSpPr>
        <dsp:cNvPr id="0" name=""/>
        <dsp:cNvSpPr/>
      </dsp:nvSpPr>
      <dsp:spPr>
        <a:xfrm>
          <a:off x="4528443" y="2857467"/>
          <a:ext cx="968212" cy="968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9833447"/>
            <a:satOff val="-5766"/>
            <a:lumOff val="-718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9833447"/>
              <a:satOff val="-5766"/>
              <a:lumOff val="-718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746291" y="2857467"/>
        <a:ext cx="532516" cy="7285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53F43-BC3E-4211-9187-FD7D16F96F1C}">
      <dsp:nvSpPr>
        <dsp:cNvPr id="0" name=""/>
        <dsp:cNvSpPr/>
      </dsp:nvSpPr>
      <dsp:spPr>
        <a:xfrm>
          <a:off x="0" y="582"/>
          <a:ext cx="6190459" cy="13621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F2AE2E-DF58-4EA9-8148-3C5D77D2A94F}">
      <dsp:nvSpPr>
        <dsp:cNvPr id="0" name=""/>
        <dsp:cNvSpPr/>
      </dsp:nvSpPr>
      <dsp:spPr>
        <a:xfrm>
          <a:off x="412052" y="307067"/>
          <a:ext cx="749186" cy="7491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6A05E9-1682-48A5-B2E2-839F8A4C70EB}">
      <dsp:nvSpPr>
        <dsp:cNvPr id="0" name=""/>
        <dsp:cNvSpPr/>
      </dsp:nvSpPr>
      <dsp:spPr>
        <a:xfrm>
          <a:off x="1573291" y="582"/>
          <a:ext cx="4617167" cy="1362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162" tIns="144162" rIns="144162" bIns="14416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You’re an expert! Sell yourself!</a:t>
          </a:r>
        </a:p>
      </dsp:txBody>
      <dsp:txXfrm>
        <a:off x="1573291" y="582"/>
        <a:ext cx="4617167" cy="1362156"/>
      </dsp:txXfrm>
    </dsp:sp>
    <dsp:sp modelId="{F7BD9DAC-5A5C-45D1-91C3-A03EB79B0F1F}">
      <dsp:nvSpPr>
        <dsp:cNvPr id="0" name=""/>
        <dsp:cNvSpPr/>
      </dsp:nvSpPr>
      <dsp:spPr>
        <a:xfrm>
          <a:off x="0" y="1703278"/>
          <a:ext cx="6190459" cy="13621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0A23E8-A71B-4F65-A2A0-758F4512024F}">
      <dsp:nvSpPr>
        <dsp:cNvPr id="0" name=""/>
        <dsp:cNvSpPr/>
      </dsp:nvSpPr>
      <dsp:spPr>
        <a:xfrm>
          <a:off x="412052" y="2009763"/>
          <a:ext cx="749186" cy="7491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E1CF29-649B-4269-AB94-A09A3B22FF0A}">
      <dsp:nvSpPr>
        <dsp:cNvPr id="0" name=""/>
        <dsp:cNvSpPr/>
      </dsp:nvSpPr>
      <dsp:spPr>
        <a:xfrm>
          <a:off x="1573291" y="1703278"/>
          <a:ext cx="4617167" cy="1362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162" tIns="144162" rIns="144162" bIns="14416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Keep an eye out for the light duty conversation.</a:t>
          </a:r>
        </a:p>
      </dsp:txBody>
      <dsp:txXfrm>
        <a:off x="1573291" y="1703278"/>
        <a:ext cx="4617167" cy="1362156"/>
      </dsp:txXfrm>
    </dsp:sp>
    <dsp:sp modelId="{D6D51DFD-8149-49B3-A07C-F855CD52E2C2}">
      <dsp:nvSpPr>
        <dsp:cNvPr id="0" name=""/>
        <dsp:cNvSpPr/>
      </dsp:nvSpPr>
      <dsp:spPr>
        <a:xfrm>
          <a:off x="0" y="3405974"/>
          <a:ext cx="6190459" cy="13621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C3ECCA-9B3B-42A0-AA21-18CE46A04F11}">
      <dsp:nvSpPr>
        <dsp:cNvPr id="0" name=""/>
        <dsp:cNvSpPr/>
      </dsp:nvSpPr>
      <dsp:spPr>
        <a:xfrm>
          <a:off x="412052" y="3712459"/>
          <a:ext cx="749186" cy="7491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929C1F-90E1-466E-943C-BCC4AE4B701F}">
      <dsp:nvSpPr>
        <dsp:cNvPr id="0" name=""/>
        <dsp:cNvSpPr/>
      </dsp:nvSpPr>
      <dsp:spPr>
        <a:xfrm>
          <a:off x="1573291" y="3405974"/>
          <a:ext cx="4617167" cy="1362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162" tIns="144162" rIns="144162" bIns="14416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Do a great job, and follow-up regularly. </a:t>
          </a:r>
        </a:p>
      </dsp:txBody>
      <dsp:txXfrm>
        <a:off x="1573291" y="3405974"/>
        <a:ext cx="4617167" cy="1362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izaenloszapatos.blogspot.com/2012/06/tiza-en-los-zapatos-008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nc-nd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egion1rttt.ncdpi.wikispaces.net/2013+Standards+1+to+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2640C-1A6A-4957-847E-59830CDCF3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Job Analyses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4D5473-2B0C-4FF7-ADBF-D4E11F15A0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The Crux of the Case</a:t>
            </a:r>
          </a:p>
        </p:txBody>
      </p:sp>
    </p:spTree>
    <p:extLst>
      <p:ext uri="{BB962C8B-B14F-4D97-AF65-F5344CB8AC3E}">
        <p14:creationId xmlns:p14="http://schemas.microsoft.com/office/powerpoint/2010/main" val="1365866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E8CDF9-CF51-41D1-9D9C-93A5B2814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512" y="781050"/>
            <a:ext cx="4055936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44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212F8F-D812-4A16-BE82-F3500DE3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nip Diagonal Corner Rectangle 24">
            <a:extLst>
              <a:ext uri="{FF2B5EF4-FFF2-40B4-BE49-F238E27FC236}">
                <a16:creationId xmlns:a16="http://schemas.microsoft.com/office/drawing/2014/main" id="{D2CF1D1B-04ED-443D-A9FE-68BF8859B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floor, indoor, wall, building&#10;&#10;Description automatically generated">
            <a:extLst>
              <a:ext uri="{FF2B5EF4-FFF2-40B4-BE49-F238E27FC236}">
                <a16:creationId xmlns:a16="http://schemas.microsoft.com/office/drawing/2014/main" id="{1D256BEB-0E0A-4204-B31E-B3FBD1FBA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482" y="786117"/>
            <a:ext cx="3717036" cy="4956048"/>
          </a:xfrm>
          <a:custGeom>
            <a:avLst/>
            <a:gdLst>
              <a:gd name="connsiteX0" fmla="*/ 497480 w 10607040"/>
              <a:gd name="connsiteY0" fmla="*/ 0 h 4956048"/>
              <a:gd name="connsiteX1" fmla="*/ 10607040 w 10607040"/>
              <a:gd name="connsiteY1" fmla="*/ 0 h 4956048"/>
              <a:gd name="connsiteX2" fmla="*/ 10607040 w 10607040"/>
              <a:gd name="connsiteY2" fmla="*/ 4485407 h 4956048"/>
              <a:gd name="connsiteX3" fmla="*/ 10131692 w 10607040"/>
              <a:gd name="connsiteY3" fmla="*/ 4956048 h 4956048"/>
              <a:gd name="connsiteX4" fmla="*/ 0 w 10607040"/>
              <a:gd name="connsiteY4" fmla="*/ 4956048 h 4956048"/>
              <a:gd name="connsiteX5" fmla="*/ 0 w 10607040"/>
              <a:gd name="connsiteY5" fmla="*/ 492554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14003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C7AE78-B569-4E9C-8EA3-8D19B0A0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nip Diagonal Corner Rectangle 24">
            <a:extLst>
              <a:ext uri="{FF2B5EF4-FFF2-40B4-BE49-F238E27FC236}">
                <a16:creationId xmlns:a16="http://schemas.microsoft.com/office/drawing/2014/main" id="{CC070D07-FDFC-499A-8004-94AE18EF3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rgbClr val="FFFFFF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89F5D0-EA6E-48E0-B432-32C77903E3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68" r="2" b="8824"/>
          <a:stretch/>
        </p:blipFill>
        <p:spPr>
          <a:xfrm>
            <a:off x="789096" y="781589"/>
            <a:ext cx="5226470" cy="4955408"/>
          </a:xfrm>
          <a:custGeom>
            <a:avLst/>
            <a:gdLst>
              <a:gd name="connsiteX0" fmla="*/ 490693 w 5226470"/>
              <a:gd name="connsiteY0" fmla="*/ 0 h 4955408"/>
              <a:gd name="connsiteX1" fmla="*/ 5226470 w 5226470"/>
              <a:gd name="connsiteY1" fmla="*/ 0 h 4955408"/>
              <a:gd name="connsiteX2" fmla="*/ 5226470 w 5226470"/>
              <a:gd name="connsiteY2" fmla="*/ 4955408 h 4955408"/>
              <a:gd name="connsiteX3" fmla="*/ 0 w 5226470"/>
              <a:gd name="connsiteY3" fmla="*/ 4955408 h 4955408"/>
              <a:gd name="connsiteX4" fmla="*/ 0 w 5226470"/>
              <a:gd name="connsiteY4" fmla="*/ 481549 h 495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6470" h="4955408">
                <a:moveTo>
                  <a:pt x="490693" y="0"/>
                </a:moveTo>
                <a:lnTo>
                  <a:pt x="5226470" y="0"/>
                </a:lnTo>
                <a:lnTo>
                  <a:pt x="5226470" y="4955408"/>
                </a:lnTo>
                <a:lnTo>
                  <a:pt x="0" y="4955408"/>
                </a:lnTo>
                <a:lnTo>
                  <a:pt x="0" y="481549"/>
                </a:ln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5E4701-7099-47AF-B8D4-F1777A2BF0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03" r="2" b="18089"/>
          <a:stretch/>
        </p:blipFill>
        <p:spPr>
          <a:xfrm>
            <a:off x="6176433" y="789546"/>
            <a:ext cx="5226470" cy="4955408"/>
          </a:xfrm>
          <a:custGeom>
            <a:avLst/>
            <a:gdLst>
              <a:gd name="connsiteX0" fmla="*/ 0 w 5226470"/>
              <a:gd name="connsiteY0" fmla="*/ 0 h 4955408"/>
              <a:gd name="connsiteX1" fmla="*/ 5226470 w 5226470"/>
              <a:gd name="connsiteY1" fmla="*/ 0 h 4955408"/>
              <a:gd name="connsiteX2" fmla="*/ 5226470 w 5226470"/>
              <a:gd name="connsiteY2" fmla="*/ 4485508 h 4955408"/>
              <a:gd name="connsiteX3" fmla="*/ 4747647 w 5226470"/>
              <a:gd name="connsiteY3" fmla="*/ 4955408 h 4955408"/>
              <a:gd name="connsiteX4" fmla="*/ 0 w 5226470"/>
              <a:gd name="connsiteY4" fmla="*/ 4955408 h 495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6470" h="4955408">
                <a:moveTo>
                  <a:pt x="0" y="0"/>
                </a:moveTo>
                <a:lnTo>
                  <a:pt x="5226470" y="0"/>
                </a:lnTo>
                <a:lnTo>
                  <a:pt x="5226470" y="4485508"/>
                </a:lnTo>
                <a:lnTo>
                  <a:pt x="4747647" y="4955408"/>
                </a:lnTo>
                <a:lnTo>
                  <a:pt x="0" y="495540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27131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9">
            <a:extLst>
              <a:ext uri="{FF2B5EF4-FFF2-40B4-BE49-F238E27FC236}">
                <a16:creationId xmlns:a16="http://schemas.microsoft.com/office/drawing/2014/main" id="{B455B88A-C127-47B3-B317-724BD4EA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F07A923-368D-45E6-AACC-9ECE4057A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FE16B44-FE3C-4330-AF20-E869FC7B7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1CB6733-6A12-4A1C-87C3-B676FB381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54CCFD-DC5E-453F-B95A-F045ED9B2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E826A39-89EA-44EA-ABC5-F44693492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828762A-6628-45C8-BECD-03C515AB1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Transferable skills job analyses – setting the stage for the lms</a:t>
            </a:r>
          </a:p>
        </p:txBody>
      </p:sp>
      <p:graphicFrame>
        <p:nvGraphicFramePr>
          <p:cNvPr id="29" name="Text Placeholder 2">
            <a:extLst>
              <a:ext uri="{FF2B5EF4-FFF2-40B4-BE49-F238E27FC236}">
                <a16:creationId xmlns:a16="http://schemas.microsoft.com/office/drawing/2014/main" id="{EC90A6E0-DB29-4439-9F0D-34511EB6D1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2214403"/>
              </p:ext>
            </p:extLst>
          </p:nvPr>
        </p:nvGraphicFramePr>
        <p:xfrm>
          <a:off x="684212" y="685800"/>
          <a:ext cx="10820399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2823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455B88A-C127-47B3-B317-724BD4EA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F07A923-368D-45E6-AACC-9ECE4057A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FE16B44-FE3C-4330-AF20-E869FC7B7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CB6733-6A12-4A1C-87C3-B676FB381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754CCFD-DC5E-453F-B95A-F045ED9B2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E826A39-89EA-44EA-ABC5-F44693492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44C5530E-85F5-4469-A5C9-54B113C11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AD1D73-E3DF-4ED1-8BA7-0FEFB9FA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654099" cy="35329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cap="all">
                <a:ln w="3175" cmpd="sng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Potential pitfalls</a:t>
            </a:r>
          </a:p>
        </p:txBody>
      </p:sp>
      <p:sp useBgFill="1">
        <p:nvSpPr>
          <p:cNvPr id="20" name="Snip Diagonal Corner Rectangle 21">
            <a:extLst>
              <a:ext uri="{FF2B5EF4-FFF2-40B4-BE49-F238E27FC236}">
                <a16:creationId xmlns:a16="http://schemas.microsoft.com/office/drawing/2014/main" id="{A9CEB52D-0D40-45E3-94F9-CDB2083A9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8741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F7EB202-DE79-4E39-BCF0-D9855DA17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DF8FC51-F3B0-4D84-A367-A1470716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B3C3EDB-3DD5-4F8C-84C2-B598DB12A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9DD3267-7A88-4810-94C1-0176A11D9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9F7E30E-9755-4BB4-B799-15752AE27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A0A74F5-C569-4A54-9AA8-8F85E9E7E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Text Placeholder 3">
            <a:extLst>
              <a:ext uri="{FF2B5EF4-FFF2-40B4-BE49-F238E27FC236}">
                <a16:creationId xmlns:a16="http://schemas.microsoft.com/office/drawing/2014/main" id="{F4CDACDE-9D52-4F94-B86B-F670F05FEE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9348958"/>
              </p:ext>
            </p:extLst>
          </p:nvPr>
        </p:nvGraphicFramePr>
        <p:xfrm>
          <a:off x="1098550" y="694944"/>
          <a:ext cx="5942330" cy="4965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6047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0F1F9E-5056-42DF-8293-F0DCD5E30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518748" cy="114246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/>
              <a:t>Job analyses formats/addendums</a:t>
            </a:r>
          </a:p>
        </p:txBody>
      </p:sp>
      <p:sp>
        <p:nvSpPr>
          <p:cNvPr id="21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D485A1A-10D7-4740-A9C1-6428BCF322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322" r="-2" b="10320"/>
          <a:stretch/>
        </p:blipFill>
        <p:spPr>
          <a:xfrm>
            <a:off x="778062" y="786117"/>
            <a:ext cx="6245352" cy="4956048"/>
          </a:xfrm>
          <a:custGeom>
            <a:avLst/>
            <a:gdLst>
              <a:gd name="connsiteX0" fmla="*/ 534609 w 6245352"/>
              <a:gd name="connsiteY0" fmla="*/ 0 h 4956048"/>
              <a:gd name="connsiteX1" fmla="*/ 6245352 w 6245352"/>
              <a:gd name="connsiteY1" fmla="*/ 0 h 4956048"/>
              <a:gd name="connsiteX2" fmla="*/ 6245352 w 6245352"/>
              <a:gd name="connsiteY2" fmla="*/ 4421439 h 4956048"/>
              <a:gd name="connsiteX3" fmla="*/ 5710743 w 6245352"/>
              <a:gd name="connsiteY3" fmla="*/ 4956048 h 4956048"/>
              <a:gd name="connsiteX4" fmla="*/ 0 w 6245352"/>
              <a:gd name="connsiteY4" fmla="*/ 4956048 h 4956048"/>
              <a:gd name="connsiteX5" fmla="*/ 0 w 6245352"/>
              <a:gd name="connsiteY5" fmla="*/ 534609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7F660-8DC6-4188-A831-E6C7A3FAD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2710" y="1822449"/>
            <a:ext cx="3479419" cy="307022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 3" panose="05040102010807070707" pitchFamily="18" charset="2"/>
              <a:buChar char=""/>
            </a:pPr>
            <a:r>
              <a:rPr lang="en-US" dirty="0">
                <a:solidFill>
                  <a:schemeClr val="bg1"/>
                </a:solidFill>
              </a:rPr>
              <a:t>Too short, too long, or just right?</a:t>
            </a:r>
          </a:p>
          <a:p>
            <a:pPr>
              <a:buFont typeface="Wingdings 3" panose="05040102010807070707" pitchFamily="18" charset="2"/>
              <a:buChar char="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 3" panose="05040102010807070707" pitchFamily="18" charset="2"/>
              <a:buChar char=""/>
            </a:pPr>
            <a:r>
              <a:rPr lang="en-US" dirty="0">
                <a:solidFill>
                  <a:schemeClr val="bg1"/>
                </a:solidFill>
              </a:rPr>
              <a:t>Using an employer’s existing format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>
              <a:buFont typeface="Wingdings 3" panose="05040102010807070707" pitchFamily="18" charset="2"/>
              <a:buChar char=""/>
            </a:pPr>
            <a:r>
              <a:rPr lang="en-US" dirty="0">
                <a:solidFill>
                  <a:schemeClr val="bg1"/>
                </a:solidFill>
              </a:rPr>
              <a:t>Addendums: psych, upper extremity, chemical exposure</a:t>
            </a:r>
          </a:p>
          <a:p>
            <a:pPr>
              <a:buFont typeface="Wingdings 3" panose="05040102010807070707" pitchFamily="18" charset="2"/>
              <a:buChar char=""/>
            </a:pPr>
            <a:endParaRPr lang="en-US" sz="1400" dirty="0"/>
          </a:p>
          <a:p>
            <a:pPr>
              <a:buFont typeface="Wingdings 3" panose="05040102010807070707" pitchFamily="18" charset="2"/>
              <a:buChar char=""/>
            </a:pPr>
            <a:endParaRPr lang="en-US" sz="14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23CC67F-5BAC-4B5B-9625-A23C4D022161}"/>
              </a:ext>
            </a:extLst>
          </p:cNvPr>
          <p:cNvSpPr txBox="1"/>
          <p:nvPr/>
        </p:nvSpPr>
        <p:spPr>
          <a:xfrm>
            <a:off x="9319098" y="6657945"/>
            <a:ext cx="287290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tizaenloszapatos.blogspot.com/2012/06/tiza-en-los-zapatos-008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91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55B88A-C127-47B3-B317-724BD4EA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F07A923-368D-45E6-AACC-9ECE4057A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FE16B44-FE3C-4330-AF20-E869FC7B7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1CB6733-6A12-4A1C-87C3-B676FB381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54CCFD-DC5E-453F-B95A-F045ED9B2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E826A39-89EA-44EA-ABC5-F44693492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C33F367-76E5-4D2A-96B1-4FD443CDD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nip Diagonal Corner Rectangle 21">
            <a:extLst>
              <a:ext uri="{FF2B5EF4-FFF2-40B4-BE49-F238E27FC236}">
                <a16:creationId xmlns:a16="http://schemas.microsoft.com/office/drawing/2014/main" id="{6F769419-3E73-449D-B62A-0CDEC946A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8129873" cy="68580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6515200-42F9-488F-9895-6CDBCD1E8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3185F0E-78D5-4C2D-9239-D3515B448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5BD9142-FF9C-4EED-A027-18D095481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2F547D3-9752-4481-B3A8-50E08610B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1999C2F-3D0D-4813-9696-83630A6FE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C737390-C9CA-456B-9F40-D7A76EA2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3A1C448-6808-4CA1-BBDC-7CBCDB70B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661" y="941424"/>
            <a:ext cx="3043896" cy="49564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kern="1200" cap="all" dirty="0">
                <a:ln w="3175" cmpd="sng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turn job analysis work into a specialty: </a:t>
            </a:r>
            <a:br>
              <a:rPr lang="en-US" sz="2300" kern="1200" cap="all" dirty="0">
                <a:ln w="3175" cmpd="sng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2300" kern="1200" cap="all" dirty="0">
                <a:ln w="3175" cmpd="sng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000" kern="1200" cap="all" dirty="0">
                <a:ln w="3175" cmpd="sng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job analysis bank development </a:t>
            </a:r>
            <a:br>
              <a:rPr lang="en-US" sz="2000" kern="1200" cap="all" dirty="0">
                <a:ln w="3175" cmpd="sng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2000" kern="1200" cap="all" dirty="0">
                <a:ln w="3175" cmpd="sng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000" kern="1200" cap="all" dirty="0">
                <a:ln w="3175" cmpd="sng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light duty programs</a:t>
            </a:r>
            <a:br>
              <a:rPr lang="en-US" sz="2000" kern="1200" cap="all" dirty="0">
                <a:ln w="3175" cmpd="sng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2000" kern="1200" cap="all" dirty="0">
                <a:ln w="3175" cmpd="sng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000" kern="1200" cap="all" dirty="0">
                <a:ln w="3175" cmpd="sng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SAW/Preferred Worker</a:t>
            </a:r>
            <a:br>
              <a:rPr lang="en-US" sz="2300" kern="1200" cap="all" dirty="0">
                <a:ln w="3175" cmpd="sng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300" kern="1200" cap="all" dirty="0">
              <a:ln w="3175" cmpd="sng"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8F35E4D3-0D28-4367-842D-CED3F5A384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5474301"/>
              </p:ext>
            </p:extLst>
          </p:nvPr>
        </p:nvGraphicFramePr>
        <p:xfrm>
          <a:off x="940645" y="941424"/>
          <a:ext cx="6190459" cy="476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6215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2CE031E-EE35-4AA7-9784-80509332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18D62D3-5800-4F4A-95BE-C1A2BB8B2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C9E4F52-5D94-4242-AC69-EE6A23FAB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22CC7C0-D1D6-4FF0-A60C-1AEB9C873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9B43E48-8275-4871-8745-F5CB75CFD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87ED701-F942-4771-8F92-6EFCC2E8E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A838317-18AF-461A-9E69-C6E45E76B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What’s the Big deal?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9EC7500-D3CB-4642-A0A1-92928FEA367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916" r="7916"/>
          <a:stretch>
            <a:fillRect/>
          </a:stretch>
        </p:blipFill>
        <p:spPr>
          <a:xfrm>
            <a:off x="1097761" y="724930"/>
            <a:ext cx="2572066" cy="3584601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9741D-0B0B-4FDA-A841-51B35871A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5696" y="733647"/>
            <a:ext cx="6593129" cy="35758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Wingdings 3" panose="05040102010807070707" pitchFamily="18" charset="2"/>
              <a:buChar char=""/>
            </a:pPr>
            <a:r>
              <a:rPr lang="en-US" sz="2400" b="1" dirty="0"/>
              <a:t>Describes job to the average layperson.</a:t>
            </a:r>
          </a:p>
          <a:p>
            <a:pPr marL="285750" indent="-285750">
              <a:buFont typeface="Wingdings 3" panose="05040102010807070707" pitchFamily="18" charset="2"/>
              <a:buChar char=""/>
            </a:pPr>
            <a:r>
              <a:rPr lang="en-US" sz="2400" b="1" dirty="0"/>
              <a:t>Can lead to claim closure if released for work.</a:t>
            </a:r>
          </a:p>
          <a:p>
            <a:pPr marL="285750" indent="-285750">
              <a:buFont typeface="Wingdings 3" panose="05040102010807070707" pitchFamily="18" charset="2"/>
              <a:buChar char=""/>
            </a:pPr>
            <a:r>
              <a:rPr lang="en-US" sz="2400" b="1" dirty="0"/>
              <a:t>Documents worker’s skills from the JAI.</a:t>
            </a:r>
          </a:p>
          <a:p>
            <a:pPr marL="285750" indent="-285750">
              <a:buFont typeface="Wingdings 3" panose="05040102010807070707" pitchFamily="18" charset="2"/>
              <a:buChar char="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443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6CF3A8-ACC0-49F3-A550-99987FC82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518748" cy="11424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Why do an on-site JA?</a:t>
            </a:r>
          </a:p>
        </p:txBody>
      </p:sp>
      <p:sp>
        <p:nvSpPr>
          <p:cNvPr id="19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BCF23A5-7AD4-4165-A38C-14BFD5B2A8E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0241" r="1" b="20242"/>
          <a:stretch/>
        </p:blipFill>
        <p:spPr>
          <a:xfrm>
            <a:off x="778062" y="786117"/>
            <a:ext cx="6245352" cy="4956048"/>
          </a:xfrm>
          <a:custGeom>
            <a:avLst/>
            <a:gdLst>
              <a:gd name="connsiteX0" fmla="*/ 534609 w 6245352"/>
              <a:gd name="connsiteY0" fmla="*/ 0 h 4956048"/>
              <a:gd name="connsiteX1" fmla="*/ 6245352 w 6245352"/>
              <a:gd name="connsiteY1" fmla="*/ 0 h 4956048"/>
              <a:gd name="connsiteX2" fmla="*/ 6245352 w 6245352"/>
              <a:gd name="connsiteY2" fmla="*/ 4421439 h 4956048"/>
              <a:gd name="connsiteX3" fmla="*/ 5710743 w 6245352"/>
              <a:gd name="connsiteY3" fmla="*/ 4956048 h 4956048"/>
              <a:gd name="connsiteX4" fmla="*/ 0 w 6245352"/>
              <a:gd name="connsiteY4" fmla="*/ 4956048 h 4956048"/>
              <a:gd name="connsiteX5" fmla="*/ 0 w 6245352"/>
              <a:gd name="connsiteY5" fmla="*/ 534609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42AA78-2995-47F4-AB75-5B896D645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2710" y="1822449"/>
            <a:ext cx="3479419" cy="307022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 3" panose="05040102010807070707" pitchFamily="18" charset="2"/>
              <a:buChar char=""/>
            </a:pPr>
            <a:r>
              <a:rPr lang="en-US" b="1" dirty="0"/>
              <a:t>	First-hand observation </a:t>
            </a:r>
          </a:p>
          <a:p>
            <a:pPr marL="285750" indent="-285750">
              <a:buFont typeface="Wingdings 3" panose="05040102010807070707" pitchFamily="18" charset="2"/>
              <a:buChar char=""/>
            </a:pPr>
            <a:r>
              <a:rPr lang="en-US" b="1" dirty="0"/>
              <a:t>   Use of the JA kit</a:t>
            </a:r>
          </a:p>
          <a:p>
            <a:pPr>
              <a:buFont typeface="Wingdings 3" panose="05040102010807070707" pitchFamily="18" charset="2"/>
              <a:buChar char=""/>
            </a:pPr>
            <a:r>
              <a:rPr lang="en-US" b="1" dirty="0"/>
              <a:t>	Documenting skills and duties</a:t>
            </a:r>
          </a:p>
          <a:p>
            <a:pPr>
              <a:buFont typeface="Wingdings 3" panose="05040102010807070707" pitchFamily="18" charset="2"/>
              <a:buChar char=""/>
            </a:pPr>
            <a:r>
              <a:rPr lang="en-US" b="1" dirty="0"/>
              <a:t>	Testifying at the board – will your JA hold up?</a:t>
            </a:r>
          </a:p>
          <a:p>
            <a:pPr>
              <a:buFont typeface="Wingdings 3" panose="05040102010807070707" pitchFamily="18" charset="2"/>
              <a:buChar char=""/>
            </a:pPr>
            <a:endParaRPr lang="en-US" sz="14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2881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CC7770B-E4E1-42D6-9437-DAA4A3A9E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26DE5B-A1A6-4746-8EF7-4D6809ED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77A3DDA-BF17-4302-867E-EBFD777B0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BE30704-4227-4B7B-BDB8-BFCF3908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23B1E7-AEA4-42D8-8F4A-9D116F296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1B6244-6EAE-442C-ACCF-8146103EC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06D91B-5213-4F40-95A7-A738404F2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3747111" cy="4892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/>
              <a:t>When an on-site job analysis is not possible…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8E582-C5EB-4F64-AA8E-B53E10B1D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9962" y="685799"/>
            <a:ext cx="6288260" cy="4892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3" panose="05040102010807070707" pitchFamily="18" charset="2"/>
              <a:buChar char=""/>
            </a:pPr>
            <a:r>
              <a:rPr lang="en-US" sz="2400" dirty="0">
                <a:solidFill>
                  <a:schemeClr val="tx1"/>
                </a:solidFill>
              </a:rPr>
              <a:t>Employer is out of business.</a:t>
            </a:r>
          </a:p>
          <a:p>
            <a:pPr>
              <a:buFont typeface="Wingdings 3" panose="05040102010807070707" pitchFamily="18" charset="2"/>
              <a:buChar char=""/>
            </a:pPr>
            <a:r>
              <a:rPr lang="en-US" sz="2400" dirty="0">
                <a:solidFill>
                  <a:schemeClr val="tx1"/>
                </a:solidFill>
              </a:rPr>
              <a:t>Employer/TPA already has a job analysis on file. </a:t>
            </a:r>
          </a:p>
          <a:p>
            <a:pPr>
              <a:buFont typeface="Wingdings 3" panose="05040102010807070707" pitchFamily="18" charset="2"/>
              <a:buChar char=""/>
            </a:pPr>
            <a:r>
              <a:rPr lang="en-US" sz="2400" dirty="0">
                <a:solidFill>
                  <a:schemeClr val="tx1"/>
                </a:solidFill>
              </a:rPr>
              <a:t>Job is performed at inaccessible sights.</a:t>
            </a:r>
          </a:p>
          <a:p>
            <a:pPr>
              <a:buFont typeface="Wingdings 3" panose="05040102010807070707" pitchFamily="18" charset="2"/>
              <a:buChar char=""/>
            </a:pPr>
            <a:r>
              <a:rPr lang="en-US" sz="2400" dirty="0">
                <a:solidFill>
                  <a:schemeClr val="tx1"/>
                </a:solidFill>
              </a:rPr>
              <a:t>Employer won’t allow an on-site JA.</a:t>
            </a:r>
          </a:p>
          <a:p>
            <a:pPr>
              <a:buFont typeface="Wingdings 3" panose="05040102010807070707" pitchFamily="18" charset="2"/>
              <a:buChar char="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 3" panose="05040102010807070707" pitchFamily="18" charset="2"/>
              <a:buChar char=""/>
            </a:pPr>
            <a:r>
              <a:rPr lang="en-US" sz="2400" dirty="0">
                <a:solidFill>
                  <a:schemeClr val="tx1"/>
                </a:solidFill>
              </a:rPr>
              <a:t>Verify, verify, verify!! </a:t>
            </a:r>
          </a:p>
        </p:txBody>
      </p:sp>
    </p:spTree>
    <p:extLst>
      <p:ext uri="{BB962C8B-B14F-4D97-AF65-F5344CB8AC3E}">
        <p14:creationId xmlns:p14="http://schemas.microsoft.com/office/powerpoint/2010/main" val="3169308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FBE21-382D-4DD0-A438-42449A6A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3747111" cy="489204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Effective Strategies for Interviewing Employers</a:t>
            </a:r>
            <a:br>
              <a:rPr lang="en-US" dirty="0"/>
            </a:b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E0088-BEB4-4A87-ABDA-F8BA14D6F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62" y="685799"/>
            <a:ext cx="6288260" cy="4892040"/>
          </a:xfrm>
        </p:spPr>
        <p:txBody>
          <a:bodyPr>
            <a:normAutofit fontScale="92500" lnSpcReduction="20000"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  <a:p>
            <a:pPr lvl="0"/>
            <a:endParaRPr lang="en-US" b="1" dirty="0">
              <a:solidFill>
                <a:schemeClr val="bg1"/>
              </a:solidFill>
            </a:endParaRP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Asking the right questions</a:t>
            </a:r>
          </a:p>
          <a:p>
            <a:pPr lvl="0"/>
            <a:endParaRPr lang="en-US" b="1" dirty="0">
              <a:solidFill>
                <a:schemeClr val="bg1"/>
              </a:solidFill>
            </a:endParaRP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Emphasizing the importance of the JA to the employer</a:t>
            </a:r>
          </a:p>
          <a:p>
            <a:pPr lvl="0"/>
            <a:endParaRPr lang="en-US" b="1" dirty="0">
              <a:solidFill>
                <a:schemeClr val="bg1"/>
              </a:solidFill>
            </a:endParaRP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Interviewing the right person for the job title</a:t>
            </a:r>
          </a:p>
          <a:p>
            <a:pPr lvl="0"/>
            <a:endParaRPr lang="en-US" b="1" dirty="0">
              <a:solidFill>
                <a:schemeClr val="bg1"/>
              </a:solidFill>
            </a:endParaRP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Schedule the JA at the right time of day</a:t>
            </a:r>
          </a:p>
          <a:p>
            <a:pPr lvl="0"/>
            <a:endParaRPr lang="en-US" b="1" dirty="0">
              <a:solidFill>
                <a:schemeClr val="bg1"/>
              </a:solidFill>
            </a:endParaRP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When an on-site visit isn’t possible, provide a careful interview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60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CC7770B-E4E1-42D6-9437-DAA4A3A9E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A26DE5B-A1A6-4746-8EF7-4D6809ED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77A3DDA-BF17-4302-867E-EBFD777B0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BE30704-4227-4B7B-BDB8-BFCF3908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923B1E7-AEA4-42D8-8F4A-9D116F296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21B6244-6EAE-442C-ACCF-8146103EC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DDAC2-8B42-45CA-BCA6-C5F1DA729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3747111" cy="4892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/>
              <a:t>A picture says a thousand words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4F0B7405-FE4A-421A-A6AF-4DF0F1C4F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9962" y="685799"/>
            <a:ext cx="6288260" cy="4892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 lvl="0" indent="-571500">
              <a:buFont typeface="Wingdings 3" panose="05040102010807070707" pitchFamily="18" charset="2"/>
              <a:buChar char=""/>
            </a:pPr>
            <a:r>
              <a:rPr lang="en-US" sz="2800" dirty="0">
                <a:solidFill>
                  <a:schemeClr val="tx1"/>
                </a:solidFill>
              </a:rPr>
              <a:t>The Use of Photos</a:t>
            </a:r>
          </a:p>
          <a:p>
            <a:pPr marL="571500" lvl="0" indent="-571500">
              <a:buFont typeface="Wingdings 3" panose="05040102010807070707" pitchFamily="18" charset="2"/>
              <a:buChar char=""/>
            </a:pPr>
            <a:endParaRPr lang="en-US" sz="2800" dirty="0">
              <a:solidFill>
                <a:schemeClr val="tx1"/>
              </a:solidFill>
            </a:endParaRPr>
          </a:p>
          <a:p>
            <a:pPr marL="571500" lvl="0" indent="-571500">
              <a:buFont typeface="Wingdings 3" panose="05040102010807070707" pitchFamily="18" charset="2"/>
              <a:buChar char=""/>
            </a:pPr>
            <a:r>
              <a:rPr lang="en-US" sz="2800" dirty="0">
                <a:solidFill>
                  <a:schemeClr val="tx1"/>
                </a:solidFill>
              </a:rPr>
              <a:t>Providing a legible copy of the JA with photos</a:t>
            </a:r>
          </a:p>
          <a:p>
            <a:pPr>
              <a:buFont typeface="Wingdings 3" panose="05040102010807070707" pitchFamily="18" charset="2"/>
              <a:buChar char="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251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DA76A69-46AF-4B54-95EC-C86652932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DABA20-B004-46AE-A328-C8D206193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1E6502-C6C7-49B4-B975-4F9A72218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4" r="2" b="16342"/>
          <a:stretch/>
        </p:blipFill>
        <p:spPr>
          <a:xfrm>
            <a:off x="643467" y="643467"/>
            <a:ext cx="5130799" cy="5571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08F0711-5344-4DCD-BD36-94045E544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C:\Users\jkabacy\AppData\Local\Microsoft\Windows\INetCache\Content.MSO\F26A623D.tmp">
            <a:extLst>
              <a:ext uri="{FF2B5EF4-FFF2-40B4-BE49-F238E27FC236}">
                <a16:creationId xmlns:a16="http://schemas.microsoft.com/office/drawing/2014/main" id="{11F3CE6A-EADB-48EA-BA30-75BE341E3A1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8566"/>
          <a:stretch/>
        </p:blipFill>
        <p:spPr bwMode="auto">
          <a:xfrm>
            <a:off x="6423321" y="643467"/>
            <a:ext cx="5130799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5675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3CA9DB-2B36-4AAE-94B6-B906D5F2EF22}"/>
              </a:ext>
            </a:extLst>
          </p:cNvPr>
          <p:cNvPicPr/>
          <p:nvPr/>
        </p:nvPicPr>
        <p:blipFill rotWithShape="1">
          <a:blip r:embed="rId2"/>
          <a:srcRect t="36367" b="214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8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D153F7-16ED-47DA-9388-CE19FF55F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34803" y="823877"/>
            <a:ext cx="6096000" cy="500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0869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292</Words>
  <Application>Microsoft Office PowerPoint</Application>
  <PresentationFormat>Widescreen</PresentationFormat>
  <Paragraphs>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Century Gothic</vt:lpstr>
      <vt:lpstr>Wingdings 3</vt:lpstr>
      <vt:lpstr>Slice</vt:lpstr>
      <vt:lpstr>Job Analyses</vt:lpstr>
      <vt:lpstr>What’s the Big deal?</vt:lpstr>
      <vt:lpstr>Why do an on-site JA?</vt:lpstr>
      <vt:lpstr>When an on-site job analysis is not possible…</vt:lpstr>
      <vt:lpstr>Effective Strategies for Interviewing Employers </vt:lpstr>
      <vt:lpstr>A picture says a thousand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Transferable skills job analyses – setting the stage for the lms</vt:lpstr>
      <vt:lpstr>Potential pitfalls</vt:lpstr>
      <vt:lpstr>Job analyses formats/addendums</vt:lpstr>
      <vt:lpstr>turn job analysis work into a specialty:   job analysis bank development   light duty programs  SAW/Preferred Worker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Analyses</dc:title>
  <dc:creator>Jennifer Kabacy</dc:creator>
  <cp:lastModifiedBy>Sandra Holman</cp:lastModifiedBy>
  <cp:revision>4</cp:revision>
  <dcterms:created xsi:type="dcterms:W3CDTF">2019-01-16T02:21:19Z</dcterms:created>
  <dcterms:modified xsi:type="dcterms:W3CDTF">2019-05-14T23:13:23Z</dcterms:modified>
</cp:coreProperties>
</file>