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72" r:id="rId6"/>
    <p:sldId id="258" r:id="rId7"/>
    <p:sldId id="285" r:id="rId8"/>
    <p:sldId id="261" r:id="rId9"/>
    <p:sldId id="262" r:id="rId10"/>
    <p:sldId id="259" r:id="rId11"/>
    <p:sldId id="274" r:id="rId12"/>
    <p:sldId id="273" r:id="rId13"/>
    <p:sldId id="275" r:id="rId14"/>
    <p:sldId id="263" r:id="rId15"/>
    <p:sldId id="276" r:id="rId16"/>
    <p:sldId id="277" r:id="rId17"/>
    <p:sldId id="264" r:id="rId18"/>
    <p:sldId id="265" r:id="rId19"/>
    <p:sldId id="267" r:id="rId20"/>
    <p:sldId id="268" r:id="rId21"/>
    <p:sldId id="269" r:id="rId22"/>
    <p:sldId id="278" r:id="rId23"/>
    <p:sldId id="279" r:id="rId24"/>
    <p:sldId id="280" r:id="rId25"/>
    <p:sldId id="281" r:id="rId26"/>
    <p:sldId id="282" r:id="rId27"/>
    <p:sldId id="283" r:id="rId28"/>
    <p:sldId id="284"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5"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8866-8041-4923-94F0-8C6155FF9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3D698-64E0-4292-85B1-04DAEB873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E9EF50-26A6-4D3C-A8E9-23DBAEE4DB81}"/>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5" name="Footer Placeholder 4">
            <a:extLst>
              <a:ext uri="{FF2B5EF4-FFF2-40B4-BE49-F238E27FC236}">
                <a16:creationId xmlns:a16="http://schemas.microsoft.com/office/drawing/2014/main" id="{D86E572E-6FEC-417B-9FAD-034F4F0D4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8E312-A565-42A4-9E2B-69D92F18780B}"/>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96511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3AE1-18AA-425F-AF34-C4BEE8EFBE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7E909-7E5A-4C16-8393-AB8495A55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27A52-EAB2-42D5-BA26-B4CFC0A68B8F}"/>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5" name="Footer Placeholder 4">
            <a:extLst>
              <a:ext uri="{FF2B5EF4-FFF2-40B4-BE49-F238E27FC236}">
                <a16:creationId xmlns:a16="http://schemas.microsoft.com/office/drawing/2014/main" id="{5BDE85D9-C2A3-44DD-9B76-62349C3BE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152BA-8FC1-4D13-8A6D-57BECB1BD693}"/>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126869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1979DF-4AA0-4A04-91FF-6E152C5D72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BD5BD0-7851-408E-A887-736C25C06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5AFA6-C87D-42EC-B6C2-AC95501E643F}"/>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5" name="Footer Placeholder 4">
            <a:extLst>
              <a:ext uri="{FF2B5EF4-FFF2-40B4-BE49-F238E27FC236}">
                <a16:creationId xmlns:a16="http://schemas.microsoft.com/office/drawing/2014/main" id="{68565F6E-42F5-4716-962E-00E9708A2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669A7-9BE6-4ECC-AA70-52DF54DC9E2F}"/>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212011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D0BC-A69B-4143-ADE4-302C53E9EA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9D6FC-2B42-46CF-AB60-1F25051AE2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D88EA-8DAE-4FA2-9B5D-C4D0EF6454DF}"/>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5" name="Footer Placeholder 4">
            <a:extLst>
              <a:ext uri="{FF2B5EF4-FFF2-40B4-BE49-F238E27FC236}">
                <a16:creationId xmlns:a16="http://schemas.microsoft.com/office/drawing/2014/main" id="{A40D407E-8B30-44DA-9ED1-C852ED5C3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A8C3E-AFB9-4AF4-93ED-64D50E7EDF07}"/>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125890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FB8E-E8D9-4C9B-A273-F289395D02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A87649-9C91-4F9A-AE37-E056B57A0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E84DF-F36E-45BA-ABAC-BBC3E5F28033}"/>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5" name="Footer Placeholder 4">
            <a:extLst>
              <a:ext uri="{FF2B5EF4-FFF2-40B4-BE49-F238E27FC236}">
                <a16:creationId xmlns:a16="http://schemas.microsoft.com/office/drawing/2014/main" id="{79F3E543-4FA0-40AE-AE04-0BB2966D4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39EE9-4841-4CF0-9A5B-8AC3706B4662}"/>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309348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095E-0C9A-4B5F-8E4A-1E5522E54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88984-D6AE-4889-ABC5-3FE0F38F9C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067BB5-B019-4DCC-B847-75610A4B2A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4D7FA0-21D4-4447-9261-D723B7CFE369}"/>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6" name="Footer Placeholder 5">
            <a:extLst>
              <a:ext uri="{FF2B5EF4-FFF2-40B4-BE49-F238E27FC236}">
                <a16:creationId xmlns:a16="http://schemas.microsoft.com/office/drawing/2014/main" id="{73641A4B-E173-4A23-9BA1-F9CF5AE46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F4849-2E45-49D9-B648-E84F6C1CA97D}"/>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167406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FEB8-44A3-42ED-8BD8-E27BCE99F8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C7B687-830D-4337-A9F2-8A6A43721B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3906AD-4D93-4C71-BEF3-B9728BF4A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B10F2B-6628-4FE0-94A9-1BE5E73FF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3A1CB-142A-46CD-995A-A6C5AADDA1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3F8D7D-EF50-472A-B537-285F128E9439}"/>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8" name="Footer Placeholder 7">
            <a:extLst>
              <a:ext uri="{FF2B5EF4-FFF2-40B4-BE49-F238E27FC236}">
                <a16:creationId xmlns:a16="http://schemas.microsoft.com/office/drawing/2014/main" id="{F4398161-DFC0-4661-8F5F-956D837234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A974F5-DB8B-4A34-8D21-3CFAE7BAC410}"/>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81214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A915-5FD0-4D0F-B76A-CF99387B1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E2E8BC-16EB-4131-AAB9-E2624F6C072D}"/>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4" name="Footer Placeholder 3">
            <a:extLst>
              <a:ext uri="{FF2B5EF4-FFF2-40B4-BE49-F238E27FC236}">
                <a16:creationId xmlns:a16="http://schemas.microsoft.com/office/drawing/2014/main" id="{AD21DF93-30A9-4D80-A011-8A42E269D3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AD1FA6-739F-48F2-9C05-A126A40C9731}"/>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77170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B9AA1-B108-4A8A-8633-E5176B456DB3}"/>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3" name="Footer Placeholder 2">
            <a:extLst>
              <a:ext uri="{FF2B5EF4-FFF2-40B4-BE49-F238E27FC236}">
                <a16:creationId xmlns:a16="http://schemas.microsoft.com/office/drawing/2014/main" id="{8923353C-F5E2-4FB5-9284-E48A8E04F6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4AEE53-793E-408A-AA05-9DECA714A429}"/>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65830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B4B5-482C-4D58-B576-25BAE7931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C87DF-88F5-4AB4-A69F-5CEE35409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F4073D-9DBC-496B-9CC3-E02ED5A3B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1A23F-E1CD-418E-BDAF-EB38A9ED30A5}"/>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6" name="Footer Placeholder 5">
            <a:extLst>
              <a:ext uri="{FF2B5EF4-FFF2-40B4-BE49-F238E27FC236}">
                <a16:creationId xmlns:a16="http://schemas.microsoft.com/office/drawing/2014/main" id="{4A72BDCB-A142-43DC-93F1-39E36C15B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3C134-A7D2-4A64-8921-4DD45437D46D}"/>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187935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39DC-F088-407E-B274-7EF0CCFD5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4CE2D6-8C6E-477A-A721-A93E41878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80FC5-7D71-4308-A7DB-59E84B41A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6107A-0C5D-499E-91F0-92F76545B4F0}"/>
              </a:ext>
            </a:extLst>
          </p:cNvPr>
          <p:cNvSpPr>
            <a:spLocks noGrp="1"/>
          </p:cNvSpPr>
          <p:nvPr>
            <p:ph type="dt" sz="half" idx="10"/>
          </p:nvPr>
        </p:nvSpPr>
        <p:spPr/>
        <p:txBody>
          <a:bodyPr/>
          <a:lstStyle/>
          <a:p>
            <a:fld id="{5EC24365-87E7-47B2-9FB1-0D4D5A5AD567}" type="datetimeFigureOut">
              <a:rPr lang="en-US" smtClean="0"/>
              <a:t>11/19/2020</a:t>
            </a:fld>
            <a:endParaRPr lang="en-US"/>
          </a:p>
        </p:txBody>
      </p:sp>
      <p:sp>
        <p:nvSpPr>
          <p:cNvPr id="6" name="Footer Placeholder 5">
            <a:extLst>
              <a:ext uri="{FF2B5EF4-FFF2-40B4-BE49-F238E27FC236}">
                <a16:creationId xmlns:a16="http://schemas.microsoft.com/office/drawing/2014/main" id="{B066149B-5A37-4A00-B0C2-BD45C9F79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4F4EA-BA25-45AF-BE18-F9EFAA450018}"/>
              </a:ext>
            </a:extLst>
          </p:cNvPr>
          <p:cNvSpPr>
            <a:spLocks noGrp="1"/>
          </p:cNvSpPr>
          <p:nvPr>
            <p:ph type="sldNum" sz="quarter" idx="12"/>
          </p:nvPr>
        </p:nvSpPr>
        <p:spPr/>
        <p:txBody>
          <a:bodyPr/>
          <a:lstStyle/>
          <a:p>
            <a:fld id="{85D7F800-3DDD-4025-B61B-19BD6B22F6B7}" type="slidenum">
              <a:rPr lang="en-US" smtClean="0"/>
              <a:t>‹#›</a:t>
            </a:fld>
            <a:endParaRPr lang="en-US"/>
          </a:p>
        </p:txBody>
      </p:sp>
    </p:spTree>
    <p:extLst>
      <p:ext uri="{BB962C8B-B14F-4D97-AF65-F5344CB8AC3E}">
        <p14:creationId xmlns:p14="http://schemas.microsoft.com/office/powerpoint/2010/main" val="186189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B134F-F804-48BC-987A-8179CE145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6B5ED9-E6BB-4F09-BC41-4D53BC8F4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8139C-4CD2-4E98-8A6F-78A359007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24365-87E7-47B2-9FB1-0D4D5A5AD567}" type="datetimeFigureOut">
              <a:rPr lang="en-US" smtClean="0"/>
              <a:t>11/19/2020</a:t>
            </a:fld>
            <a:endParaRPr lang="en-US"/>
          </a:p>
        </p:txBody>
      </p:sp>
      <p:sp>
        <p:nvSpPr>
          <p:cNvPr id="5" name="Footer Placeholder 4">
            <a:extLst>
              <a:ext uri="{FF2B5EF4-FFF2-40B4-BE49-F238E27FC236}">
                <a16:creationId xmlns:a16="http://schemas.microsoft.com/office/drawing/2014/main" id="{117E54D8-BB6E-43E1-A145-62E26FFDA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EA4208-C725-4846-8D08-7DE754E19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7F800-3DDD-4025-B61B-19BD6B22F6B7}" type="slidenum">
              <a:rPr lang="en-US" smtClean="0"/>
              <a:t>‹#›</a:t>
            </a:fld>
            <a:endParaRPr lang="en-US"/>
          </a:p>
        </p:txBody>
      </p:sp>
    </p:spTree>
    <p:extLst>
      <p:ext uri="{BB962C8B-B14F-4D97-AF65-F5344CB8AC3E}">
        <p14:creationId xmlns:p14="http://schemas.microsoft.com/office/powerpoint/2010/main" val="2910468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dreflections.blogspot.com/2014_11_01_archive.html" TargetMode="External"/><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hange-management-coach.com/kubler-ross.html" TargetMode="External"/><Relationship Id="rId2" Type="http://schemas.openxmlformats.org/officeDocument/2006/relationships/hyperlink" Target="https://www.exeter.ac.uk/media/universityofexeter/humanresources/documents/learningdevelopment/the_change_curv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exels.com/photo/woman-looking-at-sunset-247195/"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39B7-AF00-4710-B74A-B40D012A8340}"/>
              </a:ext>
            </a:extLst>
          </p:cNvPr>
          <p:cNvSpPr>
            <a:spLocks noGrp="1"/>
          </p:cNvSpPr>
          <p:nvPr>
            <p:ph type="ctrTitle"/>
          </p:nvPr>
        </p:nvSpPr>
        <p:spPr/>
        <p:txBody>
          <a:bodyPr>
            <a:normAutofit fontScale="90000"/>
          </a:bodyPr>
          <a:lstStyle/>
          <a:p>
            <a:r>
              <a:rPr lang="en-US" dirty="0" err="1"/>
              <a:t>Covid</a:t>
            </a:r>
            <a:r>
              <a:rPr lang="en-US" dirty="0"/>
              <a:t> 19: Challenges and Coping in 2020: Using the Grief Model to Understand and Address Loss and Change in LNI Clients</a:t>
            </a:r>
          </a:p>
        </p:txBody>
      </p:sp>
      <p:sp>
        <p:nvSpPr>
          <p:cNvPr id="3" name="Subtitle 2">
            <a:extLst>
              <a:ext uri="{FF2B5EF4-FFF2-40B4-BE49-F238E27FC236}">
                <a16:creationId xmlns:a16="http://schemas.microsoft.com/office/drawing/2014/main" id="{1D7BDD3B-BE51-4A29-B18A-5D0E03870C5C}"/>
              </a:ext>
            </a:extLst>
          </p:cNvPr>
          <p:cNvSpPr>
            <a:spLocks noGrp="1"/>
          </p:cNvSpPr>
          <p:nvPr>
            <p:ph type="subTitle" idx="1"/>
          </p:nvPr>
        </p:nvSpPr>
        <p:spPr/>
        <p:txBody>
          <a:bodyPr/>
          <a:lstStyle/>
          <a:p>
            <a:r>
              <a:rPr lang="en-US" dirty="0"/>
              <a:t>Nora K Marks, Ph.D.</a:t>
            </a:r>
          </a:p>
          <a:p>
            <a:r>
              <a:rPr lang="en-US" dirty="0"/>
              <a:t>Columbia Basin Psychological Services </a:t>
            </a:r>
          </a:p>
          <a:p>
            <a:r>
              <a:rPr lang="en-US" dirty="0"/>
              <a:t>November 2020</a:t>
            </a:r>
          </a:p>
        </p:txBody>
      </p:sp>
    </p:spTree>
    <p:extLst>
      <p:ext uri="{BB962C8B-B14F-4D97-AF65-F5344CB8AC3E}">
        <p14:creationId xmlns:p14="http://schemas.microsoft.com/office/powerpoint/2010/main" val="220781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C347-A1C8-4F34-8CC2-C5600C89ED93}"/>
              </a:ext>
            </a:extLst>
          </p:cNvPr>
          <p:cNvSpPr>
            <a:spLocks noGrp="1"/>
          </p:cNvSpPr>
          <p:nvPr>
            <p:ph type="title"/>
          </p:nvPr>
        </p:nvSpPr>
        <p:spPr>
          <a:xfrm>
            <a:off x="838200" y="365126"/>
            <a:ext cx="10515600" cy="764428"/>
          </a:xfrm>
        </p:spPr>
        <p:txBody>
          <a:bodyPr>
            <a:normAutofit/>
          </a:bodyPr>
          <a:lstStyle/>
          <a:p>
            <a:r>
              <a:rPr lang="en-US" sz="2400" b="1" i="1" dirty="0"/>
              <a:t>Why the grief model? Cont’d</a:t>
            </a:r>
          </a:p>
        </p:txBody>
      </p:sp>
      <p:sp>
        <p:nvSpPr>
          <p:cNvPr id="3" name="Content Placeholder 2">
            <a:extLst>
              <a:ext uri="{FF2B5EF4-FFF2-40B4-BE49-F238E27FC236}">
                <a16:creationId xmlns:a16="http://schemas.microsoft.com/office/drawing/2014/main" id="{2A38F6B7-28A5-44ED-83FE-025EB3ABB443}"/>
              </a:ext>
            </a:extLst>
          </p:cNvPr>
          <p:cNvSpPr>
            <a:spLocks noGrp="1"/>
          </p:cNvSpPr>
          <p:nvPr>
            <p:ph idx="1"/>
          </p:nvPr>
        </p:nvSpPr>
        <p:spPr>
          <a:xfrm>
            <a:off x="838200" y="1129554"/>
            <a:ext cx="10515600" cy="5047409"/>
          </a:xfrm>
        </p:spPr>
        <p:txBody>
          <a:bodyPr>
            <a:normAutofit fontScale="92500" lnSpcReduction="20000"/>
          </a:bodyPr>
          <a:lstStyle/>
          <a:p>
            <a:pPr marL="0" indent="0">
              <a:buNone/>
            </a:pPr>
            <a:r>
              <a:rPr lang="en-US" b="1" i="1" dirty="0"/>
              <a:t>It’s valid and simple and easy to understand</a:t>
            </a:r>
            <a:r>
              <a:rPr lang="en-US" b="1" dirty="0"/>
              <a:t>-this is important enough to talk about on its own</a:t>
            </a:r>
          </a:p>
          <a:p>
            <a:pPr marL="0" indent="0">
              <a:buNone/>
            </a:pPr>
            <a:endParaRPr lang="en-US" dirty="0"/>
          </a:p>
          <a:p>
            <a:pPr marL="0" indent="0">
              <a:buNone/>
            </a:pPr>
            <a:r>
              <a:rPr lang="en-US" dirty="0"/>
              <a:t>We (all) need to reduce cognitive demands when under stress</a:t>
            </a:r>
          </a:p>
          <a:p>
            <a:pPr marL="0" indent="0">
              <a:buNone/>
            </a:pPr>
            <a:r>
              <a:rPr lang="en-US" dirty="0"/>
              <a:t>	Increased demands=less energy to put into learning new information. </a:t>
            </a:r>
          </a:p>
          <a:p>
            <a:pPr marL="0" indent="0">
              <a:buNone/>
            </a:pPr>
            <a:endParaRPr lang="en-US" dirty="0"/>
          </a:p>
          <a:p>
            <a:pPr marL="0" indent="0">
              <a:buNone/>
            </a:pPr>
            <a:r>
              <a:rPr lang="en-US" dirty="0"/>
              <a:t>Try this: -tap your foot once per second</a:t>
            </a:r>
          </a:p>
          <a:p>
            <a:pPr marL="0" indent="0">
              <a:buNone/>
            </a:pPr>
            <a:r>
              <a:rPr lang="en-US" dirty="0"/>
              <a:t>	-now say the ABC’s aloud at the same time</a:t>
            </a:r>
          </a:p>
          <a:p>
            <a:pPr marL="0" indent="0">
              <a:buNone/>
            </a:pPr>
            <a:r>
              <a:rPr lang="en-US" dirty="0"/>
              <a:t>	-now sum the numbers I read off while doing all the above</a:t>
            </a:r>
          </a:p>
          <a:p>
            <a:pPr marL="0" indent="0">
              <a:buNone/>
            </a:pPr>
            <a:endParaRPr lang="en-US" dirty="0"/>
          </a:p>
          <a:p>
            <a:r>
              <a:rPr lang="en-US" dirty="0"/>
              <a:t>Familiar, low demand tasks are easier under stress of injury, loss and change, maybe can even multitask but add a new unfamiliar task and the cognitive processing breaks down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5922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2154-29F9-4815-892F-D33BE99B0B39}"/>
              </a:ext>
            </a:extLst>
          </p:cNvPr>
          <p:cNvSpPr>
            <a:spLocks noGrp="1"/>
          </p:cNvSpPr>
          <p:nvPr>
            <p:ph type="title"/>
          </p:nvPr>
        </p:nvSpPr>
        <p:spPr>
          <a:xfrm>
            <a:off x="838200" y="365125"/>
            <a:ext cx="10515600" cy="5260975"/>
          </a:xfrm>
        </p:spPr>
        <p:txBody>
          <a:bodyPr/>
          <a:lstStyle/>
          <a:p>
            <a:endParaRPr lang="en-US" dirty="0"/>
          </a:p>
        </p:txBody>
      </p:sp>
      <p:pic>
        <p:nvPicPr>
          <p:cNvPr id="4" name="Picture 3">
            <a:extLst>
              <a:ext uri="{FF2B5EF4-FFF2-40B4-BE49-F238E27FC236}">
                <a16:creationId xmlns:a16="http://schemas.microsoft.com/office/drawing/2014/main" id="{08B059CB-2BEE-42D7-B57E-4665DCB6A9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0"/>
            <a:ext cx="10401300" cy="5659740"/>
          </a:xfrm>
          <a:prstGeom prst="rect">
            <a:avLst/>
          </a:prstGeom>
        </p:spPr>
      </p:pic>
      <p:sp>
        <p:nvSpPr>
          <p:cNvPr id="5" name="TextBox 4">
            <a:extLst>
              <a:ext uri="{FF2B5EF4-FFF2-40B4-BE49-F238E27FC236}">
                <a16:creationId xmlns:a16="http://schemas.microsoft.com/office/drawing/2014/main" id="{A805084E-DE72-4D7E-9206-4594A6BEC6EA}"/>
              </a:ext>
            </a:extLst>
          </p:cNvPr>
          <p:cNvSpPr txBox="1"/>
          <p:nvPr/>
        </p:nvSpPr>
        <p:spPr>
          <a:xfrm>
            <a:off x="838200" y="6858000"/>
            <a:ext cx="10401300" cy="230832"/>
          </a:xfrm>
          <a:prstGeom prst="rect">
            <a:avLst/>
          </a:prstGeom>
          <a:noFill/>
        </p:spPr>
        <p:txBody>
          <a:bodyPr wrap="square" rtlCol="0">
            <a:spAutoFit/>
          </a:bodyPr>
          <a:lstStyle/>
          <a:p>
            <a:r>
              <a:rPr lang="en-US" sz="900">
                <a:hlinkClick r:id="rId3" tooltip="http://idreflections.blogspot.com/2014_11_01_archive.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14312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3397-9E2B-4FCB-9924-6CF98EC1DD7F}"/>
              </a:ext>
            </a:extLst>
          </p:cNvPr>
          <p:cNvSpPr>
            <a:spLocks noGrp="1"/>
          </p:cNvSpPr>
          <p:nvPr>
            <p:ph type="title"/>
          </p:nvPr>
        </p:nvSpPr>
        <p:spPr/>
        <p:txBody>
          <a:bodyPr>
            <a:normAutofit/>
          </a:bodyPr>
          <a:lstStyle/>
          <a:p>
            <a:r>
              <a:rPr lang="en-US" sz="2400" b="1" dirty="0"/>
              <a:t>Why grief model? Cont’d</a:t>
            </a:r>
          </a:p>
        </p:txBody>
      </p:sp>
      <p:sp>
        <p:nvSpPr>
          <p:cNvPr id="3" name="Content Placeholder 2">
            <a:extLst>
              <a:ext uri="{FF2B5EF4-FFF2-40B4-BE49-F238E27FC236}">
                <a16:creationId xmlns:a16="http://schemas.microsoft.com/office/drawing/2014/main" id="{63ADE91F-EE61-4544-9698-484C2E267D54}"/>
              </a:ext>
            </a:extLst>
          </p:cNvPr>
          <p:cNvSpPr>
            <a:spLocks noGrp="1"/>
          </p:cNvSpPr>
          <p:nvPr>
            <p:ph idx="1"/>
          </p:nvPr>
        </p:nvSpPr>
        <p:spPr/>
        <p:txBody>
          <a:bodyPr/>
          <a:lstStyle/>
          <a:p>
            <a:pPr marL="0" indent="0" algn="ctr">
              <a:buNone/>
            </a:pPr>
            <a:r>
              <a:rPr lang="en-US" dirty="0"/>
              <a:t>Bottom line: It’s hard to learn new coping skills when you are adjusting to change or under stress</a:t>
            </a:r>
          </a:p>
          <a:p>
            <a:pPr marL="0" indent="0" algn="ctr">
              <a:buNone/>
            </a:pPr>
            <a:endParaRPr lang="en-US" dirty="0"/>
          </a:p>
          <a:p>
            <a:pPr marL="0" indent="0" algn="ctr">
              <a:buNone/>
            </a:pPr>
            <a:r>
              <a:rPr lang="en-US" dirty="0"/>
              <a:t>Simple models are the best for us and (right now) the clients</a:t>
            </a:r>
          </a:p>
        </p:txBody>
      </p:sp>
    </p:spTree>
    <p:extLst>
      <p:ext uri="{BB962C8B-B14F-4D97-AF65-F5344CB8AC3E}">
        <p14:creationId xmlns:p14="http://schemas.microsoft.com/office/powerpoint/2010/main" val="329511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E3E2-3D29-458A-9B7B-AC6F62B8A5EB}"/>
              </a:ext>
            </a:extLst>
          </p:cNvPr>
          <p:cNvSpPr>
            <a:spLocks noGrp="1"/>
          </p:cNvSpPr>
          <p:nvPr>
            <p:ph type="title"/>
          </p:nvPr>
        </p:nvSpPr>
        <p:spPr/>
        <p:txBody>
          <a:bodyPr>
            <a:normAutofit/>
          </a:bodyPr>
          <a:lstStyle/>
          <a:p>
            <a:r>
              <a:rPr lang="en-US" sz="2400" b="1" dirty="0"/>
              <a:t>Why the grief model? Cont’d</a:t>
            </a:r>
          </a:p>
        </p:txBody>
      </p:sp>
      <p:sp>
        <p:nvSpPr>
          <p:cNvPr id="3" name="Content Placeholder 2">
            <a:extLst>
              <a:ext uri="{FF2B5EF4-FFF2-40B4-BE49-F238E27FC236}">
                <a16:creationId xmlns:a16="http://schemas.microsoft.com/office/drawing/2014/main" id="{5797C30A-A932-4FBF-89F4-71EF24124307}"/>
              </a:ext>
            </a:extLst>
          </p:cNvPr>
          <p:cNvSpPr>
            <a:spLocks noGrp="1"/>
          </p:cNvSpPr>
          <p:nvPr>
            <p:ph idx="1"/>
          </p:nvPr>
        </p:nvSpPr>
        <p:spPr/>
        <p:txBody>
          <a:bodyPr>
            <a:normAutofit/>
          </a:bodyPr>
          <a:lstStyle/>
          <a:p>
            <a:pPr marL="0" indent="0">
              <a:buNone/>
            </a:pPr>
            <a:r>
              <a:rPr lang="en-US" sz="3600" b="1" dirty="0"/>
              <a:t>What are some changes/losses you can think of that your clients are going through as a result of their injuries or accident?</a:t>
            </a:r>
          </a:p>
          <a:p>
            <a:endParaRPr lang="en-US" sz="3600" b="1" dirty="0"/>
          </a:p>
          <a:p>
            <a:pPr marL="0" indent="0" algn="ctr">
              <a:buNone/>
            </a:pPr>
            <a:r>
              <a:rPr lang="en-US" sz="3600" b="1" dirty="0"/>
              <a:t>Respond in chat</a:t>
            </a:r>
          </a:p>
        </p:txBody>
      </p:sp>
    </p:spTree>
    <p:extLst>
      <p:ext uri="{BB962C8B-B14F-4D97-AF65-F5344CB8AC3E}">
        <p14:creationId xmlns:p14="http://schemas.microsoft.com/office/powerpoint/2010/main" val="424022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2501-FC0A-4DF0-A546-68E2DC831285}"/>
              </a:ext>
            </a:extLst>
          </p:cNvPr>
          <p:cNvSpPr>
            <a:spLocks noGrp="1"/>
          </p:cNvSpPr>
          <p:nvPr>
            <p:ph type="title"/>
          </p:nvPr>
        </p:nvSpPr>
        <p:spPr>
          <a:xfrm>
            <a:off x="838200" y="365125"/>
            <a:ext cx="10515600" cy="732155"/>
          </a:xfrm>
        </p:spPr>
        <p:txBody>
          <a:bodyPr>
            <a:normAutofit/>
          </a:bodyPr>
          <a:lstStyle/>
          <a:p>
            <a:r>
              <a:rPr lang="en-US" sz="2400" i="1" dirty="0"/>
              <a:t>Why the grief model? Cont’d</a:t>
            </a:r>
            <a:endParaRPr lang="en-US" sz="2400" dirty="0"/>
          </a:p>
        </p:txBody>
      </p:sp>
      <p:sp>
        <p:nvSpPr>
          <p:cNvPr id="3" name="Content Placeholder 2">
            <a:extLst>
              <a:ext uri="{FF2B5EF4-FFF2-40B4-BE49-F238E27FC236}">
                <a16:creationId xmlns:a16="http://schemas.microsoft.com/office/drawing/2014/main" id="{F3FD9007-0D6A-4486-8C85-19AAD0F462AB}"/>
              </a:ext>
            </a:extLst>
          </p:cNvPr>
          <p:cNvSpPr>
            <a:spLocks noGrp="1"/>
          </p:cNvSpPr>
          <p:nvPr>
            <p:ph idx="1"/>
          </p:nvPr>
        </p:nvSpPr>
        <p:spPr>
          <a:xfrm>
            <a:off x="838200" y="1237957"/>
            <a:ext cx="10515600" cy="4939006"/>
          </a:xfrm>
        </p:spPr>
        <p:txBody>
          <a:bodyPr>
            <a:normAutofit fontScale="92500" lnSpcReduction="10000"/>
          </a:bodyPr>
          <a:lstStyle/>
          <a:p>
            <a:r>
              <a:rPr lang="en-US" dirty="0"/>
              <a:t>Here are some I have heard over the years:</a:t>
            </a:r>
          </a:p>
          <a:p>
            <a:r>
              <a:rPr lang="en-US" dirty="0"/>
              <a:t>Loss of who I was before</a:t>
            </a:r>
          </a:p>
          <a:p>
            <a:r>
              <a:rPr lang="en-US" dirty="0"/>
              <a:t>Loss of status</a:t>
            </a:r>
          </a:p>
          <a:p>
            <a:r>
              <a:rPr lang="en-US" dirty="0"/>
              <a:t>Dealing with chronic pain/Loss of pain-free life</a:t>
            </a:r>
          </a:p>
          <a:p>
            <a:r>
              <a:rPr lang="en-US" dirty="0"/>
              <a:t>Change of role in family/community</a:t>
            </a:r>
          </a:p>
          <a:p>
            <a:r>
              <a:rPr lang="en-US" dirty="0"/>
              <a:t>Loss of ability to care for oneself/independence</a:t>
            </a:r>
          </a:p>
          <a:p>
            <a:r>
              <a:rPr lang="en-US" dirty="0"/>
              <a:t>Experiencing medical procedures/trauma with no prior medical history</a:t>
            </a:r>
          </a:p>
          <a:p>
            <a:pPr marL="285750" indent="-285750">
              <a:buFont typeface="Arial" panose="020B0604020202020204" pitchFamily="34" charset="0"/>
              <a:buChar char="•"/>
            </a:pPr>
            <a:r>
              <a:rPr lang="en-US" dirty="0"/>
              <a:t>Dealing with LNI system</a:t>
            </a:r>
          </a:p>
          <a:p>
            <a:pPr marL="285750" indent="-285750">
              <a:buFont typeface="Arial" panose="020B0604020202020204" pitchFamily="34" charset="0"/>
              <a:buChar char="•"/>
            </a:pPr>
            <a:r>
              <a:rPr lang="en-US" dirty="0"/>
              <a:t>Loss/significant change in income</a:t>
            </a:r>
          </a:p>
          <a:p>
            <a:pPr marL="285750" indent="-285750">
              <a:buFont typeface="Arial" panose="020B0604020202020204" pitchFamily="34" charset="0"/>
              <a:buChar char="•"/>
            </a:pPr>
            <a:r>
              <a:rPr lang="en-US" dirty="0"/>
              <a:t>Mental health symptoms</a:t>
            </a:r>
          </a:p>
          <a:p>
            <a:pPr marL="285750" indent="-285750"/>
            <a:r>
              <a:rPr lang="en-US" dirty="0"/>
              <a:t>Issues of aging, mortality, death</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1138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ECD9-E640-406B-A96E-667505841068}"/>
              </a:ext>
            </a:extLst>
          </p:cNvPr>
          <p:cNvSpPr>
            <a:spLocks noGrp="1"/>
          </p:cNvSpPr>
          <p:nvPr>
            <p:ph type="title"/>
          </p:nvPr>
        </p:nvSpPr>
        <p:spPr/>
        <p:txBody>
          <a:bodyPr>
            <a:normAutofit/>
          </a:bodyPr>
          <a:lstStyle/>
          <a:p>
            <a:r>
              <a:rPr lang="en-US" sz="2400" b="1" dirty="0"/>
              <a:t>The Grief Model, cont’d</a:t>
            </a:r>
          </a:p>
        </p:txBody>
      </p:sp>
      <p:sp>
        <p:nvSpPr>
          <p:cNvPr id="3" name="Content Placeholder 2">
            <a:extLst>
              <a:ext uri="{FF2B5EF4-FFF2-40B4-BE49-F238E27FC236}">
                <a16:creationId xmlns:a16="http://schemas.microsoft.com/office/drawing/2014/main" id="{93700A36-624E-46CC-B52F-18814F1756CD}"/>
              </a:ext>
            </a:extLst>
          </p:cNvPr>
          <p:cNvSpPr>
            <a:spLocks noGrp="1"/>
          </p:cNvSpPr>
          <p:nvPr>
            <p:ph idx="1"/>
          </p:nvPr>
        </p:nvSpPr>
        <p:spPr/>
        <p:txBody>
          <a:bodyPr/>
          <a:lstStyle/>
          <a:p>
            <a:r>
              <a:rPr lang="en-US" dirty="0"/>
              <a:t>“I used to go to work in the fields, at 4 in the morning and work all day….I loved my job, loved being outside. We used to have contests to see who could pick the most apples and I usually won. I’d get home and eat dinner and then go to my next job as a janitor. On the weekends, I’d play soccer or go help my brothers or my friends with their houses. Sometimes I’d help my cousin with his landscaping business. My kids got everything they needed and wanted. They never had to work. I wanted them to go to school. Now, my wife works and is tired all the time. My back hurts and I can’t help out around the house. I don’t know how to cook or do laundry very well. My kids suffer and I feel terrible.” </a:t>
            </a:r>
          </a:p>
        </p:txBody>
      </p:sp>
    </p:spTree>
    <p:extLst>
      <p:ext uri="{BB962C8B-B14F-4D97-AF65-F5344CB8AC3E}">
        <p14:creationId xmlns:p14="http://schemas.microsoft.com/office/powerpoint/2010/main" val="328744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F8B8-D7CC-41DD-9FAC-1F41755D3410}"/>
              </a:ext>
            </a:extLst>
          </p:cNvPr>
          <p:cNvSpPr>
            <a:spLocks noGrp="1"/>
          </p:cNvSpPr>
          <p:nvPr>
            <p:ph type="title"/>
          </p:nvPr>
        </p:nvSpPr>
        <p:spPr/>
        <p:txBody>
          <a:bodyPr/>
          <a:lstStyle/>
          <a:p>
            <a:r>
              <a:rPr lang="en-US" dirty="0"/>
              <a:t>The Grief Model, cont’d</a:t>
            </a:r>
          </a:p>
        </p:txBody>
      </p:sp>
      <p:sp>
        <p:nvSpPr>
          <p:cNvPr id="3" name="Content Placeholder 2">
            <a:extLst>
              <a:ext uri="{FF2B5EF4-FFF2-40B4-BE49-F238E27FC236}">
                <a16:creationId xmlns:a16="http://schemas.microsoft.com/office/drawing/2014/main" id="{99F45993-D595-4516-ACF6-EC7F829C95B3}"/>
              </a:ext>
            </a:extLst>
          </p:cNvPr>
          <p:cNvSpPr>
            <a:spLocks noGrp="1"/>
          </p:cNvSpPr>
          <p:nvPr>
            <p:ph idx="1"/>
          </p:nvPr>
        </p:nvSpPr>
        <p:spPr/>
        <p:txBody>
          <a:bodyPr/>
          <a:lstStyle/>
          <a:p>
            <a:r>
              <a:rPr lang="en-US" dirty="0"/>
              <a:t>That was real content from one client, applies to many of my field worker/laborers. </a:t>
            </a:r>
          </a:p>
          <a:p>
            <a:r>
              <a:rPr lang="en-US" dirty="0"/>
              <a:t>What have you heard that is similar? Respond in chat</a:t>
            </a:r>
          </a:p>
        </p:txBody>
      </p:sp>
    </p:spTree>
    <p:extLst>
      <p:ext uri="{BB962C8B-B14F-4D97-AF65-F5344CB8AC3E}">
        <p14:creationId xmlns:p14="http://schemas.microsoft.com/office/powerpoint/2010/main" val="4183318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2D96-5597-464C-A37D-1B3C973217F0}"/>
              </a:ext>
            </a:extLst>
          </p:cNvPr>
          <p:cNvSpPr>
            <a:spLocks noGrp="1"/>
          </p:cNvSpPr>
          <p:nvPr>
            <p:ph type="title"/>
          </p:nvPr>
        </p:nvSpPr>
        <p:spPr/>
        <p:txBody>
          <a:bodyPr>
            <a:normAutofit/>
          </a:bodyPr>
          <a:lstStyle/>
          <a:p>
            <a:pPr algn="ctr"/>
            <a:r>
              <a:rPr lang="en-US" sz="3200" b="1" i="1" dirty="0"/>
              <a:t>The Stages of Adjustment to Grief and Pain</a:t>
            </a:r>
          </a:p>
        </p:txBody>
      </p:sp>
      <p:sp>
        <p:nvSpPr>
          <p:cNvPr id="3" name="Content Placeholder 2">
            <a:extLst>
              <a:ext uri="{FF2B5EF4-FFF2-40B4-BE49-F238E27FC236}">
                <a16:creationId xmlns:a16="http://schemas.microsoft.com/office/drawing/2014/main" id="{EA72F1AD-C2F6-4536-9A29-FDD8DC9E8FEA}"/>
              </a:ext>
            </a:extLst>
          </p:cNvPr>
          <p:cNvSpPr>
            <a:spLocks noGrp="1"/>
          </p:cNvSpPr>
          <p:nvPr>
            <p:ph idx="1"/>
          </p:nvPr>
        </p:nvSpPr>
        <p:spPr/>
        <p:txBody>
          <a:bodyPr>
            <a:normAutofit lnSpcReduction="10000"/>
          </a:bodyPr>
          <a:lstStyle/>
          <a:p>
            <a:r>
              <a:rPr lang="en-US" dirty="0"/>
              <a:t>Denial</a:t>
            </a:r>
          </a:p>
          <a:p>
            <a:pPr lvl="1"/>
            <a:r>
              <a:rPr lang="en-US" dirty="0"/>
              <a:t>What you will hear: “Can’t believe this is happening”,  “I’ve been through worse, this will get better”.   </a:t>
            </a:r>
          </a:p>
          <a:p>
            <a:pPr lvl="1"/>
            <a:r>
              <a:rPr lang="en-US" dirty="0"/>
              <a:t>What they will do: Miss appointments, avoid talking to/interacting with friends, family. Sometimes try to carry on as normal and get reinjured or spend days in pain. </a:t>
            </a:r>
          </a:p>
          <a:p>
            <a:pPr marL="457200" lvl="1" indent="0">
              <a:buNone/>
            </a:pPr>
            <a:r>
              <a:rPr lang="en-US" dirty="0"/>
              <a:t>Juan: “I can cut my lawn but then I spend the next two days in bed.” </a:t>
            </a:r>
          </a:p>
          <a:p>
            <a:pPr marL="457200" lvl="1" indent="0">
              <a:buNone/>
            </a:pPr>
            <a:r>
              <a:rPr lang="en-US" dirty="0"/>
              <a:t>Dale: “Hunting is very important to me and my family. It’s a tradition. I went hunting last weekend but took extra pain pills to get through it. I was out of pain meds when I got home, so I stayed drunk for 3 days just to manage the pain.”</a:t>
            </a:r>
          </a:p>
          <a:p>
            <a:pPr lvl="1"/>
            <a:r>
              <a:rPr lang="en-US" dirty="0"/>
              <a:t>What they feel: Usually numb, shock, can’t get their heads around the severity of injury</a:t>
            </a:r>
          </a:p>
          <a:p>
            <a:pPr lvl="1"/>
            <a:endParaRPr lang="en-US" dirty="0"/>
          </a:p>
        </p:txBody>
      </p:sp>
    </p:spTree>
    <p:extLst>
      <p:ext uri="{BB962C8B-B14F-4D97-AF65-F5344CB8AC3E}">
        <p14:creationId xmlns:p14="http://schemas.microsoft.com/office/powerpoint/2010/main" val="1813964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9D58-AB62-4C7B-B70A-CF0946FAAC3F}"/>
              </a:ext>
            </a:extLst>
          </p:cNvPr>
          <p:cNvSpPr>
            <a:spLocks noGrp="1"/>
          </p:cNvSpPr>
          <p:nvPr>
            <p:ph type="title"/>
          </p:nvPr>
        </p:nvSpPr>
        <p:spPr/>
        <p:txBody>
          <a:bodyPr>
            <a:normAutofit/>
          </a:bodyPr>
          <a:lstStyle/>
          <a:p>
            <a:r>
              <a:rPr lang="en-US" sz="2400" b="1" i="1" dirty="0"/>
              <a:t>The Stages of Adjustment to Grief and Pain, cont’d</a:t>
            </a:r>
            <a:endParaRPr lang="en-US" sz="2400" dirty="0"/>
          </a:p>
        </p:txBody>
      </p:sp>
      <p:sp>
        <p:nvSpPr>
          <p:cNvPr id="3" name="Content Placeholder 2">
            <a:extLst>
              <a:ext uri="{FF2B5EF4-FFF2-40B4-BE49-F238E27FC236}">
                <a16:creationId xmlns:a16="http://schemas.microsoft.com/office/drawing/2014/main" id="{2BCD7810-1B87-40DE-B00C-6FDBFB028B40}"/>
              </a:ext>
            </a:extLst>
          </p:cNvPr>
          <p:cNvSpPr>
            <a:spLocks noGrp="1"/>
          </p:cNvSpPr>
          <p:nvPr>
            <p:ph idx="1"/>
          </p:nvPr>
        </p:nvSpPr>
        <p:spPr/>
        <p:txBody>
          <a:bodyPr>
            <a:normAutofit fontScale="77500" lnSpcReduction="20000"/>
          </a:bodyPr>
          <a:lstStyle/>
          <a:p>
            <a:r>
              <a:rPr lang="en-US" dirty="0"/>
              <a:t>Stage 2: Pain and Guilt</a:t>
            </a:r>
          </a:p>
          <a:p>
            <a:endParaRPr lang="en-US" dirty="0"/>
          </a:p>
          <a:p>
            <a:r>
              <a:rPr lang="en-US" dirty="0"/>
              <a:t>What they say: “I’m no good to my family”, “I’m a burden”, “Why me? I’m a good Christian (Muslim, Baptist, citizen, brother, worker.) “Why did God let this happen  to me?”</a:t>
            </a:r>
          </a:p>
          <a:p>
            <a:r>
              <a:rPr lang="en-US" dirty="0"/>
              <a:t>Bob: “I was ready to retire and wanted just one more job for a couple of years to pay off our house. Then this happened.”</a:t>
            </a:r>
          </a:p>
          <a:p>
            <a:r>
              <a:rPr lang="en-US" dirty="0"/>
              <a:t>What they do: Isolate, talk about the injury/situation over and over</a:t>
            </a:r>
          </a:p>
          <a:p>
            <a:r>
              <a:rPr lang="en-US" dirty="0"/>
              <a:t>What they feel: Intense emotional AND physical pain. Begin to feel the anger and depression that are the next phases.</a:t>
            </a:r>
          </a:p>
          <a:p>
            <a:r>
              <a:rPr lang="en-US" dirty="0"/>
              <a:t>How to help: Listen, confirm their feelings, remind this is a process with an end. Reassure this is not their fault, that they can find meaning in their lives again, but it will take time. </a:t>
            </a:r>
          </a:p>
          <a:p>
            <a:pPr marL="0" indent="0">
              <a:buNone/>
            </a:pPr>
            <a:r>
              <a:rPr lang="en-US" dirty="0"/>
              <a:t> </a:t>
            </a:r>
          </a:p>
        </p:txBody>
      </p:sp>
    </p:spTree>
    <p:extLst>
      <p:ext uri="{BB962C8B-B14F-4D97-AF65-F5344CB8AC3E}">
        <p14:creationId xmlns:p14="http://schemas.microsoft.com/office/powerpoint/2010/main" val="259468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2259-4B27-4C8B-A027-43A9A10661D9}"/>
              </a:ext>
            </a:extLst>
          </p:cNvPr>
          <p:cNvSpPr>
            <a:spLocks noGrp="1"/>
          </p:cNvSpPr>
          <p:nvPr>
            <p:ph type="title"/>
          </p:nvPr>
        </p:nvSpPr>
        <p:spPr>
          <a:xfrm>
            <a:off x="838200" y="365126"/>
            <a:ext cx="10515600" cy="957238"/>
          </a:xfrm>
        </p:spPr>
        <p:txBody>
          <a:bodyPr>
            <a:normAutofit/>
          </a:bodyPr>
          <a:lstStyle/>
          <a:p>
            <a:r>
              <a:rPr lang="en-US" sz="2400" b="1" i="1" dirty="0"/>
              <a:t>The Stages of Adjustment to Grief and Pain, cont’d</a:t>
            </a:r>
            <a:endParaRPr lang="en-US" sz="2400" dirty="0"/>
          </a:p>
        </p:txBody>
      </p:sp>
      <p:sp>
        <p:nvSpPr>
          <p:cNvPr id="3" name="Content Placeholder 2">
            <a:extLst>
              <a:ext uri="{FF2B5EF4-FFF2-40B4-BE49-F238E27FC236}">
                <a16:creationId xmlns:a16="http://schemas.microsoft.com/office/drawing/2014/main" id="{EA6CEFF1-169D-493D-8018-C254272544AA}"/>
              </a:ext>
            </a:extLst>
          </p:cNvPr>
          <p:cNvSpPr>
            <a:spLocks noGrp="1"/>
          </p:cNvSpPr>
          <p:nvPr>
            <p:ph idx="1"/>
          </p:nvPr>
        </p:nvSpPr>
        <p:spPr/>
        <p:txBody>
          <a:bodyPr>
            <a:normAutofit fontScale="85000" lnSpcReduction="20000"/>
          </a:bodyPr>
          <a:lstStyle/>
          <a:p>
            <a:r>
              <a:rPr lang="en-US" b="1" dirty="0"/>
              <a:t>Stage 3: Bargaining and Anger-I think of these as 2 different stages</a:t>
            </a:r>
          </a:p>
          <a:p>
            <a:r>
              <a:rPr lang="en-US" b="1" dirty="0"/>
              <a:t>Bargaining</a:t>
            </a:r>
          </a:p>
          <a:p>
            <a:r>
              <a:rPr lang="en-US" dirty="0"/>
              <a:t>What they say: “If I go through all this medical treatment, I’ll be fine. I just have to get through it.” “I promise I’ll go to church every Sunday.” “I’ll be better in a few months, so I just have to fake it on my job until I’m better.” “Our company is like family, so they’ll accept me as I am until I’m better”, “there will be a miracle treatment to help me.”</a:t>
            </a:r>
          </a:p>
          <a:p>
            <a:r>
              <a:rPr lang="en-US" dirty="0"/>
              <a:t>What they do: Still a lot of denial, but try to figure out ways to return to “old normal”, act upbeat, sometimes reject help from us</a:t>
            </a:r>
          </a:p>
          <a:p>
            <a:r>
              <a:rPr lang="en-US" dirty="0"/>
              <a:t>What they feel: Varies a lot: scared, sometimes overconfident, overly positive</a:t>
            </a:r>
          </a:p>
          <a:p>
            <a:r>
              <a:rPr lang="en-US" dirty="0"/>
              <a:t>How to help: Listen, confirm their feelings, remind this is a process with an end. Applaud their efforts to get better. Gently urge patience and realism without giving up hope. </a:t>
            </a:r>
          </a:p>
          <a:p>
            <a:endParaRPr lang="en-US" dirty="0"/>
          </a:p>
        </p:txBody>
      </p:sp>
    </p:spTree>
    <p:extLst>
      <p:ext uri="{BB962C8B-B14F-4D97-AF65-F5344CB8AC3E}">
        <p14:creationId xmlns:p14="http://schemas.microsoft.com/office/powerpoint/2010/main" val="81219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AAD8-F43A-4E07-8492-58F98BB56018}"/>
              </a:ext>
            </a:extLst>
          </p:cNvPr>
          <p:cNvSpPr>
            <a:spLocks noGrp="1"/>
          </p:cNvSpPr>
          <p:nvPr>
            <p:ph type="title"/>
          </p:nvPr>
        </p:nvSpPr>
        <p:spPr/>
        <p:txBody>
          <a:bodyPr/>
          <a:lstStyle/>
          <a:p>
            <a:r>
              <a:rPr lang="en-US" dirty="0"/>
              <a:t> The Grief Cycle</a:t>
            </a:r>
          </a:p>
        </p:txBody>
      </p:sp>
      <p:sp>
        <p:nvSpPr>
          <p:cNvPr id="3" name="Content Placeholder 2">
            <a:extLst>
              <a:ext uri="{FF2B5EF4-FFF2-40B4-BE49-F238E27FC236}">
                <a16:creationId xmlns:a16="http://schemas.microsoft.com/office/drawing/2014/main" id="{2E35A8AF-39D7-4E84-9705-5220666F96A9}"/>
              </a:ext>
            </a:extLst>
          </p:cNvPr>
          <p:cNvSpPr>
            <a:spLocks noGrp="1"/>
          </p:cNvSpPr>
          <p:nvPr>
            <p:ph idx="1"/>
          </p:nvPr>
        </p:nvSpPr>
        <p:spPr/>
        <p:txBody>
          <a:bodyPr/>
          <a:lstStyle/>
          <a:p>
            <a:r>
              <a:rPr lang="en-US" dirty="0"/>
              <a:t>A cycle of grief and loss was developed in the 1960’s by Elisabeth Kubler-Ross to explain the grieving process. </a:t>
            </a:r>
          </a:p>
          <a:p>
            <a:r>
              <a:rPr lang="en-US" dirty="0"/>
              <a:t>Involved 5 stages: Shock &amp; Denial, Anger, Bargaining, Depression, Acceptance. </a:t>
            </a:r>
          </a:p>
          <a:p>
            <a:r>
              <a:rPr lang="en-US" dirty="0"/>
              <a:t>Many clinicians began to notice that people who were faced with severe upheavals in their lives followed the same process. (Since then it has been widely utilized as a method of helping people understand their reactions to significant change or upheaval. </a:t>
            </a:r>
          </a:p>
          <a:p>
            <a:endParaRPr lang="en-US" dirty="0"/>
          </a:p>
        </p:txBody>
      </p:sp>
    </p:spTree>
    <p:extLst>
      <p:ext uri="{BB962C8B-B14F-4D97-AF65-F5344CB8AC3E}">
        <p14:creationId xmlns:p14="http://schemas.microsoft.com/office/powerpoint/2010/main" val="56383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2B52-585C-4AD8-8C44-55D7EFF33376}"/>
              </a:ext>
            </a:extLst>
          </p:cNvPr>
          <p:cNvSpPr>
            <a:spLocks noGrp="1"/>
          </p:cNvSpPr>
          <p:nvPr>
            <p:ph type="title"/>
          </p:nvPr>
        </p:nvSpPr>
        <p:spPr/>
        <p:txBody>
          <a:bodyPr>
            <a:normAutofit/>
          </a:bodyPr>
          <a:lstStyle/>
          <a:p>
            <a:r>
              <a:rPr lang="en-US" sz="2400" i="1" dirty="0"/>
              <a:t>The Stages of Adjustment to Grief and Pain, cont’d</a:t>
            </a:r>
          </a:p>
        </p:txBody>
      </p:sp>
      <p:sp>
        <p:nvSpPr>
          <p:cNvPr id="3" name="Content Placeholder 2">
            <a:extLst>
              <a:ext uri="{FF2B5EF4-FFF2-40B4-BE49-F238E27FC236}">
                <a16:creationId xmlns:a16="http://schemas.microsoft.com/office/drawing/2014/main" id="{73F53419-24E5-4BA8-8167-EAE055A02F29}"/>
              </a:ext>
            </a:extLst>
          </p:cNvPr>
          <p:cNvSpPr>
            <a:spLocks noGrp="1"/>
          </p:cNvSpPr>
          <p:nvPr>
            <p:ph idx="1"/>
          </p:nvPr>
        </p:nvSpPr>
        <p:spPr/>
        <p:txBody>
          <a:bodyPr>
            <a:normAutofit fontScale="85000" lnSpcReduction="20000"/>
          </a:bodyPr>
          <a:lstStyle/>
          <a:p>
            <a:r>
              <a:rPr lang="en-US" b="1" dirty="0"/>
              <a:t>Anger</a:t>
            </a:r>
          </a:p>
          <a:p>
            <a:r>
              <a:rPr lang="en-US" dirty="0"/>
              <a:t>The beginning of the crash</a:t>
            </a:r>
          </a:p>
          <a:p>
            <a:r>
              <a:rPr lang="en-US" dirty="0"/>
              <a:t>What they say: “Someone is going to pay for what happened to me!”, “You don’t care about my pain!”, “This is unfair! The whole system stinks!” “I look at everyone else having a good time and I hate them!” “I hate God. I don’t believe anymore!”</a:t>
            </a:r>
          </a:p>
          <a:p>
            <a:r>
              <a:rPr lang="en-US" dirty="0"/>
              <a:t>What they do: Blow up at providers and family, sometimes can become violent, force themselves to do things that hurt, yell at people they don’t know. Begin to isolate or isolate more, drink or use other substances to calm down.</a:t>
            </a:r>
          </a:p>
          <a:p>
            <a:r>
              <a:rPr lang="en-US" dirty="0"/>
              <a:t>What they feel: Intense anger, resentment, frustration, hatred of self and others. </a:t>
            </a:r>
          </a:p>
          <a:p>
            <a:r>
              <a:rPr lang="en-US" dirty="0"/>
              <a:t>How to help: Listen, confirm their feelings, remind this is a process with an end. Make sure they are not a danger to self or others. Remind them LNI does not hate them personally. This is where meds usually come in. </a:t>
            </a:r>
          </a:p>
          <a:p>
            <a:endParaRPr lang="en-US" dirty="0"/>
          </a:p>
        </p:txBody>
      </p:sp>
    </p:spTree>
    <p:extLst>
      <p:ext uri="{BB962C8B-B14F-4D97-AF65-F5344CB8AC3E}">
        <p14:creationId xmlns:p14="http://schemas.microsoft.com/office/powerpoint/2010/main" val="3837505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A989-4B65-429E-AEEF-5AA75AC707F3}"/>
              </a:ext>
            </a:extLst>
          </p:cNvPr>
          <p:cNvSpPr>
            <a:spLocks noGrp="1"/>
          </p:cNvSpPr>
          <p:nvPr>
            <p:ph type="title"/>
          </p:nvPr>
        </p:nvSpPr>
        <p:spPr/>
        <p:txBody>
          <a:bodyPr>
            <a:normAutofit/>
          </a:bodyPr>
          <a:lstStyle/>
          <a:p>
            <a:r>
              <a:rPr lang="en-US" sz="2400" b="1" i="1" dirty="0"/>
              <a:t>The Stages of Adjustment to Grief and Pain, cont’d</a:t>
            </a:r>
            <a:endParaRPr lang="en-US" sz="2400" dirty="0"/>
          </a:p>
        </p:txBody>
      </p:sp>
      <p:sp>
        <p:nvSpPr>
          <p:cNvPr id="3" name="Content Placeholder 2">
            <a:extLst>
              <a:ext uri="{FF2B5EF4-FFF2-40B4-BE49-F238E27FC236}">
                <a16:creationId xmlns:a16="http://schemas.microsoft.com/office/drawing/2014/main" id="{80FD4A07-5014-4F2C-9FD9-F68DC6736499}"/>
              </a:ext>
            </a:extLst>
          </p:cNvPr>
          <p:cNvSpPr>
            <a:spLocks noGrp="1"/>
          </p:cNvSpPr>
          <p:nvPr>
            <p:ph idx="1"/>
          </p:nvPr>
        </p:nvSpPr>
        <p:spPr>
          <a:xfrm>
            <a:off x="838200" y="1825625"/>
            <a:ext cx="10515600" cy="4351338"/>
          </a:xfrm>
        </p:spPr>
        <p:txBody>
          <a:bodyPr>
            <a:normAutofit fontScale="92500" lnSpcReduction="20000"/>
          </a:bodyPr>
          <a:lstStyle/>
          <a:p>
            <a:r>
              <a:rPr lang="en-US" b="1" dirty="0"/>
              <a:t>Depression: The bottom of the crash</a:t>
            </a:r>
          </a:p>
          <a:p>
            <a:r>
              <a:rPr lang="en-US" b="1" dirty="0"/>
              <a:t>They can move back and forth between anger and depressive phases</a:t>
            </a:r>
          </a:p>
          <a:p>
            <a:r>
              <a:rPr lang="en-US" dirty="0"/>
              <a:t>Depression and anger phases often the longest phases. Our goal is to move through these phases and move towards </a:t>
            </a:r>
          </a:p>
          <a:p>
            <a:r>
              <a:rPr lang="en-US" b="1" dirty="0"/>
              <a:t>What they say</a:t>
            </a:r>
            <a:r>
              <a:rPr lang="en-US" dirty="0"/>
              <a:t>: I feel worthless, I feel sad, I don’t do the things I liked doing, no appetite, I sleep all the time, I cry over everything, or I blow up and everything annoys me, I wonder if my family would be better off without me</a:t>
            </a:r>
          </a:p>
          <a:p>
            <a:r>
              <a:rPr lang="en-US" b="1" dirty="0"/>
              <a:t>What they do: </a:t>
            </a:r>
            <a:r>
              <a:rPr lang="en-US" dirty="0"/>
              <a:t>Cry, isolate, push family members away, hide, avoid friends, sometimes attempt or contemplate suicide, sometimes blow up at family or in stores or clinics, no longer go to family events, sometimes miss appointments with us (often), avoid talking about the accident/event, sleep a lot or none at all, over eat or don’t eat</a:t>
            </a:r>
            <a:endParaRPr lang="en-US" b="1" dirty="0"/>
          </a:p>
          <a:p>
            <a:endParaRPr lang="en-US" dirty="0"/>
          </a:p>
        </p:txBody>
      </p:sp>
    </p:spTree>
    <p:extLst>
      <p:ext uri="{BB962C8B-B14F-4D97-AF65-F5344CB8AC3E}">
        <p14:creationId xmlns:p14="http://schemas.microsoft.com/office/powerpoint/2010/main" val="1527084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CE5C-3FDE-4E04-92DE-4A97B8EFA989}"/>
              </a:ext>
            </a:extLst>
          </p:cNvPr>
          <p:cNvSpPr>
            <a:spLocks noGrp="1"/>
          </p:cNvSpPr>
          <p:nvPr>
            <p:ph type="title"/>
          </p:nvPr>
        </p:nvSpPr>
        <p:spPr/>
        <p:txBody>
          <a:bodyPr>
            <a:normAutofit/>
          </a:bodyPr>
          <a:lstStyle/>
          <a:p>
            <a:r>
              <a:rPr lang="en-US" sz="3200" b="1" dirty="0"/>
              <a:t>The Grief Model, cont’d</a:t>
            </a:r>
          </a:p>
        </p:txBody>
      </p:sp>
      <p:sp>
        <p:nvSpPr>
          <p:cNvPr id="3" name="Content Placeholder 2">
            <a:extLst>
              <a:ext uri="{FF2B5EF4-FFF2-40B4-BE49-F238E27FC236}">
                <a16:creationId xmlns:a16="http://schemas.microsoft.com/office/drawing/2014/main" id="{F6863CF0-A54B-45D4-8C48-F521A8F9BE24}"/>
              </a:ext>
            </a:extLst>
          </p:cNvPr>
          <p:cNvSpPr>
            <a:spLocks noGrp="1"/>
          </p:cNvSpPr>
          <p:nvPr>
            <p:ph idx="1"/>
          </p:nvPr>
        </p:nvSpPr>
        <p:spPr/>
        <p:txBody>
          <a:bodyPr/>
          <a:lstStyle/>
          <a:p>
            <a:r>
              <a:rPr lang="en-US" b="1" dirty="0"/>
              <a:t>What they feel: </a:t>
            </a:r>
            <a:r>
              <a:rPr lang="en-US" dirty="0"/>
              <a:t>Guilt, hopeless, sad, confused, worthless, overwhelmed</a:t>
            </a:r>
          </a:p>
          <a:p>
            <a:r>
              <a:rPr lang="en-US" b="1" dirty="0"/>
              <a:t>How you can help: </a:t>
            </a:r>
            <a:r>
              <a:rPr lang="en-US" dirty="0"/>
              <a:t>Listen and empathize; support and encourage;  point out the positive things in their lives (healthy kids, they can still walk, they can still think, they have food and shelter right now), urge mindfulness, one day at a time, make one small improvement every day, “this too shall pass”, focus on their strengths, give a sense of hope, reinforce small efforts, encourage building support systems, help them learn to do things in a different way so they can be more empowered and independent</a:t>
            </a:r>
            <a:endParaRPr lang="en-US" b="1" dirty="0"/>
          </a:p>
          <a:p>
            <a:endParaRPr lang="en-US" b="1" dirty="0"/>
          </a:p>
          <a:p>
            <a:pPr marL="0" indent="0">
              <a:buNone/>
            </a:pPr>
            <a:endParaRPr lang="en-US" b="1" dirty="0"/>
          </a:p>
        </p:txBody>
      </p:sp>
    </p:spTree>
    <p:extLst>
      <p:ext uri="{BB962C8B-B14F-4D97-AF65-F5344CB8AC3E}">
        <p14:creationId xmlns:p14="http://schemas.microsoft.com/office/powerpoint/2010/main" val="348237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D52F-A6C3-4FAB-9A7E-779CE455BEFC}"/>
              </a:ext>
            </a:extLst>
          </p:cNvPr>
          <p:cNvSpPr>
            <a:spLocks noGrp="1"/>
          </p:cNvSpPr>
          <p:nvPr>
            <p:ph type="title"/>
          </p:nvPr>
        </p:nvSpPr>
        <p:spPr/>
        <p:txBody>
          <a:bodyPr>
            <a:normAutofit/>
          </a:bodyPr>
          <a:lstStyle/>
          <a:p>
            <a:r>
              <a:rPr lang="en-US" sz="2800" b="1" dirty="0"/>
              <a:t>Grief Model ,cont’d</a:t>
            </a:r>
          </a:p>
        </p:txBody>
      </p:sp>
      <p:sp>
        <p:nvSpPr>
          <p:cNvPr id="3" name="Content Placeholder 2">
            <a:extLst>
              <a:ext uri="{FF2B5EF4-FFF2-40B4-BE49-F238E27FC236}">
                <a16:creationId xmlns:a16="http://schemas.microsoft.com/office/drawing/2014/main" id="{8281A464-5904-4022-A229-17254084C7B2}"/>
              </a:ext>
            </a:extLst>
          </p:cNvPr>
          <p:cNvSpPr>
            <a:spLocks noGrp="1"/>
          </p:cNvSpPr>
          <p:nvPr>
            <p:ph idx="1"/>
          </p:nvPr>
        </p:nvSpPr>
        <p:spPr/>
        <p:txBody>
          <a:bodyPr>
            <a:normAutofit fontScale="92500" lnSpcReduction="20000"/>
          </a:bodyPr>
          <a:lstStyle/>
          <a:p>
            <a:r>
              <a:rPr lang="en-US" b="1" dirty="0"/>
              <a:t>The Upward Turn</a:t>
            </a:r>
          </a:p>
          <a:p>
            <a:r>
              <a:rPr lang="en-US" b="1" dirty="0"/>
              <a:t>Often incremental, then builds over the next few weeks</a:t>
            </a:r>
          </a:p>
          <a:p>
            <a:r>
              <a:rPr lang="en-US" dirty="0"/>
              <a:t>What they say: My week hasn’t been so bad, I found a way to do something, I tried what you suggested, I stopped my negative thoughts and tried to focus on positive, I actually got something done last week, I only cried once last week. I need to just get used to…(pain, walking with walker, forgetfulness)</a:t>
            </a:r>
          </a:p>
          <a:p>
            <a:r>
              <a:rPr lang="en-US" dirty="0"/>
              <a:t>What they do: Make small efforts to accommodate new normal (office chair to fold laundry, unload dishwasher), take a short walk outside, showered, helped my husband/wife more</a:t>
            </a:r>
          </a:p>
          <a:p>
            <a:r>
              <a:rPr lang="en-US" dirty="0"/>
              <a:t>What they feel: Sense of hope, accomplishment, pride, look forward to a future, they can find meaning in their accident and lives</a:t>
            </a:r>
          </a:p>
          <a:p>
            <a:endParaRPr lang="en-US" dirty="0"/>
          </a:p>
        </p:txBody>
      </p:sp>
    </p:spTree>
    <p:extLst>
      <p:ext uri="{BB962C8B-B14F-4D97-AF65-F5344CB8AC3E}">
        <p14:creationId xmlns:p14="http://schemas.microsoft.com/office/powerpoint/2010/main" val="414256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8668-2AD2-469F-97BD-F93C122DAB53}"/>
              </a:ext>
            </a:extLst>
          </p:cNvPr>
          <p:cNvSpPr>
            <a:spLocks noGrp="1"/>
          </p:cNvSpPr>
          <p:nvPr>
            <p:ph type="title"/>
          </p:nvPr>
        </p:nvSpPr>
        <p:spPr/>
        <p:txBody>
          <a:bodyPr>
            <a:normAutofit/>
          </a:bodyPr>
          <a:lstStyle/>
          <a:p>
            <a:r>
              <a:rPr lang="en-US" sz="2400" b="1" dirty="0"/>
              <a:t>The Grief Model, cont’d</a:t>
            </a:r>
          </a:p>
        </p:txBody>
      </p:sp>
      <p:sp>
        <p:nvSpPr>
          <p:cNvPr id="3" name="Content Placeholder 2">
            <a:extLst>
              <a:ext uri="{FF2B5EF4-FFF2-40B4-BE49-F238E27FC236}">
                <a16:creationId xmlns:a16="http://schemas.microsoft.com/office/drawing/2014/main" id="{5A0A6E38-41D2-4529-8795-A0AC4387C8CC}"/>
              </a:ext>
            </a:extLst>
          </p:cNvPr>
          <p:cNvSpPr>
            <a:spLocks noGrp="1"/>
          </p:cNvSpPr>
          <p:nvPr>
            <p:ph idx="1"/>
          </p:nvPr>
        </p:nvSpPr>
        <p:spPr/>
        <p:txBody>
          <a:bodyPr/>
          <a:lstStyle/>
          <a:p>
            <a:r>
              <a:rPr lang="en-US" dirty="0"/>
              <a:t>Two case studies if we have time:</a:t>
            </a:r>
          </a:p>
          <a:p>
            <a:r>
              <a:rPr lang="en-US" dirty="0"/>
              <a:t>John, severe arm injury, trauma</a:t>
            </a:r>
          </a:p>
          <a:p>
            <a:r>
              <a:rPr lang="en-US" dirty="0"/>
              <a:t>Ellen, bus driver, accident, head injury, back injury, trauma</a:t>
            </a:r>
          </a:p>
          <a:p>
            <a:endParaRPr lang="en-US" dirty="0"/>
          </a:p>
        </p:txBody>
      </p:sp>
    </p:spTree>
    <p:extLst>
      <p:ext uri="{BB962C8B-B14F-4D97-AF65-F5344CB8AC3E}">
        <p14:creationId xmlns:p14="http://schemas.microsoft.com/office/powerpoint/2010/main" val="1996280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5520-AF0D-4846-9E97-B486BC63880F}"/>
              </a:ext>
            </a:extLst>
          </p:cNvPr>
          <p:cNvSpPr>
            <a:spLocks noGrp="1"/>
          </p:cNvSpPr>
          <p:nvPr>
            <p:ph type="title"/>
          </p:nvPr>
        </p:nvSpPr>
        <p:spPr/>
        <p:txBody>
          <a:bodyPr/>
          <a:lstStyle/>
          <a:p>
            <a:r>
              <a:rPr lang="en-US" dirty="0"/>
              <a:t>Grief Model in the Age of </a:t>
            </a:r>
            <a:r>
              <a:rPr lang="en-US" dirty="0" err="1"/>
              <a:t>Covid</a:t>
            </a:r>
            <a:endParaRPr lang="en-US" dirty="0"/>
          </a:p>
        </p:txBody>
      </p:sp>
      <p:sp>
        <p:nvSpPr>
          <p:cNvPr id="3" name="Content Placeholder 2">
            <a:extLst>
              <a:ext uri="{FF2B5EF4-FFF2-40B4-BE49-F238E27FC236}">
                <a16:creationId xmlns:a16="http://schemas.microsoft.com/office/drawing/2014/main" id="{3C236BD9-ADD9-443B-807C-01C808EF7F96}"/>
              </a:ext>
            </a:extLst>
          </p:cNvPr>
          <p:cNvSpPr>
            <a:spLocks noGrp="1"/>
          </p:cNvSpPr>
          <p:nvPr>
            <p:ph idx="1"/>
          </p:nvPr>
        </p:nvSpPr>
        <p:spPr/>
        <p:txBody>
          <a:bodyPr>
            <a:normAutofit lnSpcReduction="10000"/>
          </a:bodyPr>
          <a:lstStyle/>
          <a:p>
            <a:r>
              <a:rPr lang="en-US" dirty="0"/>
              <a:t>Both society and individuals have gone through this model with the </a:t>
            </a:r>
            <a:r>
              <a:rPr lang="en-US" dirty="0" err="1"/>
              <a:t>Covid</a:t>
            </a:r>
            <a:r>
              <a:rPr lang="en-US" dirty="0"/>
              <a:t> pandemic</a:t>
            </a:r>
          </a:p>
          <a:p>
            <a:r>
              <a:rPr lang="en-US" dirty="0"/>
              <a:t>Denial</a:t>
            </a:r>
          </a:p>
          <a:p>
            <a:r>
              <a:rPr lang="en-US" dirty="0"/>
              <a:t>Bargaining</a:t>
            </a:r>
          </a:p>
          <a:p>
            <a:r>
              <a:rPr lang="en-US" dirty="0"/>
              <a:t>Anger</a:t>
            </a:r>
          </a:p>
          <a:p>
            <a:r>
              <a:rPr lang="en-US" dirty="0"/>
              <a:t>Depression</a:t>
            </a:r>
          </a:p>
          <a:p>
            <a:r>
              <a:rPr lang="en-US" dirty="0"/>
              <a:t>Additional stressors: Contentious political races, fires and smoke</a:t>
            </a:r>
          </a:p>
          <a:p>
            <a:r>
              <a:rPr lang="en-US" dirty="0"/>
              <a:t>We are moving slowly toward acceptance “It’s not going away”</a:t>
            </a:r>
          </a:p>
          <a:p>
            <a:r>
              <a:rPr lang="en-US" dirty="0"/>
              <a:t>Problem solving and resolution</a:t>
            </a:r>
          </a:p>
        </p:txBody>
      </p:sp>
    </p:spTree>
    <p:extLst>
      <p:ext uri="{BB962C8B-B14F-4D97-AF65-F5344CB8AC3E}">
        <p14:creationId xmlns:p14="http://schemas.microsoft.com/office/powerpoint/2010/main" val="2304358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6893-A8DE-47E7-8AE3-4CAF0A34CC02}"/>
              </a:ext>
            </a:extLst>
          </p:cNvPr>
          <p:cNvSpPr>
            <a:spLocks noGrp="1"/>
          </p:cNvSpPr>
          <p:nvPr>
            <p:ph type="title"/>
          </p:nvPr>
        </p:nvSpPr>
        <p:spPr/>
        <p:txBody>
          <a:bodyPr/>
          <a:lstStyle/>
          <a:p>
            <a:r>
              <a:rPr lang="en-US" dirty="0"/>
              <a:t>Grief Model in the Age of </a:t>
            </a:r>
            <a:r>
              <a:rPr lang="en-US" dirty="0" err="1"/>
              <a:t>Covid</a:t>
            </a:r>
            <a:r>
              <a:rPr lang="en-US" dirty="0"/>
              <a:t> cont’d</a:t>
            </a:r>
          </a:p>
        </p:txBody>
      </p:sp>
      <p:sp>
        <p:nvSpPr>
          <p:cNvPr id="3" name="Content Placeholder 2">
            <a:extLst>
              <a:ext uri="{FF2B5EF4-FFF2-40B4-BE49-F238E27FC236}">
                <a16:creationId xmlns:a16="http://schemas.microsoft.com/office/drawing/2014/main" id="{8CFD3E9B-A215-46BB-9A60-3F46FA82E409}"/>
              </a:ext>
            </a:extLst>
          </p:cNvPr>
          <p:cNvSpPr>
            <a:spLocks noGrp="1"/>
          </p:cNvSpPr>
          <p:nvPr>
            <p:ph idx="1"/>
          </p:nvPr>
        </p:nvSpPr>
        <p:spPr/>
        <p:txBody>
          <a:bodyPr/>
          <a:lstStyle/>
          <a:p>
            <a:r>
              <a:rPr lang="en-US" dirty="0"/>
              <a:t>Confusion/lack of information and knowledge complicated our accommodation to the new normal, along with other stressors</a:t>
            </a:r>
          </a:p>
          <a:p>
            <a:r>
              <a:rPr lang="en-US" dirty="0"/>
              <a:t>Our usual coping skills are gone (social, physical)</a:t>
            </a:r>
          </a:p>
          <a:p>
            <a:r>
              <a:rPr lang="en-US" dirty="0"/>
              <a:t>Respond in chat:</a:t>
            </a:r>
          </a:p>
          <a:p>
            <a:r>
              <a:rPr lang="en-US" dirty="0"/>
              <a:t>Can you tell which stage of this model you are in?</a:t>
            </a:r>
          </a:p>
          <a:p>
            <a:r>
              <a:rPr lang="en-US" dirty="0"/>
              <a:t>What disruptions have you had in your life?</a:t>
            </a:r>
          </a:p>
          <a:p>
            <a:r>
              <a:rPr lang="en-US" dirty="0"/>
              <a:t>What are your losses</a:t>
            </a:r>
          </a:p>
          <a:p>
            <a:r>
              <a:rPr lang="en-US" dirty="0"/>
              <a:t>How has your learning/functioning been affected?</a:t>
            </a:r>
          </a:p>
          <a:p>
            <a:endParaRPr lang="en-US" dirty="0"/>
          </a:p>
        </p:txBody>
      </p:sp>
    </p:spTree>
    <p:extLst>
      <p:ext uri="{BB962C8B-B14F-4D97-AF65-F5344CB8AC3E}">
        <p14:creationId xmlns:p14="http://schemas.microsoft.com/office/powerpoint/2010/main" val="134887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96DC-ADBA-4E8F-BB24-AC8DAC5BA532}"/>
              </a:ext>
            </a:extLst>
          </p:cNvPr>
          <p:cNvSpPr>
            <a:spLocks noGrp="1"/>
          </p:cNvSpPr>
          <p:nvPr>
            <p:ph type="title"/>
          </p:nvPr>
        </p:nvSpPr>
        <p:spPr/>
        <p:txBody>
          <a:bodyPr/>
          <a:lstStyle/>
          <a:p>
            <a:r>
              <a:rPr lang="en-US" dirty="0"/>
              <a:t>Take care of the caretaker</a:t>
            </a:r>
          </a:p>
        </p:txBody>
      </p:sp>
      <p:sp>
        <p:nvSpPr>
          <p:cNvPr id="3" name="Content Placeholder 2">
            <a:extLst>
              <a:ext uri="{FF2B5EF4-FFF2-40B4-BE49-F238E27FC236}">
                <a16:creationId xmlns:a16="http://schemas.microsoft.com/office/drawing/2014/main" id="{5D908FE0-8507-4F0E-84B8-930859022726}"/>
              </a:ext>
            </a:extLst>
          </p:cNvPr>
          <p:cNvSpPr>
            <a:spLocks noGrp="1"/>
          </p:cNvSpPr>
          <p:nvPr>
            <p:ph idx="1"/>
          </p:nvPr>
        </p:nvSpPr>
        <p:spPr/>
        <p:txBody>
          <a:bodyPr>
            <a:normAutofit/>
          </a:bodyPr>
          <a:lstStyle/>
          <a:p>
            <a:r>
              <a:rPr lang="en-US" dirty="0"/>
              <a:t>Don’t expect to be at 100% learning/functioning</a:t>
            </a:r>
          </a:p>
          <a:p>
            <a:r>
              <a:rPr lang="en-US" dirty="0"/>
              <a:t>Establish a routine and try to stick to it</a:t>
            </a:r>
          </a:p>
          <a:p>
            <a:r>
              <a:rPr lang="en-US" dirty="0"/>
              <a:t>Sleep will be affected-dreams, quality, amount</a:t>
            </a:r>
          </a:p>
          <a:p>
            <a:r>
              <a:rPr lang="en-US" dirty="0"/>
              <a:t>Find alternative ways to interact with others</a:t>
            </a:r>
          </a:p>
          <a:p>
            <a:r>
              <a:rPr lang="en-US" dirty="0"/>
              <a:t>Mindless activities are okay if they help you cope (crossword puzzles)</a:t>
            </a:r>
          </a:p>
          <a:p>
            <a:r>
              <a:rPr lang="en-US" dirty="0"/>
              <a:t>Learn something new (EdX, Allison University online, or CE’s </a:t>
            </a:r>
            <a:r>
              <a:rPr lang="en-US" dirty="0" err="1"/>
              <a:t>ie</a:t>
            </a:r>
            <a:r>
              <a:rPr lang="en-US" dirty="0"/>
              <a:t>: CE’s for less)</a:t>
            </a:r>
          </a:p>
          <a:p>
            <a:r>
              <a:rPr lang="en-US" dirty="0"/>
              <a:t>Be patient with yourself</a:t>
            </a:r>
          </a:p>
          <a:p>
            <a:endParaRPr lang="en-US" dirty="0"/>
          </a:p>
        </p:txBody>
      </p:sp>
    </p:spTree>
    <p:extLst>
      <p:ext uri="{BB962C8B-B14F-4D97-AF65-F5344CB8AC3E}">
        <p14:creationId xmlns:p14="http://schemas.microsoft.com/office/powerpoint/2010/main" val="252936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8DEA-B03D-4A32-BBCE-646239D3DC3F}"/>
              </a:ext>
            </a:extLst>
          </p:cNvPr>
          <p:cNvSpPr>
            <a:spLocks noGrp="1"/>
          </p:cNvSpPr>
          <p:nvPr>
            <p:ph type="title"/>
          </p:nvPr>
        </p:nvSpPr>
        <p:spPr>
          <a:xfrm>
            <a:off x="2685143" y="681038"/>
            <a:ext cx="6879770" cy="356734"/>
          </a:xfrm>
        </p:spPr>
        <p:txBody>
          <a:bodyPr>
            <a:noAutofit/>
          </a:bodyPr>
          <a:lstStyle/>
          <a:p>
            <a:r>
              <a:rPr lang="en-US" sz="3600" b="1" dirty="0">
                <a:latin typeface="Ink Free" panose="03080402000500000000" pitchFamily="66" charset="0"/>
              </a:rPr>
              <a:t>Its time to be happy again</a:t>
            </a:r>
          </a:p>
        </p:txBody>
      </p:sp>
      <p:sp>
        <p:nvSpPr>
          <p:cNvPr id="3" name="Content Placeholder 2">
            <a:extLst>
              <a:ext uri="{FF2B5EF4-FFF2-40B4-BE49-F238E27FC236}">
                <a16:creationId xmlns:a16="http://schemas.microsoft.com/office/drawing/2014/main" id="{4639AB01-5F0F-4DD0-9718-43CF6E192020}"/>
              </a:ext>
            </a:extLst>
          </p:cNvPr>
          <p:cNvSpPr>
            <a:spLocks noGrp="1"/>
          </p:cNvSpPr>
          <p:nvPr>
            <p:ph idx="1"/>
          </p:nvPr>
        </p:nvSpPr>
        <p:spPr/>
        <p:txBody>
          <a:bodyPr/>
          <a:lstStyle/>
          <a:p>
            <a:endParaRPr lang="en-US" sz="1800" b="0" i="0" u="none" strike="noStrike" baseline="0" dirty="0">
              <a:latin typeface="Times New Roman" panose="02020603050405020304" pitchFamily="18" charset="0"/>
            </a:endParaRPr>
          </a:p>
          <a:p>
            <a:endParaRPr lang="en-US" sz="1800" b="0" i="0" u="none" strike="noStrike" baseline="0" dirty="0">
              <a:latin typeface="Times New Roman" panose="02020603050405020304" pitchFamily="18" charset="0"/>
            </a:endParaRPr>
          </a:p>
          <a:p>
            <a:endParaRPr lang="en-US" sz="2800" b="0" i="0" u="none" strike="noStrike" baseline="0" dirty="0">
              <a:latin typeface="Times New Roman" panose="02020603050405020304" pitchFamily="18" charset="0"/>
            </a:endParaRPr>
          </a:p>
        </p:txBody>
      </p:sp>
      <p:pic>
        <p:nvPicPr>
          <p:cNvPr id="1026" name="Picture 2" descr=" ">
            <a:extLst>
              <a:ext uri="{FF2B5EF4-FFF2-40B4-BE49-F238E27FC236}">
                <a16:creationId xmlns:a16="http://schemas.microsoft.com/office/drawing/2014/main" id="{D312D9A1-338A-44DC-B16B-88E03951AE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7429" y="1143000"/>
            <a:ext cx="7097484" cy="503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564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D93F-93D4-48F8-91E7-A1C8739FFCFF}"/>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1385ABE9-163B-4C86-B5AA-537748128B16}"/>
              </a:ext>
            </a:extLst>
          </p:cNvPr>
          <p:cNvSpPr>
            <a:spLocks noGrp="1"/>
          </p:cNvSpPr>
          <p:nvPr>
            <p:ph idx="1"/>
          </p:nvPr>
        </p:nvSpPr>
        <p:spPr/>
        <p:txBody>
          <a:bodyPr/>
          <a:lstStyle/>
          <a:p>
            <a:r>
              <a:rPr lang="en-US" dirty="0"/>
              <a:t>Excellent model of change curve: </a:t>
            </a:r>
          </a:p>
          <a:p>
            <a:pPr marL="0" indent="0">
              <a:buNone/>
            </a:pPr>
            <a:r>
              <a:rPr lang="en-US" dirty="0">
                <a:hlinkClick r:id="rId2"/>
              </a:rPr>
              <a:t>https://www.exeter.ac.uk/media/universityofexeter/humanresources/documents/learningdevelopment/the_change_curve.pdf</a:t>
            </a:r>
            <a:endParaRPr lang="en-US" dirty="0"/>
          </a:p>
          <a:p>
            <a:pPr marL="0" indent="0">
              <a:buNone/>
            </a:pPr>
            <a:endParaRPr lang="en-US" dirty="0"/>
          </a:p>
          <a:p>
            <a:pPr marL="0" indent="0">
              <a:buNone/>
            </a:pPr>
            <a:r>
              <a:rPr lang="en-US" dirty="0"/>
              <a:t>Good online resource:</a:t>
            </a:r>
          </a:p>
          <a:p>
            <a:pPr marL="0" indent="0">
              <a:buNone/>
            </a:pPr>
            <a:r>
              <a:rPr lang="en-US" dirty="0">
                <a:hlinkClick r:id="rId3"/>
              </a:rPr>
              <a:t>https://www.change-management-coach.com/kubler-ross.html</a:t>
            </a:r>
            <a:endParaRPr lang="en-US" dirty="0"/>
          </a:p>
          <a:p>
            <a:pPr marL="0" indent="0">
              <a:buNone/>
            </a:pPr>
            <a:endParaRPr lang="en-US" dirty="0"/>
          </a:p>
          <a:p>
            <a:pPr marL="0" indent="0">
              <a:buNone/>
            </a:pPr>
            <a:r>
              <a:rPr lang="en-US" dirty="0"/>
              <a:t>Also research Motivational Interviewing-excellent approach to help move from resistance </a:t>
            </a:r>
            <a:r>
              <a:rPr lang="en-US"/>
              <a:t>to change</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1209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8C0B-3F6F-46CF-B880-44A3B026E7F8}"/>
              </a:ext>
            </a:extLst>
          </p:cNvPr>
          <p:cNvSpPr>
            <a:spLocks noGrp="1"/>
          </p:cNvSpPr>
          <p:nvPr>
            <p:ph type="title"/>
          </p:nvPr>
        </p:nvSpPr>
        <p:spPr/>
        <p:txBody>
          <a:bodyPr>
            <a:normAutofit/>
          </a:bodyPr>
          <a:lstStyle/>
          <a:p>
            <a:r>
              <a:rPr lang="en-US" sz="2400" dirty="0"/>
              <a:t>The Grief Cycle cont’d</a:t>
            </a:r>
          </a:p>
        </p:txBody>
      </p:sp>
      <p:sp>
        <p:nvSpPr>
          <p:cNvPr id="3" name="Content Placeholder 2">
            <a:extLst>
              <a:ext uri="{FF2B5EF4-FFF2-40B4-BE49-F238E27FC236}">
                <a16:creationId xmlns:a16="http://schemas.microsoft.com/office/drawing/2014/main" id="{7801EEAC-CCE8-49E8-9253-54D88FE6CFD1}"/>
              </a:ext>
            </a:extLst>
          </p:cNvPr>
          <p:cNvSpPr>
            <a:spLocks noGrp="1"/>
          </p:cNvSpPr>
          <p:nvPr>
            <p:ph idx="1"/>
          </p:nvPr>
        </p:nvSpPr>
        <p:spPr/>
        <p:txBody>
          <a:bodyPr>
            <a:normAutofit/>
          </a:bodyPr>
          <a:lstStyle/>
          <a:p>
            <a:r>
              <a:rPr lang="en-US" dirty="0"/>
              <a:t>When faced with a loss or a significant life change people often</a:t>
            </a:r>
          </a:p>
          <a:p>
            <a:pPr lvl="1"/>
            <a:r>
              <a:rPr lang="en-US" dirty="0"/>
              <a:t>Deny it’s happening or minimize the effects, sometimes unwittingly </a:t>
            </a:r>
          </a:p>
          <a:p>
            <a:pPr lvl="1"/>
            <a:r>
              <a:rPr lang="en-US" dirty="0"/>
              <a:t>They try their best to get back to the previous norm by altering some aspect of their lives/behavior</a:t>
            </a:r>
          </a:p>
          <a:p>
            <a:pPr lvl="1"/>
            <a:r>
              <a:rPr lang="en-US" dirty="0"/>
              <a:t>Once they accept that the change has occurred, Go through a period of time wondering why they have been the victim of this loss/change, what they did wrong</a:t>
            </a:r>
          </a:p>
          <a:p>
            <a:pPr lvl="1"/>
            <a:r>
              <a:rPr lang="en-US" dirty="0"/>
              <a:t>Feel guilty if they caused the change or angry if it was caused by external</a:t>
            </a:r>
          </a:p>
          <a:p>
            <a:pPr lvl="1"/>
            <a:r>
              <a:rPr lang="en-US" dirty="0"/>
              <a:t>Feel angry about the change or loss</a:t>
            </a:r>
          </a:p>
          <a:p>
            <a:pPr lvl="1"/>
            <a:r>
              <a:rPr lang="en-US" dirty="0"/>
              <a:t>Feel sad and as they realize it is permanent and grieve the loss of “what was”, say goodbye to life as it was</a:t>
            </a:r>
          </a:p>
          <a:p>
            <a:pPr lvl="1"/>
            <a:endParaRPr lang="en-US" dirty="0"/>
          </a:p>
          <a:p>
            <a:pPr lvl="1"/>
            <a:endParaRPr lang="en-US" dirty="0"/>
          </a:p>
        </p:txBody>
      </p:sp>
    </p:spTree>
    <p:extLst>
      <p:ext uri="{BB962C8B-B14F-4D97-AF65-F5344CB8AC3E}">
        <p14:creationId xmlns:p14="http://schemas.microsoft.com/office/powerpoint/2010/main" val="274482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9B74-78E7-4D77-9E85-037647298706}"/>
              </a:ext>
            </a:extLst>
          </p:cNvPr>
          <p:cNvSpPr>
            <a:spLocks noGrp="1"/>
          </p:cNvSpPr>
          <p:nvPr>
            <p:ph type="title"/>
          </p:nvPr>
        </p:nvSpPr>
        <p:spPr/>
        <p:txBody>
          <a:bodyPr>
            <a:normAutofit/>
          </a:bodyPr>
          <a:lstStyle/>
          <a:p>
            <a:r>
              <a:rPr lang="en-US" sz="2400" dirty="0"/>
              <a:t>Grief Model, cont’d</a:t>
            </a:r>
          </a:p>
        </p:txBody>
      </p:sp>
      <p:sp>
        <p:nvSpPr>
          <p:cNvPr id="3" name="Content Placeholder 2">
            <a:extLst>
              <a:ext uri="{FF2B5EF4-FFF2-40B4-BE49-F238E27FC236}">
                <a16:creationId xmlns:a16="http://schemas.microsoft.com/office/drawing/2014/main" id="{9BB383E3-68C8-4E91-808D-F63730DAECD2}"/>
              </a:ext>
            </a:extLst>
          </p:cNvPr>
          <p:cNvSpPr>
            <a:spLocks noGrp="1"/>
          </p:cNvSpPr>
          <p:nvPr>
            <p:ph idx="1"/>
          </p:nvPr>
        </p:nvSpPr>
        <p:spPr/>
        <p:txBody>
          <a:bodyPr/>
          <a:lstStyle/>
          <a:p>
            <a:r>
              <a:rPr lang="en-US" dirty="0"/>
              <a:t>If they are reasonably mentally sound, they make it through this process and adapt to the “new normal”</a:t>
            </a:r>
          </a:p>
          <a:p>
            <a:r>
              <a:rPr lang="en-US" dirty="0"/>
              <a:t>Takes anywhere from days to years</a:t>
            </a:r>
          </a:p>
          <a:p>
            <a:r>
              <a:rPr lang="en-US" dirty="0"/>
              <a:t>There are indicators of where someone is in the process, listen to what they say and watch what they do</a:t>
            </a:r>
          </a:p>
          <a:p>
            <a:r>
              <a:rPr lang="en-US" dirty="0"/>
              <a:t>It is a messy process, but normal for healing/adjustment</a:t>
            </a:r>
          </a:p>
          <a:p>
            <a:r>
              <a:rPr lang="en-US" dirty="0"/>
              <a:t>We can help by supporting, reassuring that it is normal and help them move through depression and anger stages rather than being stuck</a:t>
            </a:r>
          </a:p>
          <a:p>
            <a:r>
              <a:rPr lang="en-US" dirty="0"/>
              <a:t>Goal is to accept the new normal and get on with life</a:t>
            </a:r>
          </a:p>
        </p:txBody>
      </p:sp>
    </p:spTree>
    <p:extLst>
      <p:ext uri="{BB962C8B-B14F-4D97-AF65-F5344CB8AC3E}">
        <p14:creationId xmlns:p14="http://schemas.microsoft.com/office/powerpoint/2010/main" val="113227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4A08-BC1D-4F9B-9F3B-3AA5E9F2CFCF}"/>
              </a:ext>
            </a:extLst>
          </p:cNvPr>
          <p:cNvSpPr>
            <a:spLocks noGrp="1"/>
          </p:cNvSpPr>
          <p:nvPr>
            <p:ph type="title"/>
          </p:nvPr>
        </p:nvSpPr>
        <p:spPr/>
        <p:txBody>
          <a:bodyPr>
            <a:normAutofit/>
          </a:bodyPr>
          <a:lstStyle/>
          <a:p>
            <a:r>
              <a:rPr lang="en-US" sz="2400" dirty="0"/>
              <a:t>Grief Model, cont’d</a:t>
            </a:r>
          </a:p>
        </p:txBody>
      </p:sp>
      <p:pic>
        <p:nvPicPr>
          <p:cNvPr id="5" name="Picture 4">
            <a:extLst>
              <a:ext uri="{FF2B5EF4-FFF2-40B4-BE49-F238E27FC236}">
                <a16:creationId xmlns:a16="http://schemas.microsoft.com/office/drawing/2014/main" id="{4F2D93BA-D115-4B25-8A6C-5B9F67516D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70100" y="2759138"/>
            <a:ext cx="7645400" cy="3994722"/>
          </a:xfrm>
          <a:prstGeom prst="rect">
            <a:avLst/>
          </a:prstGeom>
        </p:spPr>
      </p:pic>
      <p:sp>
        <p:nvSpPr>
          <p:cNvPr id="3" name="Content Placeholder 2">
            <a:extLst>
              <a:ext uri="{FF2B5EF4-FFF2-40B4-BE49-F238E27FC236}">
                <a16:creationId xmlns:a16="http://schemas.microsoft.com/office/drawing/2014/main" id="{78B0E1A8-369C-4EF4-8A2D-17D3644B531C}"/>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3200" dirty="0"/>
              <a:t>The key is to start out by  accepting them </a:t>
            </a:r>
          </a:p>
          <a:p>
            <a:pPr marL="0" indent="0" algn="ctr">
              <a:buNone/>
            </a:pPr>
            <a:r>
              <a:rPr lang="en-US" sz="3200" dirty="0"/>
              <a:t>where they are</a:t>
            </a:r>
          </a:p>
          <a:p>
            <a:pPr marL="0" indent="0" algn="ctr">
              <a:buNone/>
            </a:pPr>
            <a:endParaRPr lang="en-US" sz="4000" dirty="0"/>
          </a:p>
        </p:txBody>
      </p:sp>
    </p:spTree>
    <p:extLst>
      <p:ext uri="{BB962C8B-B14F-4D97-AF65-F5344CB8AC3E}">
        <p14:creationId xmlns:p14="http://schemas.microsoft.com/office/powerpoint/2010/main" val="242791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0317-8BF9-40E1-BF46-184C5931818E}"/>
              </a:ext>
            </a:extLst>
          </p:cNvPr>
          <p:cNvSpPr>
            <a:spLocks noGrp="1"/>
          </p:cNvSpPr>
          <p:nvPr>
            <p:ph type="title"/>
          </p:nvPr>
        </p:nvSpPr>
        <p:spPr/>
        <p:txBody>
          <a:bodyPr>
            <a:normAutofit/>
          </a:bodyPr>
          <a:lstStyle/>
          <a:p>
            <a:r>
              <a:rPr lang="en-US" sz="2400" b="1" dirty="0"/>
              <a:t>Advantages of using grief cycle to explain adjustment to loss and change</a:t>
            </a:r>
          </a:p>
        </p:txBody>
      </p:sp>
      <p:sp>
        <p:nvSpPr>
          <p:cNvPr id="3" name="Content Placeholder 2">
            <a:extLst>
              <a:ext uri="{FF2B5EF4-FFF2-40B4-BE49-F238E27FC236}">
                <a16:creationId xmlns:a16="http://schemas.microsoft.com/office/drawing/2014/main" id="{0E15BB93-E05F-4F6C-83DD-029AA5912A4E}"/>
              </a:ext>
            </a:extLst>
          </p:cNvPr>
          <p:cNvSpPr>
            <a:spLocks noGrp="1"/>
          </p:cNvSpPr>
          <p:nvPr>
            <p:ph idx="1"/>
          </p:nvPr>
        </p:nvSpPr>
        <p:spPr/>
        <p:txBody>
          <a:bodyPr>
            <a:normAutofit fontScale="25000" lnSpcReduction="20000"/>
          </a:bodyPr>
          <a:lstStyle/>
          <a:p>
            <a:pPr marL="514350" indent="-514350">
              <a:buAutoNum type="arabicPeriod"/>
            </a:pPr>
            <a:r>
              <a:rPr lang="en-US" sz="9600" b="1" dirty="0">
                <a:latin typeface="+mj-lt"/>
                <a:ea typeface="Gadugi" panose="020B0502040204020203" pitchFamily="34" charset="0"/>
                <a:cs typeface="Times New Roman" panose="02020603050405020304" pitchFamily="18" charset="0"/>
              </a:rPr>
              <a:t>Easy to understand: For client AND YOU as you cope with pandemic</a:t>
            </a:r>
            <a:endParaRPr lang="en-US" sz="9600" dirty="0">
              <a:latin typeface="+mj-lt"/>
              <a:ea typeface="Gadugi" panose="020B0502040204020203" pitchFamily="34" charset="0"/>
              <a:cs typeface="Times New Roman" panose="02020603050405020304" pitchFamily="18" charset="0"/>
            </a:endParaRPr>
          </a:p>
          <a:p>
            <a:pPr marL="514350" indent="-514350">
              <a:buAutoNum type="arabicPeriod"/>
            </a:pPr>
            <a:endParaRPr lang="en-US" sz="9600" dirty="0">
              <a:latin typeface="+mj-lt"/>
              <a:ea typeface="Gadugi" panose="020B0502040204020203" pitchFamily="34" charset="0"/>
              <a:cs typeface="Times New Roman" panose="02020603050405020304" pitchFamily="18" charset="0"/>
            </a:endParaRPr>
          </a:p>
          <a:p>
            <a:pPr marL="514350" indent="-514350">
              <a:buAutoNum type="arabicPeriod"/>
            </a:pPr>
            <a:r>
              <a:rPr lang="en-US" sz="9600" b="1" dirty="0">
                <a:latin typeface="+mj-lt"/>
                <a:ea typeface="Gadugi" panose="020B0502040204020203" pitchFamily="34" charset="0"/>
                <a:cs typeface="Times New Roman" panose="02020603050405020304" pitchFamily="18" charset="0"/>
              </a:rPr>
              <a:t>Normalizes the process of adjustment: We all go through these. “I’m not crazy, a whiner, etc.</a:t>
            </a:r>
          </a:p>
          <a:p>
            <a:pPr marL="514350" indent="-514350">
              <a:buAutoNum type="arabicPeriod"/>
            </a:pPr>
            <a:endParaRPr lang="en-US" sz="9600" b="1" dirty="0">
              <a:latin typeface="+mj-lt"/>
              <a:ea typeface="Gadugi" panose="020B0502040204020203" pitchFamily="34" charset="0"/>
              <a:cs typeface="Times New Roman" panose="02020603050405020304" pitchFamily="18" charset="0"/>
            </a:endParaRPr>
          </a:p>
          <a:p>
            <a:pPr marL="514350" indent="-514350">
              <a:buAutoNum type="arabicPeriod" startAt="3"/>
            </a:pPr>
            <a:r>
              <a:rPr lang="en-US" sz="9600" b="1" dirty="0">
                <a:latin typeface="+mj-lt"/>
                <a:ea typeface="Gadugi" panose="020B0502040204020203" pitchFamily="34" charset="0"/>
                <a:cs typeface="Times New Roman" panose="02020603050405020304" pitchFamily="18" charset="0"/>
              </a:rPr>
              <a:t>Gives workers a sense of hope :There is a beginning, middle and end</a:t>
            </a:r>
          </a:p>
          <a:p>
            <a:pPr marL="514350" indent="-514350">
              <a:buAutoNum type="arabicPeriod" startAt="3"/>
            </a:pPr>
            <a:endParaRPr lang="en-US" sz="9600" b="1" dirty="0">
              <a:latin typeface="+mj-lt"/>
              <a:ea typeface="Gadugi" panose="020B0502040204020203" pitchFamily="34" charset="0"/>
              <a:cs typeface="Times New Roman" panose="02020603050405020304" pitchFamily="18" charset="0"/>
            </a:endParaRPr>
          </a:p>
          <a:p>
            <a:pPr marL="514350" indent="-514350">
              <a:buAutoNum type="arabicPeriod" startAt="3"/>
            </a:pPr>
            <a:r>
              <a:rPr lang="en-US" sz="9600" b="1" dirty="0">
                <a:latin typeface="+mj-lt"/>
                <a:ea typeface="Gadugi" panose="020B0502040204020203" pitchFamily="34" charset="0"/>
                <a:cs typeface="Times New Roman" panose="02020603050405020304" pitchFamily="18" charset="0"/>
              </a:rPr>
              <a:t>Considerable research to support:  Kubler Ross and others</a:t>
            </a:r>
          </a:p>
          <a:p>
            <a:pPr marL="514350" indent="-514350">
              <a:buAutoNum type="arabicPeriod" startAt="3"/>
            </a:pPr>
            <a:endParaRPr lang="en-US" sz="9600" b="1" dirty="0">
              <a:latin typeface="+mj-lt"/>
              <a:ea typeface="Gadugi" panose="020B0502040204020203" pitchFamily="34" charset="0"/>
              <a:cs typeface="Times New Roman" panose="02020603050405020304" pitchFamily="18" charset="0"/>
            </a:endParaRPr>
          </a:p>
          <a:p>
            <a:pPr marL="514350" indent="-514350">
              <a:buAutoNum type="arabicPeriod" startAt="3"/>
            </a:pPr>
            <a:r>
              <a:rPr lang="en-US" sz="9600" b="1" dirty="0">
                <a:latin typeface="+mj-lt"/>
                <a:ea typeface="Gadugi" panose="020B0502040204020203" pitchFamily="34" charset="0"/>
                <a:cs typeface="Times New Roman" panose="02020603050405020304" pitchFamily="18" charset="0"/>
              </a:rPr>
              <a:t>It is highly applicable to workers and ourselves during this unusual year of pandemic and political unrest as we all adjust to change </a:t>
            </a:r>
          </a:p>
          <a:p>
            <a:pPr marL="0" indent="0">
              <a:buNone/>
            </a:pPr>
            <a:r>
              <a:rPr lang="en-US" sz="7400"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70641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234A-3431-4A2E-A6EB-EF41926B3A48}"/>
              </a:ext>
            </a:extLst>
          </p:cNvPr>
          <p:cNvSpPr>
            <a:spLocks noGrp="1"/>
          </p:cNvSpPr>
          <p:nvPr>
            <p:ph type="title"/>
          </p:nvPr>
        </p:nvSpPr>
        <p:spPr/>
        <p:txBody>
          <a:bodyPr>
            <a:normAutofit/>
          </a:bodyPr>
          <a:lstStyle/>
          <a:p>
            <a:r>
              <a:rPr lang="en-US" sz="2400" b="1" dirty="0"/>
              <a:t>Grief Model, cont’d</a:t>
            </a:r>
          </a:p>
        </p:txBody>
      </p:sp>
      <p:sp>
        <p:nvSpPr>
          <p:cNvPr id="3" name="Content Placeholder 2">
            <a:extLst>
              <a:ext uri="{FF2B5EF4-FFF2-40B4-BE49-F238E27FC236}">
                <a16:creationId xmlns:a16="http://schemas.microsoft.com/office/drawing/2014/main" id="{4EEABB30-EF68-4933-9262-C5540313D30D}"/>
              </a:ext>
            </a:extLst>
          </p:cNvPr>
          <p:cNvSpPr>
            <a:spLocks noGrp="1"/>
          </p:cNvSpPr>
          <p:nvPr>
            <p:ph idx="1"/>
          </p:nvPr>
        </p:nvSpPr>
        <p:spPr/>
        <p:txBody>
          <a:bodyPr/>
          <a:lstStyle/>
          <a:p>
            <a:r>
              <a:rPr lang="en-US" dirty="0"/>
              <a:t>The grief model is in sync with the </a:t>
            </a:r>
            <a:r>
              <a:rPr lang="en-US"/>
              <a:t>new VR </a:t>
            </a:r>
            <a:r>
              <a:rPr lang="en-US" dirty="0"/>
              <a:t>procedures:</a:t>
            </a:r>
          </a:p>
          <a:p>
            <a:r>
              <a:rPr lang="en-US" dirty="0"/>
              <a:t>Take client where they are</a:t>
            </a:r>
          </a:p>
          <a:p>
            <a:r>
              <a:rPr lang="en-US" dirty="0"/>
              <a:t>The recovery from injury is a process</a:t>
            </a:r>
          </a:p>
          <a:p>
            <a:r>
              <a:rPr lang="en-US" dirty="0"/>
              <a:t>Prevent a confusing process</a:t>
            </a:r>
          </a:p>
          <a:p>
            <a:r>
              <a:rPr lang="en-US" dirty="0"/>
              <a:t>Discuss modifications</a:t>
            </a:r>
          </a:p>
          <a:p>
            <a:r>
              <a:rPr lang="en-US" dirty="0"/>
              <a:t>Help prevent unrealistic return to work plans or expectations</a:t>
            </a:r>
          </a:p>
          <a:p>
            <a:endParaRPr lang="en-US" dirty="0"/>
          </a:p>
        </p:txBody>
      </p:sp>
    </p:spTree>
    <p:extLst>
      <p:ext uri="{BB962C8B-B14F-4D97-AF65-F5344CB8AC3E}">
        <p14:creationId xmlns:p14="http://schemas.microsoft.com/office/powerpoint/2010/main" val="423774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4FF9A9-F2AC-4439-999E-4CE83D6EC3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9351" y="258792"/>
            <a:ext cx="8160589" cy="6599208"/>
          </a:xfrm>
        </p:spPr>
      </p:pic>
    </p:spTree>
    <p:extLst>
      <p:ext uri="{BB962C8B-B14F-4D97-AF65-F5344CB8AC3E}">
        <p14:creationId xmlns:p14="http://schemas.microsoft.com/office/powerpoint/2010/main" val="207446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cial-Work-Tech-Las-Siete-Etapas-De-Perdidas">
            <a:extLst>
              <a:ext uri="{FF2B5EF4-FFF2-40B4-BE49-F238E27FC236}">
                <a16:creationId xmlns:a16="http://schemas.microsoft.com/office/drawing/2014/main" id="{C23CF0D2-CB40-4AB0-A70B-F52A1DA94E66}"/>
              </a:ext>
            </a:extLst>
          </p:cNvPr>
          <p:cNvPicPr>
            <a:picLocks noGrp="1"/>
          </p:cNvPicPr>
          <p:nvPr>
            <p:ph idx="1"/>
          </p:nvPr>
        </p:nvPicPr>
        <p:blipFill>
          <a:blip r:embed="rId2"/>
          <a:stretch>
            <a:fillRect/>
          </a:stretch>
        </p:blipFill>
        <p:spPr>
          <a:xfrm>
            <a:off x="2119746" y="568036"/>
            <a:ext cx="7689272" cy="5874328"/>
          </a:xfrm>
          <a:prstGeom prst="rect">
            <a:avLst/>
          </a:prstGeom>
          <a:noFill/>
          <a:ln w="9525">
            <a:noFill/>
          </a:ln>
        </p:spPr>
      </p:pic>
    </p:spTree>
    <p:extLst>
      <p:ext uri="{BB962C8B-B14F-4D97-AF65-F5344CB8AC3E}">
        <p14:creationId xmlns:p14="http://schemas.microsoft.com/office/powerpoint/2010/main" val="1554832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2437</Words>
  <Application>Microsoft Office PowerPoint</Application>
  <PresentationFormat>Widescreen</PresentationFormat>
  <Paragraphs>170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Ink Free</vt:lpstr>
      <vt:lpstr>Times New Roman</vt:lpstr>
      <vt:lpstr>Office Theme</vt:lpstr>
      <vt:lpstr>Covid 19: Challenges and Coping in 2020: Using the Grief Model to Understand and Address Loss and Change in LNI Clients</vt:lpstr>
      <vt:lpstr> The Grief Cycle</vt:lpstr>
      <vt:lpstr>The Grief Cycle cont’d</vt:lpstr>
      <vt:lpstr>Grief Model, cont’d</vt:lpstr>
      <vt:lpstr>Grief Model, cont’d</vt:lpstr>
      <vt:lpstr>Advantages of using grief cycle to explain adjustment to loss and change</vt:lpstr>
      <vt:lpstr>Grief Model, cont’d</vt:lpstr>
      <vt:lpstr>PowerPoint Presentation</vt:lpstr>
      <vt:lpstr>PowerPoint Presentation</vt:lpstr>
      <vt:lpstr>Why the grief model? Cont’d</vt:lpstr>
      <vt:lpstr>PowerPoint Presentation</vt:lpstr>
      <vt:lpstr>Why grief model? Cont’d</vt:lpstr>
      <vt:lpstr>Why the grief model? Cont’d</vt:lpstr>
      <vt:lpstr>Why the grief model? Cont’d</vt:lpstr>
      <vt:lpstr>The Grief Model, cont’d</vt:lpstr>
      <vt:lpstr>The Grief Model, cont’d</vt:lpstr>
      <vt:lpstr>The Stages of Adjustment to Grief and Pain</vt:lpstr>
      <vt:lpstr>The Stages of Adjustment to Grief and Pain, cont’d</vt:lpstr>
      <vt:lpstr>The Stages of Adjustment to Grief and Pain, cont’d</vt:lpstr>
      <vt:lpstr>The Stages of Adjustment to Grief and Pain, cont’d</vt:lpstr>
      <vt:lpstr>The Stages of Adjustment to Grief and Pain, cont’d</vt:lpstr>
      <vt:lpstr>The Grief Model, cont’d</vt:lpstr>
      <vt:lpstr>Grief Model ,cont’d</vt:lpstr>
      <vt:lpstr>The Grief Model, cont’d</vt:lpstr>
      <vt:lpstr>Grief Model in the Age of Covid</vt:lpstr>
      <vt:lpstr>Grief Model in the Age of Covid cont’d</vt:lpstr>
      <vt:lpstr>Take care of the caretaker</vt:lpstr>
      <vt:lpstr>Its time to be happy again</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in 2020: Using the Grief Model to Understand Loss and Change</dc:title>
  <dc:creator>nora marks</dc:creator>
  <cp:lastModifiedBy>Katrina Taylor</cp:lastModifiedBy>
  <cp:revision>28</cp:revision>
  <dcterms:created xsi:type="dcterms:W3CDTF">2020-10-22T12:07:45Z</dcterms:created>
  <dcterms:modified xsi:type="dcterms:W3CDTF">2020-11-19T16:31:55Z</dcterms:modified>
</cp:coreProperties>
</file>