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6024" r:id="rId2"/>
  </p:sldMasterIdLst>
  <p:notesMasterIdLst>
    <p:notesMasterId r:id="rId59"/>
  </p:notesMasterIdLst>
  <p:handoutMasterIdLst>
    <p:handoutMasterId r:id="rId60"/>
  </p:handoutMasterIdLst>
  <p:sldIdLst>
    <p:sldId id="285" r:id="rId3"/>
    <p:sldId id="386" r:id="rId4"/>
    <p:sldId id="387" r:id="rId5"/>
    <p:sldId id="388" r:id="rId6"/>
    <p:sldId id="392" r:id="rId7"/>
    <p:sldId id="314" r:id="rId8"/>
    <p:sldId id="417" r:id="rId9"/>
    <p:sldId id="418" r:id="rId10"/>
    <p:sldId id="420" r:id="rId11"/>
    <p:sldId id="422" r:id="rId12"/>
    <p:sldId id="424" r:id="rId13"/>
    <p:sldId id="426" r:id="rId14"/>
    <p:sldId id="428" r:id="rId15"/>
    <p:sldId id="430" r:id="rId16"/>
    <p:sldId id="432" r:id="rId17"/>
    <p:sldId id="415" r:id="rId18"/>
    <p:sldId id="315" r:id="rId19"/>
    <p:sldId id="316" r:id="rId20"/>
    <p:sldId id="349" r:id="rId21"/>
    <p:sldId id="351" r:id="rId22"/>
    <p:sldId id="317" r:id="rId23"/>
    <p:sldId id="350" r:id="rId24"/>
    <p:sldId id="352" r:id="rId25"/>
    <p:sldId id="319" r:id="rId26"/>
    <p:sldId id="320" r:id="rId27"/>
    <p:sldId id="321" r:id="rId28"/>
    <p:sldId id="353" r:id="rId29"/>
    <p:sldId id="318" r:id="rId30"/>
    <p:sldId id="354" r:id="rId31"/>
    <p:sldId id="357" r:id="rId32"/>
    <p:sldId id="358" r:id="rId33"/>
    <p:sldId id="355" r:id="rId34"/>
    <p:sldId id="356"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348" r:id="rId58"/>
  </p:sldIdLst>
  <p:sldSz cx="9144000" cy="6858000" type="screen4x3"/>
  <p:notesSz cx="6950075" cy="9236075"/>
  <p:custDataLst>
    <p:tags r:id="rId6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62313" autoAdjust="0"/>
  </p:normalViewPr>
  <p:slideViewPr>
    <p:cSldViewPr snapToGrid="0">
      <p:cViewPr varScale="1">
        <p:scale>
          <a:sx n="65" d="100"/>
          <a:sy n="65" d="100"/>
        </p:scale>
        <p:origin x="1449" y="51"/>
      </p:cViewPr>
      <p:guideLst>
        <p:guide orient="horz" pos="2160"/>
        <p:guide pos="2880"/>
      </p:guideLst>
    </p:cSldViewPr>
  </p:slideViewPr>
  <p:notesTextViewPr>
    <p:cViewPr>
      <p:scale>
        <a:sx n="1" d="1"/>
        <a:sy n="1" d="1"/>
      </p:scale>
      <p:origin x="0" y="0"/>
    </p:cViewPr>
  </p:notesTextViewPr>
  <p:sorterViewPr>
    <p:cViewPr>
      <p:scale>
        <a:sx n="100" d="100"/>
        <a:sy n="100" d="100"/>
      </p:scale>
      <p:origin x="0" y="-6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3550"/>
          </a:xfrm>
          <a:prstGeom prst="rect">
            <a:avLst/>
          </a:prstGeom>
        </p:spPr>
        <p:txBody>
          <a:bodyPr vert="horz" lIns="92492" tIns="46246" rIns="92492" bIns="46246" rtlCol="0"/>
          <a:lstStyle>
            <a:lvl1pPr algn="l">
              <a:defRPr sz="1200"/>
            </a:lvl1pPr>
          </a:lstStyle>
          <a:p>
            <a:pPr>
              <a:defRPr/>
            </a:pPr>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2492" tIns="46246" rIns="92492" bIns="46246" rtlCol="0"/>
          <a:lstStyle>
            <a:lvl1pPr algn="r">
              <a:defRPr sz="1200"/>
            </a:lvl1pPr>
          </a:lstStyle>
          <a:p>
            <a:pPr>
              <a:defRPr/>
            </a:pPr>
            <a:fld id="{7E4045B3-DC8F-469C-BBDA-2EB76E2727CD}" type="datetimeFigureOut">
              <a:rPr lang="en-US"/>
              <a:pPr>
                <a:defRPr/>
              </a:pPr>
              <a:t>5/2/2019</a:t>
            </a:fld>
            <a:endParaRPr lang="en-US" dirty="0"/>
          </a:p>
        </p:txBody>
      </p:sp>
      <p:sp>
        <p:nvSpPr>
          <p:cNvPr id="4" name="Footer Placeholder 3"/>
          <p:cNvSpPr>
            <a:spLocks noGrp="1"/>
          </p:cNvSpPr>
          <p:nvPr>
            <p:ph type="ftr" sz="quarter" idx="2"/>
          </p:nvPr>
        </p:nvSpPr>
        <p:spPr>
          <a:xfrm>
            <a:off x="1" y="8772525"/>
            <a:ext cx="3011488" cy="463550"/>
          </a:xfrm>
          <a:prstGeom prst="rect">
            <a:avLst/>
          </a:prstGeom>
        </p:spPr>
        <p:txBody>
          <a:bodyPr vert="horz" lIns="92492" tIns="46246" rIns="92492" bIns="46246"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2492" tIns="46246" rIns="92492" bIns="46246" rtlCol="0" anchor="b"/>
          <a:lstStyle>
            <a:lvl1pPr algn="r">
              <a:defRPr sz="1200"/>
            </a:lvl1pPr>
          </a:lstStyle>
          <a:p>
            <a:pPr>
              <a:defRPr/>
            </a:pPr>
            <a:fld id="{9D6E89B9-E859-42B7-B36C-376E1247401B}" type="slidenum">
              <a:rPr lang="en-US"/>
              <a:pPr>
                <a:defRPr/>
              </a:pPr>
              <a:t>‹#›</a:t>
            </a:fld>
            <a:endParaRPr lang="en-US" dirty="0"/>
          </a:p>
        </p:txBody>
      </p:sp>
    </p:spTree>
    <p:extLst>
      <p:ext uri="{BB962C8B-B14F-4D97-AF65-F5344CB8AC3E}">
        <p14:creationId xmlns:p14="http://schemas.microsoft.com/office/powerpoint/2010/main" val="2128209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3550"/>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2492" tIns="46246" rIns="92492" bIns="46246" rtlCol="0"/>
          <a:lstStyle>
            <a:lvl1pPr algn="r" eaLnBrk="1" fontAlgn="auto" hangingPunct="1">
              <a:spcBef>
                <a:spcPts val="0"/>
              </a:spcBef>
              <a:spcAft>
                <a:spcPts val="0"/>
              </a:spcAft>
              <a:defRPr sz="1200">
                <a:latin typeface="+mn-lt"/>
              </a:defRPr>
            </a:lvl1pPr>
          </a:lstStyle>
          <a:p>
            <a:pPr>
              <a:defRPr/>
            </a:pPr>
            <a:fld id="{C320D147-5510-4791-9533-3596F80585E7}" type="datetimeFigureOut">
              <a:rPr lang="en-US"/>
              <a:pPr>
                <a:defRPr/>
              </a:pPr>
              <a:t>5/2/2019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325" y="4445000"/>
            <a:ext cx="5559425" cy="3636964"/>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72525"/>
            <a:ext cx="3011488" cy="463550"/>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2492" tIns="46246" rIns="92492" bIns="46246" rtlCol="0" anchor="b"/>
          <a:lstStyle>
            <a:lvl1pPr algn="r" eaLnBrk="1" fontAlgn="auto" hangingPunct="1">
              <a:spcBef>
                <a:spcPts val="0"/>
              </a:spcBef>
              <a:spcAft>
                <a:spcPts val="0"/>
              </a:spcAft>
              <a:defRPr sz="1200">
                <a:latin typeface="+mn-lt"/>
              </a:defRPr>
            </a:lvl1pPr>
          </a:lstStyle>
          <a:p>
            <a:pPr>
              <a:defRPr/>
            </a:pPr>
            <a:fld id="{168DC8A0-C6CA-48F5-B73C-9DB5DECB6CED}" type="slidenum">
              <a:rPr lang="en-US"/>
              <a:pPr>
                <a:defRPr/>
              </a:pPr>
              <a:t>‹#›</a:t>
            </a:fld>
            <a:endParaRPr lang="en-US" dirty="0"/>
          </a:p>
        </p:txBody>
      </p:sp>
    </p:spTree>
    <p:extLst>
      <p:ext uri="{BB962C8B-B14F-4D97-AF65-F5344CB8AC3E}">
        <p14:creationId xmlns:p14="http://schemas.microsoft.com/office/powerpoint/2010/main" val="142081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C83888-B3B1-422F-938F-8D29571881F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423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C70281C-5665-4613-B0E7-847CDA8E5A99}" type="slidenum">
              <a:rPr lang="en-US" smtClean="0"/>
              <a:pPr>
                <a:defRPr/>
              </a:pPr>
              <a:t>10</a:t>
            </a:fld>
            <a:endParaRPr lang="en-US" dirty="0"/>
          </a:p>
        </p:txBody>
      </p:sp>
    </p:spTree>
    <p:extLst>
      <p:ext uri="{BB962C8B-B14F-4D97-AF65-F5344CB8AC3E}">
        <p14:creationId xmlns:p14="http://schemas.microsoft.com/office/powerpoint/2010/main" val="42707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C70281C-5665-4613-B0E7-847CDA8E5A99}" type="slidenum">
              <a:rPr lang="en-US" smtClean="0"/>
              <a:pPr>
                <a:defRPr/>
              </a:pPr>
              <a:t>11</a:t>
            </a:fld>
            <a:endParaRPr lang="en-US" dirty="0"/>
          </a:p>
        </p:txBody>
      </p:sp>
    </p:spTree>
    <p:extLst>
      <p:ext uri="{BB962C8B-B14F-4D97-AF65-F5344CB8AC3E}">
        <p14:creationId xmlns:p14="http://schemas.microsoft.com/office/powerpoint/2010/main" val="25663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0C70281C-5665-4613-B0E7-847CDA8E5A99}" type="slidenum">
              <a:rPr lang="en-US" smtClean="0"/>
              <a:pPr>
                <a:defRPr/>
              </a:pPr>
              <a:t>12</a:t>
            </a:fld>
            <a:endParaRPr lang="en-US" dirty="0"/>
          </a:p>
        </p:txBody>
      </p:sp>
    </p:spTree>
    <p:extLst>
      <p:ext uri="{BB962C8B-B14F-4D97-AF65-F5344CB8AC3E}">
        <p14:creationId xmlns:p14="http://schemas.microsoft.com/office/powerpoint/2010/main" val="320156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C70281C-5665-4613-B0E7-847CDA8E5A99}" type="slidenum">
              <a:rPr lang="en-US" smtClean="0"/>
              <a:pPr>
                <a:defRPr/>
              </a:pPr>
              <a:t>13</a:t>
            </a:fld>
            <a:endParaRPr lang="en-US" dirty="0"/>
          </a:p>
        </p:txBody>
      </p:sp>
    </p:spTree>
    <p:extLst>
      <p:ext uri="{BB962C8B-B14F-4D97-AF65-F5344CB8AC3E}">
        <p14:creationId xmlns:p14="http://schemas.microsoft.com/office/powerpoint/2010/main" val="2960198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0C70281C-5665-4613-B0E7-847CDA8E5A99}" type="slidenum">
              <a:rPr lang="en-US" smtClean="0"/>
              <a:pPr>
                <a:defRPr/>
              </a:pPr>
              <a:t>14</a:t>
            </a:fld>
            <a:endParaRPr lang="en-US" dirty="0"/>
          </a:p>
        </p:txBody>
      </p:sp>
    </p:spTree>
    <p:extLst>
      <p:ext uri="{BB962C8B-B14F-4D97-AF65-F5344CB8AC3E}">
        <p14:creationId xmlns:p14="http://schemas.microsoft.com/office/powerpoint/2010/main" val="134426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C70281C-5665-4613-B0E7-847CDA8E5A99}" type="slidenum">
              <a:rPr lang="en-US" smtClean="0"/>
              <a:pPr>
                <a:defRPr/>
              </a:pPr>
              <a:t>15</a:t>
            </a:fld>
            <a:endParaRPr lang="en-US" dirty="0"/>
          </a:p>
        </p:txBody>
      </p:sp>
    </p:spTree>
    <p:extLst>
      <p:ext uri="{BB962C8B-B14F-4D97-AF65-F5344CB8AC3E}">
        <p14:creationId xmlns:p14="http://schemas.microsoft.com/office/powerpoint/2010/main" val="318268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16</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660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17</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71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18</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11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19</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49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B9364-20D3-4DC1-987C-B9A3833712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2635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20</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610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21</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7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22</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654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23</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77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24</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634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25</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746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26</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917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27</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78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28</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248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29</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65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C0F82F-2106-41EB-A3E0-8C67197C4AB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86334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30</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366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31</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876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32</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913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33</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490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34</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543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C163BC0-393D-4724-8B39-B32E00BF85F0}" type="slidenum">
              <a:rPr lang="en-US" smtClean="0"/>
              <a:pPr>
                <a:defRPr/>
              </a:pPr>
              <a:t>35</a:t>
            </a:fld>
            <a:endParaRPr lang="en-US" dirty="0"/>
          </a:p>
        </p:txBody>
      </p:sp>
    </p:spTree>
    <p:extLst>
      <p:ext uri="{BB962C8B-B14F-4D97-AF65-F5344CB8AC3E}">
        <p14:creationId xmlns:p14="http://schemas.microsoft.com/office/powerpoint/2010/main" val="4005110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C70281C-5665-4613-B0E7-847CDA8E5A99}" type="slidenum">
              <a:rPr lang="en-US" smtClean="0"/>
              <a:pPr>
                <a:defRPr/>
              </a:pPr>
              <a:t>36</a:t>
            </a:fld>
            <a:endParaRPr lang="en-US" dirty="0"/>
          </a:p>
        </p:txBody>
      </p:sp>
    </p:spTree>
    <p:extLst>
      <p:ext uri="{BB962C8B-B14F-4D97-AF65-F5344CB8AC3E}">
        <p14:creationId xmlns:p14="http://schemas.microsoft.com/office/powerpoint/2010/main" val="978981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AE8441F-429C-432D-9C30-2C549CF8A639}" type="slidenum">
              <a:rPr lang="en-US" smtClean="0"/>
              <a:pPr>
                <a:defRPr/>
              </a:pPr>
              <a:t>37</a:t>
            </a:fld>
            <a:endParaRPr lang="en-US" dirty="0"/>
          </a:p>
        </p:txBody>
      </p:sp>
    </p:spTree>
    <p:extLst>
      <p:ext uri="{BB962C8B-B14F-4D97-AF65-F5344CB8AC3E}">
        <p14:creationId xmlns:p14="http://schemas.microsoft.com/office/powerpoint/2010/main" val="912968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51CCE42-86A5-47E7-8E38-74CFA5D42869}" type="slidenum">
              <a:rPr lang="en-US" smtClean="0"/>
              <a:pPr>
                <a:defRPr/>
              </a:pPr>
              <a:t>38</a:t>
            </a:fld>
            <a:endParaRPr lang="en-US" dirty="0"/>
          </a:p>
        </p:txBody>
      </p:sp>
    </p:spTree>
    <p:extLst>
      <p:ext uri="{BB962C8B-B14F-4D97-AF65-F5344CB8AC3E}">
        <p14:creationId xmlns:p14="http://schemas.microsoft.com/office/powerpoint/2010/main" val="3496250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ED4A7F-16BA-48B2-8DA4-083C0A163806}" type="slidenum">
              <a:rPr lang="en-US" altLang="en-US" smtClean="0">
                <a:solidFill>
                  <a:srgbClr val="000000"/>
                </a:solidFill>
                <a:cs typeface="Arial" panose="020B0604020202020204" pitchFamily="34" charset="0"/>
              </a:rPr>
              <a:pPr fontAlgn="base">
                <a:spcBef>
                  <a:spcPct val="0"/>
                </a:spcBef>
                <a:spcAft>
                  <a:spcPct val="0"/>
                </a:spcAft>
              </a:pPr>
              <a:t>39</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7338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568087-A801-496E-B27B-2D84FB59BB1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6358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4" name="Slide Number Placeholder 3"/>
          <p:cNvSpPr>
            <a:spLocks noGrp="1"/>
          </p:cNvSpPr>
          <p:nvPr>
            <p:ph type="sldNum" sz="quarter" idx="5"/>
          </p:nvPr>
        </p:nvSpPr>
        <p:spPr/>
        <p:txBody>
          <a:bodyPr/>
          <a:lstStyle/>
          <a:p>
            <a:pPr>
              <a:defRPr/>
            </a:pPr>
            <a:fld id="{44C27CAE-365C-4467-8A5B-2B709CA2234C}"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982436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8825" indent="-292100">
              <a:defRPr>
                <a:solidFill>
                  <a:schemeClr val="tx1"/>
                </a:solidFill>
                <a:latin typeface="Calibri" panose="020F0502020204030204" pitchFamily="34" charset="0"/>
              </a:defRPr>
            </a:lvl2pPr>
            <a:lvl3pPr marL="1168400" indent="-231775">
              <a:defRPr>
                <a:solidFill>
                  <a:schemeClr val="tx1"/>
                </a:solidFill>
                <a:latin typeface="Calibri" panose="020F0502020204030204" pitchFamily="34" charset="0"/>
              </a:defRPr>
            </a:lvl3pPr>
            <a:lvl4pPr marL="1638300" indent="-231775">
              <a:defRPr>
                <a:solidFill>
                  <a:schemeClr val="tx1"/>
                </a:solidFill>
                <a:latin typeface="Calibri" panose="020F0502020204030204" pitchFamily="34" charset="0"/>
              </a:defRPr>
            </a:lvl4pPr>
            <a:lvl5pPr marL="2105025" indent="-231775">
              <a:defRPr>
                <a:solidFill>
                  <a:schemeClr val="tx1"/>
                </a:solidFill>
                <a:latin typeface="Calibri" panose="020F0502020204030204" pitchFamily="34" charset="0"/>
              </a:defRPr>
            </a:lvl5pPr>
            <a:lvl6pPr marL="2562225" indent="-231775" eaLnBrk="0" fontAlgn="base" hangingPunct="0">
              <a:spcBef>
                <a:spcPct val="0"/>
              </a:spcBef>
              <a:spcAft>
                <a:spcPct val="0"/>
              </a:spcAft>
              <a:defRPr>
                <a:solidFill>
                  <a:schemeClr val="tx1"/>
                </a:solidFill>
                <a:latin typeface="Calibri" panose="020F0502020204030204" pitchFamily="34" charset="0"/>
              </a:defRPr>
            </a:lvl6pPr>
            <a:lvl7pPr marL="3019425" indent="-231775" eaLnBrk="0" fontAlgn="base" hangingPunct="0">
              <a:spcBef>
                <a:spcPct val="0"/>
              </a:spcBef>
              <a:spcAft>
                <a:spcPct val="0"/>
              </a:spcAft>
              <a:defRPr>
                <a:solidFill>
                  <a:schemeClr val="tx1"/>
                </a:solidFill>
                <a:latin typeface="Calibri" panose="020F0502020204030204" pitchFamily="34" charset="0"/>
              </a:defRPr>
            </a:lvl7pPr>
            <a:lvl8pPr marL="3476625" indent="-231775" eaLnBrk="0" fontAlgn="base" hangingPunct="0">
              <a:spcBef>
                <a:spcPct val="0"/>
              </a:spcBef>
              <a:spcAft>
                <a:spcPct val="0"/>
              </a:spcAft>
              <a:defRPr>
                <a:solidFill>
                  <a:schemeClr val="tx1"/>
                </a:solidFill>
                <a:latin typeface="Calibri" panose="020F0502020204030204" pitchFamily="34" charset="0"/>
              </a:defRPr>
            </a:lvl8pPr>
            <a:lvl9pPr marL="3933825"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4F9736-82E9-4DA8-BD16-EFFEFDA46CA9}" type="slidenum">
              <a:rPr lang="en-US" altLang="en-US" smtClean="0">
                <a:solidFill>
                  <a:srgbClr val="000000"/>
                </a:solidFill>
                <a:cs typeface="Arial" panose="020B0604020202020204" pitchFamily="34" charset="0"/>
              </a:rPr>
              <a:pPr fontAlgn="base">
                <a:spcBef>
                  <a:spcPct val="0"/>
                </a:spcBef>
                <a:spcAft>
                  <a:spcPct val="0"/>
                </a:spcAft>
              </a:pPr>
              <a:t>41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06993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9250" indent="-230188">
              <a:defRPr>
                <a:solidFill>
                  <a:schemeClr val="tx1"/>
                </a:solidFill>
                <a:latin typeface="Calibri" panose="020F0502020204030204" pitchFamily="34" charset="0"/>
              </a:defRPr>
            </a:lvl4pPr>
            <a:lvl5pPr marL="2081213" indent="-230188">
              <a:defRPr>
                <a:solidFill>
                  <a:schemeClr val="tx1"/>
                </a:solidFill>
                <a:latin typeface="Calibri" panose="020F0502020204030204" pitchFamily="34" charset="0"/>
              </a:defRPr>
            </a:lvl5pPr>
            <a:lvl6pPr marL="2538413" indent="-230188" eaLnBrk="0" fontAlgn="base" hangingPunct="0">
              <a:spcBef>
                <a:spcPct val="0"/>
              </a:spcBef>
              <a:spcAft>
                <a:spcPct val="0"/>
              </a:spcAft>
              <a:defRPr>
                <a:solidFill>
                  <a:schemeClr val="tx1"/>
                </a:solidFill>
                <a:latin typeface="Calibri" panose="020F0502020204030204" pitchFamily="34" charset="0"/>
              </a:defRPr>
            </a:lvl6pPr>
            <a:lvl7pPr marL="2995613" indent="-230188" eaLnBrk="0" fontAlgn="base" hangingPunct="0">
              <a:spcBef>
                <a:spcPct val="0"/>
              </a:spcBef>
              <a:spcAft>
                <a:spcPct val="0"/>
              </a:spcAft>
              <a:defRPr>
                <a:solidFill>
                  <a:schemeClr val="tx1"/>
                </a:solidFill>
                <a:latin typeface="Calibri" panose="020F0502020204030204" pitchFamily="34" charset="0"/>
              </a:defRPr>
            </a:lvl7pPr>
            <a:lvl8pPr marL="3452813" indent="-230188" eaLnBrk="0" fontAlgn="base" hangingPunct="0">
              <a:spcBef>
                <a:spcPct val="0"/>
              </a:spcBef>
              <a:spcAft>
                <a:spcPct val="0"/>
              </a:spcAft>
              <a:defRPr>
                <a:solidFill>
                  <a:schemeClr val="tx1"/>
                </a:solidFill>
                <a:latin typeface="Calibri" panose="020F0502020204030204" pitchFamily="34" charset="0"/>
              </a:defRPr>
            </a:lvl8pPr>
            <a:lvl9pPr marL="3910013"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DF08C3-5EC2-4307-9759-4FB27DC601EC}" type="slidenum">
              <a:rPr lang="en-US" altLang="en-US" smtClean="0">
                <a:solidFill>
                  <a:srgbClr val="000000"/>
                </a:solidFill>
                <a:cs typeface="Arial" panose="020B0604020202020204" pitchFamily="34" charset="0"/>
              </a:rPr>
              <a:pPr fontAlgn="base">
                <a:spcBef>
                  <a:spcPct val="0"/>
                </a:spcBef>
                <a:spcAft>
                  <a:spcPct val="0"/>
                </a:spcAft>
              </a:pPr>
              <a:t>42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0618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9250" indent="-230188">
              <a:defRPr>
                <a:solidFill>
                  <a:schemeClr val="tx1"/>
                </a:solidFill>
                <a:latin typeface="Calibri" panose="020F0502020204030204" pitchFamily="34" charset="0"/>
              </a:defRPr>
            </a:lvl4pPr>
            <a:lvl5pPr marL="2081213" indent="-230188">
              <a:defRPr>
                <a:solidFill>
                  <a:schemeClr val="tx1"/>
                </a:solidFill>
                <a:latin typeface="Calibri" panose="020F0502020204030204" pitchFamily="34" charset="0"/>
              </a:defRPr>
            </a:lvl5pPr>
            <a:lvl6pPr marL="2538413" indent="-230188" eaLnBrk="0" fontAlgn="base" hangingPunct="0">
              <a:spcBef>
                <a:spcPct val="0"/>
              </a:spcBef>
              <a:spcAft>
                <a:spcPct val="0"/>
              </a:spcAft>
              <a:defRPr>
                <a:solidFill>
                  <a:schemeClr val="tx1"/>
                </a:solidFill>
                <a:latin typeface="Calibri" panose="020F0502020204030204" pitchFamily="34" charset="0"/>
              </a:defRPr>
            </a:lvl6pPr>
            <a:lvl7pPr marL="2995613" indent="-230188" eaLnBrk="0" fontAlgn="base" hangingPunct="0">
              <a:spcBef>
                <a:spcPct val="0"/>
              </a:spcBef>
              <a:spcAft>
                <a:spcPct val="0"/>
              </a:spcAft>
              <a:defRPr>
                <a:solidFill>
                  <a:schemeClr val="tx1"/>
                </a:solidFill>
                <a:latin typeface="Calibri" panose="020F0502020204030204" pitchFamily="34" charset="0"/>
              </a:defRPr>
            </a:lvl7pPr>
            <a:lvl8pPr marL="3452813" indent="-230188" eaLnBrk="0" fontAlgn="base" hangingPunct="0">
              <a:spcBef>
                <a:spcPct val="0"/>
              </a:spcBef>
              <a:spcAft>
                <a:spcPct val="0"/>
              </a:spcAft>
              <a:defRPr>
                <a:solidFill>
                  <a:schemeClr val="tx1"/>
                </a:solidFill>
                <a:latin typeface="Calibri" panose="020F0502020204030204" pitchFamily="34" charset="0"/>
              </a:defRPr>
            </a:lvl8pPr>
            <a:lvl9pPr marL="3910013"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8E9DE5-D9E4-40F8-B549-D442C3239800}" type="slidenum">
              <a:rPr lang="en-US" altLang="en-US" smtClean="0">
                <a:solidFill>
                  <a:srgbClr val="000000"/>
                </a:solidFill>
                <a:cs typeface="Arial" panose="020B0604020202020204" pitchFamily="34" charset="0"/>
              </a:rPr>
              <a:pPr fontAlgn="base">
                <a:spcBef>
                  <a:spcPct val="0"/>
                </a:spcBef>
                <a:spcAft>
                  <a:spcPct val="0"/>
                </a:spcAft>
              </a:pPr>
              <a:t>43</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293298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5A070D3D-2EA7-4CD4-BC8C-D1EB59E57F13}" type="slidenum">
              <a:rPr lang="en-US" smtClean="0"/>
              <a:pPr>
                <a:defRPr/>
              </a:pPr>
              <a:t>44</a:t>
            </a:fld>
            <a:endParaRPr lang="en-US" dirty="0"/>
          </a:p>
        </p:txBody>
      </p:sp>
    </p:spTree>
    <p:extLst>
      <p:ext uri="{BB962C8B-B14F-4D97-AF65-F5344CB8AC3E}">
        <p14:creationId xmlns:p14="http://schemas.microsoft.com/office/powerpoint/2010/main" val="2674324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eaLnBrk="0" fontAlgn="base" hangingPunct="0">
              <a:spcBef>
                <a:spcPct val="0"/>
              </a:spcBef>
              <a:spcAft>
                <a:spcPct val="0"/>
              </a:spcAft>
              <a:defRPr>
                <a:solidFill>
                  <a:schemeClr val="tx1"/>
                </a:solidFill>
                <a:latin typeface="Calibri" panose="020F0502020204030204" pitchFamily="34" charset="0"/>
              </a:defRPr>
            </a:lvl6pPr>
            <a:lvl7pPr marL="2970213" indent="-227013" eaLnBrk="0" fontAlgn="base" hangingPunct="0">
              <a:spcBef>
                <a:spcPct val="0"/>
              </a:spcBef>
              <a:spcAft>
                <a:spcPct val="0"/>
              </a:spcAft>
              <a:defRPr>
                <a:solidFill>
                  <a:schemeClr val="tx1"/>
                </a:solidFill>
                <a:latin typeface="Calibri" panose="020F0502020204030204" pitchFamily="34" charset="0"/>
              </a:defRPr>
            </a:lvl7pPr>
            <a:lvl8pPr marL="3427413" indent="-227013" eaLnBrk="0" fontAlgn="base" hangingPunct="0">
              <a:spcBef>
                <a:spcPct val="0"/>
              </a:spcBef>
              <a:spcAft>
                <a:spcPct val="0"/>
              </a:spcAft>
              <a:defRPr>
                <a:solidFill>
                  <a:schemeClr val="tx1"/>
                </a:solidFill>
                <a:latin typeface="Calibri" panose="020F0502020204030204" pitchFamily="34" charset="0"/>
              </a:defRPr>
            </a:lvl8pPr>
            <a:lvl9pPr marL="3884613"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565B3C-7A79-4151-A9FF-0E458AD94458}" type="slidenum">
              <a:rPr lang="en-US" altLang="en-US" smtClean="0">
                <a:cs typeface="Arial" panose="020B0604020202020204" pitchFamily="34" charset="0"/>
              </a:rPr>
              <a:pPr fontAlgn="base">
                <a:spcBef>
                  <a:spcPct val="0"/>
                </a:spcBef>
                <a:spcAft>
                  <a:spcPct val="0"/>
                </a:spcAft>
              </a:pPr>
              <a:t>45</a:t>
            </a:fld>
            <a:endParaRPr lang="en-US" altLang="en-US">
              <a:cs typeface="Arial" panose="020B0604020202020204" pitchFamily="34" charset="0"/>
            </a:endParaRPr>
          </a:p>
        </p:txBody>
      </p:sp>
    </p:spTree>
    <p:extLst>
      <p:ext uri="{BB962C8B-B14F-4D97-AF65-F5344CB8AC3E}">
        <p14:creationId xmlns:p14="http://schemas.microsoft.com/office/powerpoint/2010/main" val="35883090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eaLnBrk="0" fontAlgn="base" hangingPunct="0">
              <a:spcBef>
                <a:spcPct val="0"/>
              </a:spcBef>
              <a:spcAft>
                <a:spcPct val="0"/>
              </a:spcAft>
              <a:defRPr>
                <a:solidFill>
                  <a:schemeClr val="tx1"/>
                </a:solidFill>
                <a:latin typeface="Calibri" panose="020F0502020204030204" pitchFamily="34" charset="0"/>
              </a:defRPr>
            </a:lvl6pPr>
            <a:lvl7pPr marL="2970213" indent="-227013" eaLnBrk="0" fontAlgn="base" hangingPunct="0">
              <a:spcBef>
                <a:spcPct val="0"/>
              </a:spcBef>
              <a:spcAft>
                <a:spcPct val="0"/>
              </a:spcAft>
              <a:defRPr>
                <a:solidFill>
                  <a:schemeClr val="tx1"/>
                </a:solidFill>
                <a:latin typeface="Calibri" panose="020F0502020204030204" pitchFamily="34" charset="0"/>
              </a:defRPr>
            </a:lvl7pPr>
            <a:lvl8pPr marL="3427413" indent="-227013" eaLnBrk="0" fontAlgn="base" hangingPunct="0">
              <a:spcBef>
                <a:spcPct val="0"/>
              </a:spcBef>
              <a:spcAft>
                <a:spcPct val="0"/>
              </a:spcAft>
              <a:defRPr>
                <a:solidFill>
                  <a:schemeClr val="tx1"/>
                </a:solidFill>
                <a:latin typeface="Calibri" panose="020F0502020204030204" pitchFamily="34" charset="0"/>
              </a:defRPr>
            </a:lvl8pPr>
            <a:lvl9pPr marL="3884613"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267755-CF7E-49BB-B247-C6A24688A761}" type="slidenum">
              <a:rPr lang="en-US" altLang="en-US" smtClean="0">
                <a:cs typeface="Arial" panose="020B0604020202020204" pitchFamily="34" charset="0"/>
              </a:rPr>
              <a:pPr fontAlgn="base">
                <a:spcBef>
                  <a:spcPct val="0"/>
                </a:spcBef>
                <a:spcAft>
                  <a:spcPct val="0"/>
                </a:spcAft>
              </a:pPr>
              <a:t>46</a:t>
            </a:fld>
            <a:endParaRPr lang="en-US" altLang="en-US">
              <a:cs typeface="Arial" panose="020B0604020202020204" pitchFamily="34" charset="0"/>
            </a:endParaRPr>
          </a:p>
        </p:txBody>
      </p:sp>
    </p:spTree>
    <p:extLst>
      <p:ext uri="{BB962C8B-B14F-4D97-AF65-F5344CB8AC3E}">
        <p14:creationId xmlns:p14="http://schemas.microsoft.com/office/powerpoint/2010/main" val="3158679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692AE22-7B79-4A34-B158-1F2646C28D77}" type="slidenum">
              <a:rPr lang="en-US" smtClean="0"/>
              <a:pPr>
                <a:defRPr/>
              </a:pPr>
              <a:t>47</a:t>
            </a:fld>
            <a:endParaRPr lang="en-US" dirty="0"/>
          </a:p>
        </p:txBody>
      </p:sp>
    </p:spTree>
    <p:extLst>
      <p:ext uri="{BB962C8B-B14F-4D97-AF65-F5344CB8AC3E}">
        <p14:creationId xmlns:p14="http://schemas.microsoft.com/office/powerpoint/2010/main" val="648570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8E476DA-E0E0-48CE-B9BD-E6109B8D49C6}" type="slidenum">
              <a:rPr lang="en-US" smtClean="0"/>
              <a:pPr>
                <a:defRPr/>
              </a:pPr>
              <a:t>48</a:t>
            </a:fld>
            <a:endParaRPr lang="en-US" dirty="0"/>
          </a:p>
        </p:txBody>
      </p:sp>
    </p:spTree>
    <p:extLst>
      <p:ext uri="{BB962C8B-B14F-4D97-AF65-F5344CB8AC3E}">
        <p14:creationId xmlns:p14="http://schemas.microsoft.com/office/powerpoint/2010/main" val="3632698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B18DEC2-1106-48A8-A4C1-3C779A65DF45}" type="slidenum">
              <a:rPr lang="en-US" smtClean="0"/>
              <a:pPr>
                <a:defRPr/>
              </a:pPr>
              <a:t>49</a:t>
            </a:fld>
            <a:endParaRPr lang="en-US" dirty="0"/>
          </a:p>
        </p:txBody>
      </p:sp>
    </p:spTree>
    <p:extLst>
      <p:ext uri="{BB962C8B-B14F-4D97-AF65-F5344CB8AC3E}">
        <p14:creationId xmlns:p14="http://schemas.microsoft.com/office/powerpoint/2010/main" val="2231557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D9F494-613C-44DF-9B9D-14317BD0834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1101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0BD4EE1-9059-4F2F-A248-70F5A80C2ADE}" type="slidenum">
              <a:rPr lang="en-US" smtClean="0"/>
              <a:pPr>
                <a:defRPr/>
              </a:pPr>
              <a:t>50</a:t>
            </a:fld>
            <a:endParaRPr lang="en-US" dirty="0"/>
          </a:p>
        </p:txBody>
      </p:sp>
    </p:spTree>
    <p:extLst>
      <p:ext uri="{BB962C8B-B14F-4D97-AF65-F5344CB8AC3E}">
        <p14:creationId xmlns:p14="http://schemas.microsoft.com/office/powerpoint/2010/main" val="23972707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DEB301C-CA44-488B-8FDA-62F7E63BB814}" type="slidenum">
              <a:rPr lang="en-US" smtClean="0"/>
              <a:pPr>
                <a:defRPr/>
              </a:pPr>
              <a:t>51</a:t>
            </a:fld>
            <a:endParaRPr lang="en-US" dirty="0"/>
          </a:p>
        </p:txBody>
      </p:sp>
    </p:spTree>
    <p:extLst>
      <p:ext uri="{BB962C8B-B14F-4D97-AF65-F5344CB8AC3E}">
        <p14:creationId xmlns:p14="http://schemas.microsoft.com/office/powerpoint/2010/main" val="1873655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8AB4604-38EF-4255-9F0C-186AEB927601}" type="slidenum">
              <a:rPr lang="en-US" smtClean="0"/>
              <a:pPr>
                <a:defRPr/>
              </a:pPr>
              <a:t>52</a:t>
            </a:fld>
            <a:endParaRPr lang="en-US" dirty="0"/>
          </a:p>
        </p:txBody>
      </p:sp>
    </p:spTree>
    <p:extLst>
      <p:ext uri="{BB962C8B-B14F-4D97-AF65-F5344CB8AC3E}">
        <p14:creationId xmlns:p14="http://schemas.microsoft.com/office/powerpoint/2010/main" val="3081527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altLang="en-US" dirty="0"/>
          </a:p>
        </p:txBody>
      </p:sp>
      <p:sp>
        <p:nvSpPr>
          <p:cNvPr id="4" name="Slide Number Placeholder 3"/>
          <p:cNvSpPr>
            <a:spLocks noGrp="1"/>
          </p:cNvSpPr>
          <p:nvPr>
            <p:ph type="sldNum" sz="quarter" idx="5"/>
          </p:nvPr>
        </p:nvSpPr>
        <p:spPr/>
        <p:txBody>
          <a:bodyPr/>
          <a:lstStyle/>
          <a:p>
            <a:pPr>
              <a:defRPr/>
            </a:pPr>
            <a:fld id="{907EC596-30FB-4D5F-BB23-CB0439B2465C}" type="slidenum">
              <a:rPr lang="en-US" smtClean="0"/>
              <a:pPr>
                <a:defRPr/>
              </a:pPr>
              <a:t>53</a:t>
            </a:fld>
            <a:endParaRPr lang="en-US" dirty="0"/>
          </a:p>
        </p:txBody>
      </p:sp>
    </p:spTree>
    <p:extLst>
      <p:ext uri="{BB962C8B-B14F-4D97-AF65-F5344CB8AC3E}">
        <p14:creationId xmlns:p14="http://schemas.microsoft.com/office/powerpoint/2010/main" val="481490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1DB1767-0FD3-4624-80A2-014E3887064F}" type="slidenum">
              <a:rPr lang="en-US" smtClean="0"/>
              <a:pPr>
                <a:defRPr/>
              </a:pPr>
              <a:t>54</a:t>
            </a:fld>
            <a:endParaRPr lang="en-US" dirty="0"/>
          </a:p>
        </p:txBody>
      </p:sp>
    </p:spTree>
    <p:extLst>
      <p:ext uri="{BB962C8B-B14F-4D97-AF65-F5344CB8AC3E}">
        <p14:creationId xmlns:p14="http://schemas.microsoft.com/office/powerpoint/2010/main" val="1258785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9250" indent="-230188">
              <a:defRPr>
                <a:solidFill>
                  <a:schemeClr val="tx1"/>
                </a:solidFill>
                <a:latin typeface="Calibri" panose="020F0502020204030204" pitchFamily="34" charset="0"/>
              </a:defRPr>
            </a:lvl4pPr>
            <a:lvl5pPr marL="2081213" indent="-230188">
              <a:defRPr>
                <a:solidFill>
                  <a:schemeClr val="tx1"/>
                </a:solidFill>
                <a:latin typeface="Calibri" panose="020F0502020204030204" pitchFamily="34" charset="0"/>
              </a:defRPr>
            </a:lvl5pPr>
            <a:lvl6pPr marL="2538413" indent="-230188" eaLnBrk="0" fontAlgn="base" hangingPunct="0">
              <a:spcBef>
                <a:spcPct val="0"/>
              </a:spcBef>
              <a:spcAft>
                <a:spcPct val="0"/>
              </a:spcAft>
              <a:defRPr>
                <a:solidFill>
                  <a:schemeClr val="tx1"/>
                </a:solidFill>
                <a:latin typeface="Calibri" panose="020F0502020204030204" pitchFamily="34" charset="0"/>
              </a:defRPr>
            </a:lvl6pPr>
            <a:lvl7pPr marL="2995613" indent="-230188" eaLnBrk="0" fontAlgn="base" hangingPunct="0">
              <a:spcBef>
                <a:spcPct val="0"/>
              </a:spcBef>
              <a:spcAft>
                <a:spcPct val="0"/>
              </a:spcAft>
              <a:defRPr>
                <a:solidFill>
                  <a:schemeClr val="tx1"/>
                </a:solidFill>
                <a:latin typeface="Calibri" panose="020F0502020204030204" pitchFamily="34" charset="0"/>
              </a:defRPr>
            </a:lvl7pPr>
            <a:lvl8pPr marL="3452813" indent="-230188" eaLnBrk="0" fontAlgn="base" hangingPunct="0">
              <a:spcBef>
                <a:spcPct val="0"/>
              </a:spcBef>
              <a:spcAft>
                <a:spcPct val="0"/>
              </a:spcAft>
              <a:defRPr>
                <a:solidFill>
                  <a:schemeClr val="tx1"/>
                </a:solidFill>
                <a:latin typeface="Calibri" panose="020F0502020204030204" pitchFamily="34" charset="0"/>
              </a:defRPr>
            </a:lvl8pPr>
            <a:lvl9pPr marL="3910013"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AD5E5F-7348-4292-8521-CCFD4A353E32}" type="slidenum">
              <a:rPr lang="en-US" altLang="en-US" smtClean="0">
                <a:cs typeface="Arial" panose="020B0604020202020204" pitchFamily="34" charset="0"/>
              </a:rPr>
              <a:pPr fontAlgn="base">
                <a:spcBef>
                  <a:spcPct val="0"/>
                </a:spcBef>
                <a:spcAft>
                  <a:spcPct val="0"/>
                </a:spcAft>
              </a:pPr>
              <a:t>55</a:t>
            </a:fld>
            <a:endParaRPr lang="en-US" altLang="en-US">
              <a:cs typeface="Arial" panose="020B0604020202020204" pitchFamily="34" charset="0"/>
            </a:endParaRPr>
          </a:p>
        </p:txBody>
      </p:sp>
    </p:spTree>
    <p:extLst>
      <p:ext uri="{BB962C8B-B14F-4D97-AF65-F5344CB8AC3E}">
        <p14:creationId xmlns:p14="http://schemas.microsoft.com/office/powerpoint/2010/main" val="3575775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6813" indent="-230188">
              <a:defRPr>
                <a:solidFill>
                  <a:schemeClr val="tx1"/>
                </a:solidFill>
                <a:latin typeface="Calibri" panose="020F0502020204030204" pitchFamily="34" charset="0"/>
              </a:defRPr>
            </a:lvl3pPr>
            <a:lvl4pPr marL="1636713" indent="-230188">
              <a:defRPr>
                <a:solidFill>
                  <a:schemeClr val="tx1"/>
                </a:solidFill>
                <a:latin typeface="Calibri" panose="020F0502020204030204" pitchFamily="34" charset="0"/>
              </a:defRPr>
            </a:lvl4pPr>
            <a:lvl5pPr marL="2103438" indent="-230188">
              <a:defRPr>
                <a:solidFill>
                  <a:schemeClr val="tx1"/>
                </a:solidFill>
                <a:latin typeface="Calibri" panose="020F0502020204030204" pitchFamily="34" charset="0"/>
              </a:defRPr>
            </a:lvl5pPr>
            <a:lvl6pPr marL="2560638" indent="-230188" eaLnBrk="0" fontAlgn="base" hangingPunct="0">
              <a:spcBef>
                <a:spcPct val="0"/>
              </a:spcBef>
              <a:spcAft>
                <a:spcPct val="0"/>
              </a:spcAft>
              <a:defRPr>
                <a:solidFill>
                  <a:schemeClr val="tx1"/>
                </a:solidFill>
                <a:latin typeface="Calibri" panose="020F0502020204030204" pitchFamily="34" charset="0"/>
              </a:defRPr>
            </a:lvl6pPr>
            <a:lvl7pPr marL="3017838" indent="-230188" eaLnBrk="0" fontAlgn="base" hangingPunct="0">
              <a:spcBef>
                <a:spcPct val="0"/>
              </a:spcBef>
              <a:spcAft>
                <a:spcPct val="0"/>
              </a:spcAft>
              <a:defRPr>
                <a:solidFill>
                  <a:schemeClr val="tx1"/>
                </a:solidFill>
                <a:latin typeface="Calibri" panose="020F0502020204030204" pitchFamily="34" charset="0"/>
              </a:defRPr>
            </a:lvl7pPr>
            <a:lvl8pPr marL="3475038" indent="-230188" eaLnBrk="0" fontAlgn="base" hangingPunct="0">
              <a:spcBef>
                <a:spcPct val="0"/>
              </a:spcBef>
              <a:spcAft>
                <a:spcPct val="0"/>
              </a:spcAft>
              <a:defRPr>
                <a:solidFill>
                  <a:schemeClr val="tx1"/>
                </a:solidFill>
                <a:latin typeface="Calibri" panose="020F0502020204030204" pitchFamily="34" charset="0"/>
              </a:defRPr>
            </a:lvl8pPr>
            <a:lvl9pPr marL="3932238"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27C51E-0095-40BE-B5A6-F4D97612CCC0}" type="slidenum">
              <a:rPr lang="en-US" altLang="en-US" smtClean="0">
                <a:solidFill>
                  <a:srgbClr val="000000"/>
                </a:solidFill>
                <a:latin typeface="Arial" panose="020B0604020202020204" pitchFamily="34" charset="0"/>
              </a:rPr>
              <a:pPr fontAlgn="base">
                <a:spcBef>
                  <a:spcPct val="0"/>
                </a:spcBef>
                <a:spcAft>
                  <a:spcPct val="0"/>
                </a:spcAft>
              </a:pPr>
              <a:t>56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838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39636-44C0-4CBB-80EF-334EE9F0EEC7}"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6</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78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C70281C-5665-4613-B0E7-847CDA8E5A99}" type="slidenum">
              <a:rPr lang="en-US" smtClean="0"/>
              <a:pPr>
                <a:defRPr/>
              </a:pPr>
              <a:t>7</a:t>
            </a:fld>
            <a:endParaRPr lang="en-US" dirty="0"/>
          </a:p>
        </p:txBody>
      </p:sp>
    </p:spTree>
    <p:extLst>
      <p:ext uri="{BB962C8B-B14F-4D97-AF65-F5344CB8AC3E}">
        <p14:creationId xmlns:p14="http://schemas.microsoft.com/office/powerpoint/2010/main" val="290203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C70281C-5665-4613-B0E7-847CDA8E5A99}" type="slidenum">
              <a:rPr lang="en-US" smtClean="0"/>
              <a:pPr>
                <a:defRPr/>
              </a:pPr>
              <a:t>8</a:t>
            </a:fld>
            <a:endParaRPr lang="en-US" dirty="0"/>
          </a:p>
        </p:txBody>
      </p:sp>
    </p:spTree>
    <p:extLst>
      <p:ext uri="{BB962C8B-B14F-4D97-AF65-F5344CB8AC3E}">
        <p14:creationId xmlns:p14="http://schemas.microsoft.com/office/powerpoint/2010/main" val="1084254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C70281C-5665-4613-B0E7-847CDA8E5A99}" type="slidenum">
              <a:rPr lang="en-US" smtClean="0"/>
              <a:pPr>
                <a:defRPr/>
              </a:pPr>
              <a:t>9</a:t>
            </a:fld>
            <a:endParaRPr lang="en-US" dirty="0"/>
          </a:p>
        </p:txBody>
      </p:sp>
    </p:spTree>
    <p:extLst>
      <p:ext uri="{BB962C8B-B14F-4D97-AF65-F5344CB8AC3E}">
        <p14:creationId xmlns:p14="http://schemas.microsoft.com/office/powerpoint/2010/main" val="42351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955403D-D873-4C60-AEB2-B7B9AA0059CC}" type="slidenum">
              <a:rPr lang="en-US" altLang="en-US"/>
              <a:pPr>
                <a:defRPr/>
              </a:pPr>
              <a:t>‹#›</a:t>
            </a:fld>
            <a:endParaRPr lang="en-US" altLang="en-US" dirty="0"/>
          </a:p>
        </p:txBody>
      </p:sp>
      <p:sp>
        <p:nvSpPr>
          <p:cNvPr id="2" name="Rectangle 1"/>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384186"/>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CDC973D9-E27D-427B-A638-06BC1B6C258C}" type="slidenum">
              <a:rPr lang="en-US" altLang="en-US"/>
              <a:pPr>
                <a:defRPr/>
              </a:pPr>
              <a:t>‹#›</a:t>
            </a:fld>
            <a:endParaRPr lang="en-US" altLang="en-US" dirty="0"/>
          </a:p>
        </p:txBody>
      </p:sp>
    </p:spTree>
    <p:extLst>
      <p:ext uri="{BB962C8B-B14F-4D97-AF65-F5344CB8AC3E}">
        <p14:creationId xmlns:p14="http://schemas.microsoft.com/office/powerpoint/2010/main" val="183080959"/>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F139B2A2-9796-4029-BFE7-E8CEE65410E1}" type="slidenum">
              <a:rPr lang="en-US" altLang="en-US"/>
              <a:pPr>
                <a:defRPr/>
              </a:pPr>
              <a:t>‹#›</a:t>
            </a:fld>
            <a:endParaRPr lang="en-US" altLang="en-US" dirty="0"/>
          </a:p>
        </p:txBody>
      </p:sp>
    </p:spTree>
    <p:extLst>
      <p:ext uri="{BB962C8B-B14F-4D97-AF65-F5344CB8AC3E}">
        <p14:creationId xmlns:p14="http://schemas.microsoft.com/office/powerpoint/2010/main" val="3240910779"/>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955403D-D873-4C60-AEB2-B7B9AA0059CC}" type="slidenum">
              <a:rPr lang="en-US" altLang="en-US"/>
              <a:pPr>
                <a:defRPr/>
              </a:pPr>
              <a:t>‹#›</a:t>
            </a:fld>
            <a:endParaRPr lang="en-US" altLang="en-US" dirty="0"/>
          </a:p>
        </p:txBody>
      </p:sp>
    </p:spTree>
    <p:extLst>
      <p:ext uri="{BB962C8B-B14F-4D97-AF65-F5344CB8AC3E}">
        <p14:creationId xmlns:p14="http://schemas.microsoft.com/office/powerpoint/2010/main" val="1052503927"/>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cs typeface="+mn-cs"/>
              </a:defRPr>
            </a:lvl1pPr>
          </a:lstStyle>
          <a:p>
            <a:pPr>
              <a:defRPr/>
            </a:pPr>
            <a:fld id="{566B9912-5BAF-459F-A352-FF5B87A9C10C}" type="datetimeFigureOut">
              <a:rPr lang="en-US"/>
              <a:pPr>
                <a:defRPr/>
              </a:pPr>
              <a:t>5/2/2019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241BED-456B-4751-9B6A-B53EEFD92C07}" type="slidenum">
              <a:rPr lang="en-US" altLang="en-US"/>
              <a:pPr>
                <a:defRPr/>
              </a:pPr>
              <a:t>‹#›</a:t>
            </a:fld>
            <a:endParaRPr lang="en-US" altLang="en-US" dirty="0"/>
          </a:p>
        </p:txBody>
      </p:sp>
    </p:spTree>
    <p:extLst>
      <p:ext uri="{BB962C8B-B14F-4D97-AF65-F5344CB8AC3E}">
        <p14:creationId xmlns:p14="http://schemas.microsoft.com/office/powerpoint/2010/main" val="2406591559"/>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D3D686CA-4CBA-44C1-921E-34A2E5E7A2EB}" type="slidenum">
              <a:rPr lang="en-US" altLang="en-US"/>
              <a:pPr>
                <a:defRPr/>
              </a:pPr>
              <a:t>‹#›</a:t>
            </a:fld>
            <a:endParaRPr lang="en-US" altLang="en-US" dirty="0"/>
          </a:p>
        </p:txBody>
      </p:sp>
    </p:spTree>
    <p:extLst>
      <p:ext uri="{BB962C8B-B14F-4D97-AF65-F5344CB8AC3E}">
        <p14:creationId xmlns:p14="http://schemas.microsoft.com/office/powerpoint/2010/main" val="210390486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50115363-D0EF-4396-9190-D78A674C47DE}" type="slidenum">
              <a:rPr lang="en-US"/>
              <a:pPr>
                <a:defRPr/>
              </a:pPr>
              <a:t>‹#›</a:t>
            </a:fld>
            <a:endParaRPr lang="en-US"/>
          </a:p>
        </p:txBody>
      </p:sp>
    </p:spTree>
    <p:extLst>
      <p:ext uri="{BB962C8B-B14F-4D97-AF65-F5344CB8AC3E}">
        <p14:creationId xmlns:p14="http://schemas.microsoft.com/office/powerpoint/2010/main" val="2610283303"/>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ABC2254E-86B6-44AA-BCE1-837DB1686089}" type="slidenum">
              <a:rPr lang="en-US" altLang="en-US"/>
              <a:pPr>
                <a:defRPr/>
              </a:pPr>
              <a:t>‹#›</a:t>
            </a:fld>
            <a:endParaRPr lang="en-US" alt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34"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5900" r:id="rId1"/>
    <p:sldLayoutId id="2147485901" r:id="rId2"/>
    <p:sldLayoutId id="2147485902" r:id="rId3"/>
    <p:sldLayoutId id="2147486026" r:id="rId4"/>
    <p:sldLayoutId id="2147486027" r:id="rId5"/>
    <p:sldLayoutId id="2147486028" r:id="rId6"/>
  </p:sldLayoutIdLst>
  <p:transition spd="med">
    <p:circle/>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328D073E-245E-4EFB-9D4A-9380838052DF}"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7349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solidFill>
                  <a:schemeClr val="bg1"/>
                </a:solidFill>
                <a:cs typeface="Arial" charset="0"/>
              </a:rPr>
              <a:t>JAN is funded by a contract with the </a:t>
            </a:r>
          </a:p>
          <a:p>
            <a:pPr eaLnBrk="1" hangingPunct="1">
              <a:defRPr/>
            </a:pPr>
            <a:r>
              <a:rPr lang="en-US" b="1" dirty="0">
                <a:solidFill>
                  <a:schemeClr val="bg1"/>
                </a:solidFill>
                <a:cs typeface="Arial" charset="0"/>
              </a:rPr>
              <a:t>Office of Disability Employment Policy, U.S. Department of Labor.</a:t>
            </a:r>
          </a:p>
        </p:txBody>
      </p:sp>
      <p:sp>
        <p:nvSpPr>
          <p:cNvPr id="10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252897620"/>
      </p:ext>
    </p:extLst>
  </p:cSld>
  <p:clrMap bg1="lt1" tx1="dk1" bg2="lt2" tx2="dk2" accent1="accent1" accent2="accent2" accent3="accent3" accent4="accent4" accent5="accent5" accent6="accent6" hlink="hlink" folHlink="folHlink"/>
  <p:sldLayoutIdLst>
    <p:sldLayoutId id="2147486025" r:id="rId1"/>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askjan.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mailto:jan@AskJAN.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askjan.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F6434B98-5003-4C7D-A1E5-50E604DE418E}"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563" name="Content Placeholder 2"/>
          <p:cNvSpPr>
            <a:spLocks noGrp="1"/>
          </p:cNvSpPr>
          <p:nvPr>
            <p:ph idx="1"/>
          </p:nvPr>
        </p:nvSpPr>
        <p:spPr>
          <a:xfrm>
            <a:off x="838200" y="2438400"/>
            <a:ext cx="7848600" cy="2895600"/>
          </a:xfrm>
        </p:spPr>
        <p:txBody>
          <a:bodyPr>
            <a:normAutofit fontScale="62500" lnSpcReduction="20000"/>
          </a:bodyPr>
          <a:lstStyle/>
          <a:p>
            <a:pPr>
              <a:defRPr/>
            </a:pPr>
            <a:endParaRPr lang="en-US" altLang="en-US" sz="3800" dirty="0"/>
          </a:p>
          <a:p>
            <a:pPr>
              <a:defRPr/>
            </a:pPr>
            <a:r>
              <a:rPr lang="en-US" altLang="en-US" sz="3800" dirty="0"/>
              <a:t>Using JAN to Assist Workers Return to Work </a:t>
            </a:r>
          </a:p>
          <a:p>
            <a:pPr>
              <a:defRPr/>
            </a:pPr>
            <a:endParaRPr lang="en-US" altLang="en-US" sz="3800" dirty="0"/>
          </a:p>
          <a:p>
            <a:pPr>
              <a:defRPr/>
            </a:pPr>
            <a:r>
              <a:rPr lang="en-US" altLang="en-US" sz="3200" dirty="0"/>
              <a:t>Matthew McCord, M.S., CRC </a:t>
            </a:r>
            <a:endParaRPr lang="en-US" altLang="en-US" sz="3200" b="0" dirty="0"/>
          </a:p>
          <a:p>
            <a:pPr eaLnBrk="1" hangingPunct="1">
              <a:buFont typeface="Times" panose="02020603050405020304" pitchFamily="18" charset="0"/>
              <a:buNone/>
              <a:defRPr/>
            </a:pPr>
            <a:r>
              <a:rPr lang="en-US" sz="3200" b="0" dirty="0"/>
              <a:t>Motor Team Consultant</a:t>
            </a:r>
            <a:br>
              <a:rPr lang="en-US" sz="3200" dirty="0"/>
            </a:br>
            <a:endParaRPr lang="en-US" sz="3200" dirty="0"/>
          </a:p>
          <a:p>
            <a:pPr eaLnBrk="1" hangingPunct="1">
              <a:buFont typeface="Times" panose="02020603050405020304" pitchFamily="18" charset="0"/>
              <a:buNone/>
              <a:defRPr/>
            </a:pPr>
            <a:r>
              <a:rPr lang="en-US" sz="3200" dirty="0"/>
              <a:t>  (800) 526-7234 (Voice)</a:t>
            </a:r>
          </a:p>
          <a:p>
            <a:pPr eaLnBrk="1" hangingPunct="1">
              <a:buFont typeface="Times" panose="02020603050405020304" pitchFamily="18" charset="0"/>
              <a:buNone/>
              <a:defRPr/>
            </a:pPr>
            <a:r>
              <a:rPr lang="en-US" sz="3200" dirty="0"/>
              <a:t>(877) 781-9403 (TTY)</a:t>
            </a:r>
          </a:p>
          <a:p>
            <a:pPr eaLnBrk="1" hangingPunct="1">
              <a:buFont typeface="Times" panose="02020603050405020304" pitchFamily="18" charset="0"/>
              <a:buNone/>
              <a:defRPr/>
            </a:pPr>
            <a:r>
              <a:rPr lang="en-US" sz="3200" dirty="0">
                <a:hlinkClick r:id="rId3"/>
              </a:rPr>
              <a:t>jan@askjan.org</a:t>
            </a:r>
            <a:endParaRPr lang="en-US" altLang="en-US" sz="3200" dirty="0"/>
          </a:p>
        </p:txBody>
      </p:sp>
    </p:spTree>
    <p:extLst>
      <p:ext uri="{BB962C8B-B14F-4D97-AF65-F5344CB8AC3E}">
        <p14:creationId xmlns:p14="http://schemas.microsoft.com/office/powerpoint/2010/main" val="3340674486"/>
      </p:ext>
    </p:extLst>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838200" y="1295400"/>
            <a:ext cx="7848600" cy="5184775"/>
          </a:xfrm>
        </p:spPr>
        <p:txBody>
          <a:bodyPr/>
          <a:lstStyle/>
          <a:p>
            <a:r>
              <a:rPr lang="en-US" altLang="en-US" dirty="0">
                <a:solidFill>
                  <a:srgbClr val="0096DB"/>
                </a:solidFill>
              </a:rPr>
              <a:t>Cognitive Team FAQs: </a:t>
            </a:r>
          </a:p>
          <a:p>
            <a:r>
              <a:rPr lang="en-US" altLang="en-US" dirty="0">
                <a:solidFill>
                  <a:srgbClr val="0096DB"/>
                </a:solidFill>
              </a:rPr>
              <a:t>Accommodating Stress Intolerance</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Identify the specific triggers that cause</a:t>
            </a:r>
            <a:br>
              <a:rPr lang="en-US" altLang="en-US" sz="2000" b="0" dirty="0"/>
            </a:br>
            <a:r>
              <a:rPr lang="en-US" altLang="en-US" sz="2000" b="0" dirty="0"/>
              <a:t>the stress, then seek accommodations </a:t>
            </a:r>
            <a:br>
              <a:rPr lang="en-US" altLang="en-US" sz="2000" b="0" dirty="0"/>
            </a:br>
            <a:r>
              <a:rPr lang="en-US" altLang="en-US" sz="2000" b="0" dirty="0"/>
              <a:t>to better manage them.</a:t>
            </a:r>
          </a:p>
          <a:p>
            <a:pPr>
              <a:buFont typeface="Wingdings" panose="05000000000000000000" pitchFamily="2" charset="2"/>
              <a:buChar char="§"/>
            </a:pPr>
            <a:r>
              <a:rPr lang="en-US" altLang="en-US" sz="2000" b="0" dirty="0"/>
              <a:t>If trigger is a job duty and no form of</a:t>
            </a:r>
            <a:br>
              <a:rPr lang="en-US" altLang="en-US" sz="2000" b="0" dirty="0"/>
            </a:br>
            <a:r>
              <a:rPr lang="en-US" altLang="en-US" sz="2000" b="0" dirty="0"/>
              <a:t>accommodation will help them manage,</a:t>
            </a:r>
            <a:br>
              <a:rPr lang="en-US" altLang="en-US" sz="2000" b="0" dirty="0"/>
            </a:br>
            <a:r>
              <a:rPr lang="en-US" altLang="en-US" sz="2000" b="0" dirty="0"/>
              <a:t>consider reallocating the duty if it is not</a:t>
            </a:r>
            <a:br>
              <a:rPr lang="en-US" altLang="en-US" sz="2000" b="0" dirty="0"/>
            </a:br>
            <a:r>
              <a:rPr lang="en-US" altLang="en-US" sz="2000" b="0" dirty="0"/>
              <a:t>an essential job function. </a:t>
            </a:r>
          </a:p>
          <a:p>
            <a:pPr>
              <a:buFont typeface="Wingdings" panose="05000000000000000000" pitchFamily="2" charset="2"/>
              <a:buChar char="§"/>
            </a:pPr>
            <a:r>
              <a:rPr lang="en-US" altLang="en-US" sz="2000" b="0" dirty="0"/>
              <a:t>If it is an essential function and nothing</a:t>
            </a:r>
            <a:br>
              <a:rPr lang="en-US" altLang="en-US" sz="2000" b="0" dirty="0"/>
            </a:br>
            <a:r>
              <a:rPr lang="en-US" altLang="en-US" sz="2000" b="0" dirty="0"/>
              <a:t>will help them manage – reassignment.</a:t>
            </a:r>
          </a:p>
          <a:p>
            <a:pPr>
              <a:buFont typeface="Wingdings" panose="05000000000000000000" pitchFamily="2" charset="2"/>
              <a:buChar char="§"/>
            </a:pPr>
            <a:endParaRPr lang="en-US" altLang="en-US" sz="2000" b="0" dirty="0"/>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4ACFF2-3191-47E1-B1B4-C160C42F62B9}" type="slidenum">
              <a:rPr lang="en-US" altLang="en-US" sz="1400" smtClean="0">
                <a:solidFill>
                  <a:srgbClr val="FFFFFF"/>
                </a:solidFill>
              </a:rPr>
              <a:pPr fontAlgn="base">
                <a:spcBef>
                  <a:spcPct val="0"/>
                </a:spcBef>
                <a:spcAft>
                  <a:spcPct val="0"/>
                </a:spcAft>
                <a:buFontTx/>
                <a:buNone/>
              </a:pPr>
              <a:t>10</a:t>
            </a:fld>
            <a:endParaRPr lang="en-US" altLang="en-US" sz="1400">
              <a:solidFill>
                <a:srgbClr val="FFFFFF"/>
              </a:solidFill>
            </a:endParaRPr>
          </a:p>
        </p:txBody>
      </p:sp>
      <p:sp>
        <p:nvSpPr>
          <p:cNvPr id="144389" name="Title 1"/>
          <p:cNvSpPr txBox="1">
            <a:spLocks/>
          </p:cNvSpPr>
          <p:nvPr/>
        </p:nvSpPr>
        <p:spPr bwMode="auto">
          <a:xfrm>
            <a:off x="514350" y="457200"/>
            <a:ext cx="5810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Common Questions</a:t>
            </a:r>
          </a:p>
        </p:txBody>
      </p:sp>
      <p:pic>
        <p:nvPicPr>
          <p:cNvPr id="3" name="Picture 2" descr="Woman holding her he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378075"/>
            <a:ext cx="2743200" cy="4114800"/>
          </a:xfrm>
          <a:prstGeom prst="rect">
            <a:avLst/>
          </a:prstGeom>
        </p:spPr>
      </p:pic>
    </p:spTree>
    <p:extLst>
      <p:ext uri="{BB962C8B-B14F-4D97-AF65-F5344CB8AC3E}">
        <p14:creationId xmlns:p14="http://schemas.microsoft.com/office/powerpoint/2010/main" val="2232786047"/>
      </p:ext>
    </p:extLst>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838200" y="1295400"/>
            <a:ext cx="7848600" cy="5184775"/>
          </a:xfrm>
        </p:spPr>
        <p:txBody>
          <a:bodyPr>
            <a:normAutofit/>
          </a:bodyPr>
          <a:lstStyle/>
          <a:p>
            <a:r>
              <a:rPr lang="en-US" altLang="en-US" dirty="0">
                <a:solidFill>
                  <a:srgbClr val="0096DB"/>
                </a:solidFill>
              </a:rPr>
              <a:t>Cognitive Team FAQs: </a:t>
            </a:r>
          </a:p>
          <a:p>
            <a:r>
              <a:rPr lang="en-US" altLang="en-US" dirty="0">
                <a:solidFill>
                  <a:srgbClr val="0096DB"/>
                </a:solidFill>
              </a:rPr>
              <a:t>Service Animals as an Accommodation</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Under Title I of the ADA, service animals are</a:t>
            </a:r>
            <a:br>
              <a:rPr lang="en-US" altLang="en-US" sz="2000" b="0" dirty="0"/>
            </a:br>
            <a:r>
              <a:rPr lang="en-US" altLang="en-US" sz="2000" b="0" dirty="0"/>
              <a:t>forms of accommodation. This means they </a:t>
            </a:r>
            <a:br>
              <a:rPr lang="en-US" altLang="en-US" sz="2000" b="0" dirty="0"/>
            </a:br>
            <a:r>
              <a:rPr lang="en-US" altLang="en-US" sz="2000" b="0" dirty="0"/>
              <a:t>are reviewed like all other accommodations.</a:t>
            </a:r>
          </a:p>
          <a:p>
            <a:pPr>
              <a:buFont typeface="Wingdings" panose="05000000000000000000" pitchFamily="2" charset="2"/>
              <a:buChar char="§"/>
            </a:pPr>
            <a:r>
              <a:rPr lang="en-US" altLang="en-US" sz="2000" b="0" dirty="0"/>
              <a:t>Employers have right to ensure the animal is</a:t>
            </a:r>
            <a:br>
              <a:rPr lang="en-US" altLang="en-US" sz="2000" b="0" dirty="0"/>
            </a:br>
            <a:r>
              <a:rPr lang="en-US" altLang="en-US" sz="2000" b="0" dirty="0"/>
              <a:t>able to perform the task the individual needs </a:t>
            </a:r>
            <a:br>
              <a:rPr lang="en-US" altLang="en-US" sz="2000" b="0" dirty="0"/>
            </a:br>
            <a:r>
              <a:rPr lang="en-US" altLang="en-US" sz="2000" b="0" dirty="0"/>
              <a:t>them to do and will not be a disturbance.</a:t>
            </a:r>
          </a:p>
          <a:p>
            <a:pPr>
              <a:buFont typeface="Wingdings" panose="05000000000000000000" pitchFamily="2" charset="2"/>
              <a:buChar char="§"/>
            </a:pPr>
            <a:r>
              <a:rPr lang="en-US" altLang="en-US" sz="2000" b="0" dirty="0"/>
              <a:t>Title III of the ADA handles service animals</a:t>
            </a:r>
            <a:br>
              <a:rPr lang="en-US" altLang="en-US" sz="2000" b="0" dirty="0"/>
            </a:br>
            <a:r>
              <a:rPr lang="en-US" altLang="en-US" sz="2000" b="0" dirty="0"/>
              <a:t>differently. Be aware of whether the work</a:t>
            </a:r>
            <a:br>
              <a:rPr lang="en-US" altLang="en-US" sz="2000" b="0" dirty="0"/>
            </a:br>
            <a:r>
              <a:rPr lang="en-US" altLang="en-US" sz="2000" b="0" dirty="0"/>
              <a:t>area is considered a public space.</a:t>
            </a:r>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4ACFF2-3191-47E1-B1B4-C160C42F62B9}" type="slidenum">
              <a:rPr lang="en-US" altLang="en-US" sz="1400" smtClean="0">
                <a:solidFill>
                  <a:srgbClr val="FFFFFF"/>
                </a:solidFill>
              </a:rPr>
              <a:pPr fontAlgn="base">
                <a:spcBef>
                  <a:spcPct val="0"/>
                </a:spcBef>
                <a:spcAft>
                  <a:spcPct val="0"/>
                </a:spcAft>
                <a:buFontTx/>
                <a:buNone/>
              </a:pPr>
              <a:t>11</a:t>
            </a:fld>
            <a:endParaRPr lang="en-US" altLang="en-US" sz="1400">
              <a:solidFill>
                <a:srgbClr val="FFFFFF"/>
              </a:solidFill>
            </a:endParaRPr>
          </a:p>
        </p:txBody>
      </p:sp>
      <p:sp>
        <p:nvSpPr>
          <p:cNvPr id="144389" name="Title 1"/>
          <p:cNvSpPr txBox="1">
            <a:spLocks/>
          </p:cNvSpPr>
          <p:nvPr/>
        </p:nvSpPr>
        <p:spPr bwMode="auto">
          <a:xfrm>
            <a:off x="514350" y="457200"/>
            <a:ext cx="5810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Common Questions</a:t>
            </a:r>
          </a:p>
        </p:txBody>
      </p:sp>
      <p:pic>
        <p:nvPicPr>
          <p:cNvPr id="2" name="Picture 1" descr="Service d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806246"/>
            <a:ext cx="2743200" cy="3673929"/>
          </a:xfrm>
          <a:prstGeom prst="rect">
            <a:avLst/>
          </a:prstGeom>
        </p:spPr>
      </p:pic>
    </p:spTree>
    <p:extLst>
      <p:ext uri="{BB962C8B-B14F-4D97-AF65-F5344CB8AC3E}">
        <p14:creationId xmlns:p14="http://schemas.microsoft.com/office/powerpoint/2010/main" val="3417723395"/>
      </p:ext>
    </p:extLst>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838200" y="1295400"/>
            <a:ext cx="7848600" cy="5184775"/>
          </a:xfrm>
        </p:spPr>
        <p:txBody>
          <a:bodyPr/>
          <a:lstStyle/>
          <a:p>
            <a:r>
              <a:rPr lang="en-US" altLang="en-US" dirty="0">
                <a:solidFill>
                  <a:srgbClr val="0096DB"/>
                </a:solidFill>
              </a:rPr>
              <a:t>Cognitive Team FAQs: </a:t>
            </a:r>
          </a:p>
          <a:p>
            <a:r>
              <a:rPr lang="en-US" altLang="en-US" dirty="0">
                <a:solidFill>
                  <a:srgbClr val="0096DB"/>
                </a:solidFill>
              </a:rPr>
              <a:t>Leave and Schedule Modification Requests</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ADA leave can be used intermittently or</a:t>
            </a:r>
            <a:br>
              <a:rPr lang="en-US" altLang="en-US" sz="2000" b="0" dirty="0"/>
            </a:br>
            <a:r>
              <a:rPr lang="en-US" altLang="en-US" sz="2000" b="0" dirty="0"/>
              <a:t>continuously.</a:t>
            </a:r>
          </a:p>
          <a:p>
            <a:pPr>
              <a:buFont typeface="Wingdings" panose="05000000000000000000" pitchFamily="2" charset="2"/>
              <a:buChar char="§"/>
            </a:pPr>
            <a:r>
              <a:rPr lang="en-US" altLang="en-US" sz="2000" b="0" dirty="0"/>
              <a:t>There is no set amount of ADA leave </a:t>
            </a:r>
            <a:br>
              <a:rPr lang="en-US" altLang="en-US" sz="2000" b="0" dirty="0"/>
            </a:br>
            <a:r>
              <a:rPr lang="en-US" altLang="en-US" sz="2000" b="0" dirty="0"/>
              <a:t>usable per year like under FMLA.</a:t>
            </a:r>
          </a:p>
          <a:p>
            <a:pPr>
              <a:buFont typeface="Wingdings" panose="05000000000000000000" pitchFamily="2" charset="2"/>
              <a:buChar char="§"/>
            </a:pPr>
            <a:r>
              <a:rPr lang="en-US" altLang="en-US" sz="2000" b="0" dirty="0"/>
              <a:t>A flexible schedule accommodation can</a:t>
            </a:r>
            <a:br>
              <a:rPr lang="en-US" altLang="en-US" sz="2000" b="0" dirty="0"/>
            </a:br>
            <a:r>
              <a:rPr lang="en-US" altLang="en-US" sz="2000" b="0" dirty="0"/>
              <a:t>be provided by allowing the time away</a:t>
            </a:r>
            <a:br>
              <a:rPr lang="en-US" altLang="en-US" sz="2000" b="0" dirty="0"/>
            </a:br>
            <a:r>
              <a:rPr lang="en-US" altLang="en-US" sz="2000" b="0" dirty="0"/>
              <a:t>be made up, or by using intermittent </a:t>
            </a:r>
            <a:br>
              <a:rPr lang="en-US" altLang="en-US" sz="2000" b="0" dirty="0"/>
            </a:br>
            <a:r>
              <a:rPr lang="en-US" altLang="en-US" sz="2000" b="0" dirty="0"/>
              <a:t>leave to cover the time away.</a:t>
            </a:r>
          </a:p>
          <a:p>
            <a:pPr>
              <a:buFont typeface="Wingdings" panose="05000000000000000000" pitchFamily="2" charset="2"/>
              <a:buChar char="§"/>
            </a:pPr>
            <a:endParaRPr lang="en-US" altLang="en-US" sz="2000" b="0" dirty="0"/>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4ACFF2-3191-47E1-B1B4-C160C42F62B9}" type="slidenum">
              <a:rPr lang="en-US" altLang="en-US" sz="1400" smtClean="0">
                <a:solidFill>
                  <a:srgbClr val="FFFFFF"/>
                </a:solidFill>
              </a:rPr>
              <a:pPr fontAlgn="base">
                <a:spcBef>
                  <a:spcPct val="0"/>
                </a:spcBef>
                <a:spcAft>
                  <a:spcPct val="0"/>
                </a:spcAft>
                <a:buFontTx/>
                <a:buNone/>
              </a:pPr>
              <a:t>12</a:t>
            </a:fld>
            <a:endParaRPr lang="en-US" altLang="en-US" sz="1400">
              <a:solidFill>
                <a:srgbClr val="FFFFFF"/>
              </a:solidFill>
            </a:endParaRPr>
          </a:p>
        </p:txBody>
      </p:sp>
      <p:sp>
        <p:nvSpPr>
          <p:cNvPr id="144389" name="Title 1"/>
          <p:cNvSpPr txBox="1">
            <a:spLocks/>
          </p:cNvSpPr>
          <p:nvPr/>
        </p:nvSpPr>
        <p:spPr bwMode="auto">
          <a:xfrm>
            <a:off x="514350" y="457200"/>
            <a:ext cx="5810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Common Questions</a:t>
            </a:r>
          </a:p>
        </p:txBody>
      </p:sp>
      <p:pic>
        <p:nvPicPr>
          <p:cNvPr id="2" name="Picture 1" descr="Punch card and cl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157539"/>
            <a:ext cx="2743200" cy="3189767"/>
          </a:xfrm>
          <a:prstGeom prst="rect">
            <a:avLst/>
          </a:prstGeom>
        </p:spPr>
      </p:pic>
    </p:spTree>
    <p:extLst>
      <p:ext uri="{BB962C8B-B14F-4D97-AF65-F5344CB8AC3E}">
        <p14:creationId xmlns:p14="http://schemas.microsoft.com/office/powerpoint/2010/main" val="3020343186"/>
      </p:ext>
    </p:extLst>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descr="Woman blowing nose"/>
          <p:cNvSpPr>
            <a:spLocks noGrp="1"/>
          </p:cNvSpPr>
          <p:nvPr>
            <p:ph idx="1"/>
          </p:nvPr>
        </p:nvSpPr>
        <p:spPr>
          <a:xfrm>
            <a:off x="838200" y="1295400"/>
            <a:ext cx="7848600" cy="5184775"/>
          </a:xfrm>
        </p:spPr>
        <p:txBody>
          <a:bodyPr/>
          <a:lstStyle/>
          <a:p>
            <a:r>
              <a:rPr lang="en-US" altLang="en-US" dirty="0">
                <a:solidFill>
                  <a:srgbClr val="0096DB"/>
                </a:solidFill>
              </a:rPr>
              <a:t>Sensory Team FAQs: </a:t>
            </a:r>
          </a:p>
          <a:p>
            <a:r>
              <a:rPr lang="en-US" altLang="en-US" dirty="0">
                <a:solidFill>
                  <a:srgbClr val="0096DB"/>
                </a:solidFill>
              </a:rPr>
              <a:t>Accommodating Allergies</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Remove the allergen.</a:t>
            </a:r>
          </a:p>
          <a:p>
            <a:pPr lvl="1"/>
            <a:r>
              <a:rPr lang="en-US" altLang="en-US" sz="1600" dirty="0"/>
              <a:t>Change cleaning products used, remove air</a:t>
            </a:r>
            <a:br>
              <a:rPr lang="en-US" altLang="en-US" sz="1600" dirty="0"/>
            </a:br>
            <a:r>
              <a:rPr lang="en-US" altLang="en-US" sz="1600" dirty="0"/>
              <a:t>fresheners, increase frequency of cleanings.</a:t>
            </a:r>
            <a:endParaRPr lang="en-US" altLang="en-US" sz="1600" b="0" dirty="0"/>
          </a:p>
          <a:p>
            <a:pPr>
              <a:buFont typeface="Wingdings" panose="05000000000000000000" pitchFamily="2" charset="2"/>
              <a:buChar char="§"/>
            </a:pPr>
            <a:r>
              <a:rPr lang="en-US" altLang="en-US" sz="2000" b="0" dirty="0"/>
              <a:t>Remove employee from area.</a:t>
            </a:r>
          </a:p>
          <a:p>
            <a:pPr lvl="1"/>
            <a:r>
              <a:rPr lang="en-US" altLang="en-US" sz="1600" dirty="0"/>
              <a:t>Move workstations, create latex-free zones</a:t>
            </a:r>
            <a:br>
              <a:rPr lang="en-US" altLang="en-US" sz="1600" dirty="0"/>
            </a:br>
            <a:r>
              <a:rPr lang="en-US" altLang="en-US" sz="1600" dirty="0"/>
              <a:t>within hospitals, allow working from home.   </a:t>
            </a:r>
            <a:endParaRPr lang="en-US" altLang="en-US" sz="1600" b="0" dirty="0"/>
          </a:p>
          <a:p>
            <a:pPr>
              <a:buFont typeface="Wingdings" panose="05000000000000000000" pitchFamily="2" charset="2"/>
              <a:buChar char="§"/>
            </a:pPr>
            <a:r>
              <a:rPr lang="en-US" altLang="en-US" sz="2000" b="0" dirty="0"/>
              <a:t>Reduce exposure as much as possible.</a:t>
            </a:r>
          </a:p>
          <a:p>
            <a:pPr lvl="1"/>
            <a:r>
              <a:rPr lang="en-US" altLang="en-US" sz="1600" b="0" dirty="0"/>
              <a:t>Provide air purifiers, allow breaks away from</a:t>
            </a:r>
            <a:br>
              <a:rPr lang="en-US" altLang="en-US" sz="1600" b="0" dirty="0"/>
            </a:br>
            <a:r>
              <a:rPr lang="en-US" altLang="en-US" sz="1600" b="0" dirty="0"/>
              <a:t>area, modify schedule if allergen is coming </a:t>
            </a:r>
            <a:br>
              <a:rPr lang="en-US" altLang="en-US" sz="1600" b="0" dirty="0"/>
            </a:br>
            <a:r>
              <a:rPr lang="en-US" altLang="en-US" sz="1600" b="0" dirty="0"/>
              <a:t>from co-workers.</a:t>
            </a:r>
          </a:p>
          <a:p>
            <a:pPr>
              <a:buFont typeface="Wingdings" panose="05000000000000000000" pitchFamily="2" charset="2"/>
              <a:buChar char="§"/>
            </a:pPr>
            <a:endParaRPr lang="en-US" altLang="en-US" sz="2000" b="0" dirty="0"/>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4ACFF2-3191-47E1-B1B4-C160C42F62B9}" type="slidenum">
              <a:rPr lang="en-US" altLang="en-US" sz="1400" smtClean="0">
                <a:solidFill>
                  <a:srgbClr val="FFFFFF"/>
                </a:solidFill>
              </a:rPr>
              <a:pPr fontAlgn="base">
                <a:spcBef>
                  <a:spcPct val="0"/>
                </a:spcBef>
                <a:spcAft>
                  <a:spcPct val="0"/>
                </a:spcAft>
                <a:buFontTx/>
                <a:buNone/>
              </a:pPr>
              <a:t>13</a:t>
            </a:fld>
            <a:endParaRPr lang="en-US" altLang="en-US" sz="1400">
              <a:solidFill>
                <a:srgbClr val="FFFFFF"/>
              </a:solidFill>
            </a:endParaRPr>
          </a:p>
        </p:txBody>
      </p:sp>
      <p:sp>
        <p:nvSpPr>
          <p:cNvPr id="144389" name="Title 1"/>
          <p:cNvSpPr txBox="1">
            <a:spLocks/>
          </p:cNvSpPr>
          <p:nvPr/>
        </p:nvSpPr>
        <p:spPr bwMode="auto">
          <a:xfrm>
            <a:off x="514350" y="457200"/>
            <a:ext cx="5810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Common Questions</a:t>
            </a:r>
          </a:p>
        </p:txBody>
      </p:sp>
      <p:pic>
        <p:nvPicPr>
          <p:cNvPr id="2" name="Picture 1" descr="Woman blowing her nose"/>
          <p:cNvPicPr>
            <a:picLocks/>
          </p:cNvPicPr>
          <p:nvPr/>
        </p:nvPicPr>
        <p:blipFill>
          <a:blip r:embed="rId3">
            <a:extLst>
              <a:ext uri="{28A0092B-C50C-407E-A947-70E740481C1C}">
                <a14:useLocalDpi xmlns:a14="http://schemas.microsoft.com/office/drawing/2010/main" val="0"/>
              </a:ext>
            </a:extLst>
          </a:blip>
          <a:stretch>
            <a:fillRect/>
          </a:stretch>
        </p:blipFill>
        <p:spPr>
          <a:xfrm>
            <a:off x="5867400" y="2236216"/>
            <a:ext cx="2743200" cy="4114800"/>
          </a:xfrm>
          <a:prstGeom prst="rect">
            <a:avLst/>
          </a:prstGeom>
        </p:spPr>
      </p:pic>
    </p:spTree>
    <p:extLst>
      <p:ext uri="{BB962C8B-B14F-4D97-AF65-F5344CB8AC3E}">
        <p14:creationId xmlns:p14="http://schemas.microsoft.com/office/powerpoint/2010/main" val="2146536692"/>
      </p:ext>
    </p:extLst>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838200" y="1295400"/>
            <a:ext cx="7848600" cy="5184775"/>
          </a:xfrm>
        </p:spPr>
        <p:txBody>
          <a:bodyPr/>
          <a:lstStyle/>
          <a:p>
            <a:r>
              <a:rPr lang="en-US" altLang="en-US" dirty="0">
                <a:solidFill>
                  <a:srgbClr val="0096DB"/>
                </a:solidFill>
              </a:rPr>
              <a:t>Sensory Team FAQs: </a:t>
            </a:r>
          </a:p>
          <a:p>
            <a:r>
              <a:rPr lang="en-US" altLang="en-US" dirty="0">
                <a:solidFill>
                  <a:srgbClr val="0096DB"/>
                </a:solidFill>
              </a:rPr>
              <a:t>Hearing Aids and Phone Use</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Understand the type and features of the </a:t>
            </a:r>
            <a:br>
              <a:rPr lang="en-US" altLang="en-US" sz="2000" b="0" dirty="0"/>
            </a:br>
            <a:r>
              <a:rPr lang="en-US" altLang="en-US" sz="2000" b="0" dirty="0"/>
              <a:t>hearing aid to ensure the options being</a:t>
            </a:r>
            <a:br>
              <a:rPr lang="en-US" altLang="en-US" sz="2000" b="0" dirty="0"/>
            </a:br>
            <a:r>
              <a:rPr lang="en-US" altLang="en-US" sz="2000" b="0" dirty="0"/>
              <a:t>considered will work with them.</a:t>
            </a:r>
          </a:p>
          <a:p>
            <a:pPr>
              <a:buFont typeface="Wingdings" panose="05000000000000000000" pitchFamily="2" charset="2"/>
              <a:buChar char="§"/>
            </a:pPr>
            <a:r>
              <a:rPr lang="en-US" altLang="en-US" sz="2000" b="0" dirty="0"/>
              <a:t>Bluetooth-compatible hearing aid users</a:t>
            </a:r>
            <a:br>
              <a:rPr lang="en-US" altLang="en-US" sz="2000" b="0" dirty="0"/>
            </a:br>
            <a:r>
              <a:rPr lang="en-US" altLang="en-US" sz="2000" b="0" dirty="0"/>
              <a:t>can benefit from a Bluetooth streaming</a:t>
            </a:r>
            <a:br>
              <a:rPr lang="en-US" altLang="en-US" sz="2000" b="0" dirty="0"/>
            </a:br>
            <a:r>
              <a:rPr lang="en-US" altLang="en-US" sz="2000" b="0" dirty="0"/>
              <a:t>device to directly connect the phone and</a:t>
            </a:r>
            <a:br>
              <a:rPr lang="en-US" altLang="en-US" sz="2000" b="0" dirty="0"/>
            </a:br>
            <a:r>
              <a:rPr lang="en-US" altLang="en-US" sz="2000" b="0" dirty="0"/>
              <a:t>the hearing aid together.</a:t>
            </a:r>
          </a:p>
          <a:p>
            <a:pPr>
              <a:buFont typeface="Wingdings" panose="05000000000000000000" pitchFamily="2" charset="2"/>
              <a:buChar char="§"/>
            </a:pPr>
            <a:r>
              <a:rPr lang="en-US" altLang="en-US" sz="2000" b="0" dirty="0"/>
              <a:t>Hearing aids users without Bluetooth </a:t>
            </a:r>
            <a:br>
              <a:rPr lang="en-US" altLang="en-US" sz="2000" b="0" dirty="0"/>
            </a:br>
            <a:r>
              <a:rPr lang="en-US" altLang="en-US" sz="2000" b="0" dirty="0"/>
              <a:t>features may benefit from a “hearing aid</a:t>
            </a:r>
            <a:br>
              <a:rPr lang="en-US" altLang="en-US" sz="2000" b="0" dirty="0"/>
            </a:br>
            <a:r>
              <a:rPr lang="en-US" altLang="en-US" sz="2000" b="0" dirty="0"/>
              <a:t>compatible” headset</a:t>
            </a:r>
          </a:p>
          <a:p>
            <a:pPr>
              <a:buFont typeface="Wingdings" panose="05000000000000000000" pitchFamily="2" charset="2"/>
              <a:buChar char="§"/>
            </a:pPr>
            <a:endParaRPr lang="en-US" altLang="en-US" sz="2000" b="0" dirty="0"/>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4ACFF2-3191-47E1-B1B4-C160C42F62B9}" type="slidenum">
              <a:rPr lang="en-US" altLang="en-US" sz="1400" smtClean="0">
                <a:solidFill>
                  <a:srgbClr val="FFFFFF"/>
                </a:solidFill>
              </a:rPr>
              <a:pPr fontAlgn="base">
                <a:spcBef>
                  <a:spcPct val="0"/>
                </a:spcBef>
                <a:spcAft>
                  <a:spcPct val="0"/>
                </a:spcAft>
                <a:buFontTx/>
                <a:buNone/>
              </a:pPr>
              <a:t>14</a:t>
            </a:fld>
            <a:endParaRPr lang="en-US" altLang="en-US" sz="1400">
              <a:solidFill>
                <a:srgbClr val="FFFFFF"/>
              </a:solidFill>
            </a:endParaRPr>
          </a:p>
        </p:txBody>
      </p:sp>
      <p:sp>
        <p:nvSpPr>
          <p:cNvPr id="144389" name="Title 1"/>
          <p:cNvSpPr txBox="1">
            <a:spLocks/>
          </p:cNvSpPr>
          <p:nvPr/>
        </p:nvSpPr>
        <p:spPr bwMode="auto">
          <a:xfrm>
            <a:off x="514350" y="457200"/>
            <a:ext cx="5810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Common Questions</a:t>
            </a:r>
          </a:p>
        </p:txBody>
      </p:sp>
      <p:pic>
        <p:nvPicPr>
          <p:cNvPr id="4" name="Picture 3" descr="Hearing disability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413" y="3249817"/>
            <a:ext cx="2643187" cy="2643187"/>
          </a:xfrm>
          <a:prstGeom prst="rect">
            <a:avLst/>
          </a:prstGeom>
        </p:spPr>
      </p:pic>
    </p:spTree>
    <p:extLst>
      <p:ext uri="{BB962C8B-B14F-4D97-AF65-F5344CB8AC3E}">
        <p14:creationId xmlns:p14="http://schemas.microsoft.com/office/powerpoint/2010/main" val="3140670311"/>
      </p:ext>
    </p:extLst>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838200" y="1295400"/>
            <a:ext cx="7848600" cy="5184775"/>
          </a:xfrm>
        </p:spPr>
        <p:txBody>
          <a:bodyPr/>
          <a:lstStyle/>
          <a:p>
            <a:r>
              <a:rPr lang="en-US" altLang="en-US" dirty="0">
                <a:solidFill>
                  <a:srgbClr val="0096DB"/>
                </a:solidFill>
              </a:rPr>
              <a:t>Sensory Team FAQs: </a:t>
            </a:r>
          </a:p>
          <a:p>
            <a:r>
              <a:rPr lang="en-US" altLang="en-US" dirty="0">
                <a:solidFill>
                  <a:srgbClr val="0096DB"/>
                </a:solidFill>
              </a:rPr>
              <a:t>Low Vision and Computer Monitors</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Larger monitors and external screen</a:t>
            </a:r>
            <a:br>
              <a:rPr lang="en-US" altLang="en-US" sz="2000" b="0" dirty="0"/>
            </a:br>
            <a:r>
              <a:rPr lang="en-US" altLang="en-US" sz="2000" b="0" dirty="0"/>
              <a:t>magnifiers are popular options, but</a:t>
            </a:r>
            <a:br>
              <a:rPr lang="en-US" altLang="en-US" sz="2000" b="0" dirty="0"/>
            </a:br>
            <a:r>
              <a:rPr lang="en-US" altLang="en-US" sz="2000" b="0" dirty="0"/>
              <a:t>may not be long-term solutions.</a:t>
            </a:r>
          </a:p>
          <a:p>
            <a:pPr>
              <a:buFont typeface="Wingdings" panose="05000000000000000000" pitchFamily="2" charset="2"/>
              <a:buChar char="§"/>
            </a:pPr>
            <a:r>
              <a:rPr lang="en-US" altLang="en-US" sz="2000" b="0" dirty="0"/>
              <a:t>It can be helpful to adjust system</a:t>
            </a:r>
            <a:br>
              <a:rPr lang="en-US" altLang="en-US" sz="2000" b="0" dirty="0"/>
            </a:br>
            <a:r>
              <a:rPr lang="en-US" altLang="en-US" sz="2000" b="0" dirty="0"/>
              <a:t>settings to increase the sizes of icons,</a:t>
            </a:r>
            <a:br>
              <a:rPr lang="en-US" altLang="en-US" sz="2000" b="0" dirty="0"/>
            </a:br>
            <a:r>
              <a:rPr lang="en-US" altLang="en-US" sz="2000" b="0" dirty="0"/>
              <a:t>text, and the mouse pointer on screen.</a:t>
            </a:r>
          </a:p>
          <a:p>
            <a:pPr>
              <a:buFont typeface="Wingdings" panose="05000000000000000000" pitchFamily="2" charset="2"/>
              <a:buChar char="§"/>
            </a:pPr>
            <a:r>
              <a:rPr lang="en-US" altLang="en-US" sz="2000" b="0" dirty="0"/>
              <a:t>The use of screen magnification </a:t>
            </a:r>
            <a:br>
              <a:rPr lang="en-US" altLang="en-US" sz="2000" b="0" dirty="0"/>
            </a:br>
            <a:r>
              <a:rPr lang="en-US" altLang="en-US" sz="2000" b="0" dirty="0"/>
              <a:t>software (</a:t>
            </a:r>
            <a:r>
              <a:rPr lang="en-US" altLang="en-US" sz="2000" b="0" dirty="0" err="1"/>
              <a:t>Zoomtext</a:t>
            </a:r>
            <a:r>
              <a:rPr lang="en-US" altLang="en-US" sz="2000" b="0" dirty="0"/>
              <a:t>), and screen </a:t>
            </a:r>
            <a:br>
              <a:rPr lang="en-US" altLang="en-US" sz="2000" b="0" dirty="0"/>
            </a:br>
            <a:r>
              <a:rPr lang="en-US" altLang="en-US" sz="2000" b="0" dirty="0"/>
              <a:t>reading software (JAWS) can also be</a:t>
            </a:r>
            <a:br>
              <a:rPr lang="en-US" altLang="en-US" sz="2000" b="0" dirty="0"/>
            </a:br>
            <a:r>
              <a:rPr lang="en-US" altLang="en-US" sz="2000" b="0" dirty="0"/>
              <a:t>very helpful to consider.</a:t>
            </a:r>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4ACFF2-3191-47E1-B1B4-C160C42F62B9}" type="slidenum">
              <a:rPr lang="en-US" altLang="en-US" sz="1400" smtClean="0">
                <a:solidFill>
                  <a:srgbClr val="FFFFFF"/>
                </a:solidFill>
              </a:rPr>
              <a:pPr fontAlgn="base">
                <a:spcBef>
                  <a:spcPct val="0"/>
                </a:spcBef>
                <a:spcAft>
                  <a:spcPct val="0"/>
                </a:spcAft>
                <a:buFontTx/>
                <a:buNone/>
              </a:pPr>
              <a:t>15</a:t>
            </a:fld>
            <a:endParaRPr lang="en-US" altLang="en-US" sz="1400">
              <a:solidFill>
                <a:srgbClr val="FFFFFF"/>
              </a:solidFill>
            </a:endParaRPr>
          </a:p>
        </p:txBody>
      </p:sp>
      <p:sp>
        <p:nvSpPr>
          <p:cNvPr id="144389" name="Title 1"/>
          <p:cNvSpPr txBox="1">
            <a:spLocks/>
          </p:cNvSpPr>
          <p:nvPr/>
        </p:nvSpPr>
        <p:spPr bwMode="auto">
          <a:xfrm>
            <a:off x="514350" y="457200"/>
            <a:ext cx="5810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Common Questions</a:t>
            </a:r>
          </a:p>
        </p:txBody>
      </p:sp>
      <p:pic>
        <p:nvPicPr>
          <p:cNvPr id="2" name="Picture 1" descr="Magnifier (Windows) - Wikipedia screenshot"/>
          <p:cNvPicPr>
            <a:picLocks noChangeAspect="1"/>
          </p:cNvPicPr>
          <p:nvPr/>
        </p:nvPicPr>
        <p:blipFill rotWithShape="1">
          <a:blip r:embed="rId3">
            <a:extLst>
              <a:ext uri="{28A0092B-C50C-407E-A947-70E740481C1C}">
                <a14:useLocalDpi xmlns:a14="http://schemas.microsoft.com/office/drawing/2010/main" val="0"/>
              </a:ext>
            </a:extLst>
          </a:blip>
          <a:srcRect r="30432"/>
          <a:stretch/>
        </p:blipFill>
        <p:spPr>
          <a:xfrm>
            <a:off x="5613139" y="3238858"/>
            <a:ext cx="2997461" cy="2743200"/>
          </a:xfrm>
          <a:prstGeom prst="rect">
            <a:avLst/>
          </a:prstGeom>
        </p:spPr>
      </p:pic>
    </p:spTree>
    <p:extLst>
      <p:ext uri="{BB962C8B-B14F-4D97-AF65-F5344CB8AC3E}">
        <p14:creationId xmlns:p14="http://schemas.microsoft.com/office/powerpoint/2010/main" val="1140287959"/>
      </p:ext>
    </p:extLst>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lstStyle/>
          <a:p>
            <a:pPr algn="ctr">
              <a:lnSpc>
                <a:spcPct val="90000"/>
              </a:lnSpc>
              <a:defRPr/>
            </a:pPr>
            <a:endParaRPr lang="en-US" sz="3200" dirty="0">
              <a:solidFill>
                <a:srgbClr val="0096DB"/>
              </a:solidFill>
              <a:latin typeface="Arial" charset="0"/>
            </a:endParaRPr>
          </a:p>
          <a:p>
            <a:pPr algn="ctr">
              <a:lnSpc>
                <a:spcPct val="90000"/>
              </a:lnSpc>
              <a:defRPr/>
            </a:pPr>
            <a:endParaRPr lang="en-US" sz="3200" dirty="0">
              <a:solidFill>
                <a:srgbClr val="0096DB"/>
              </a:solidFill>
              <a:latin typeface="Arial" charset="0"/>
            </a:endParaRPr>
          </a:p>
          <a:p>
            <a:pPr algn="ctr">
              <a:lnSpc>
                <a:spcPct val="90000"/>
              </a:lnSpc>
              <a:defRPr/>
            </a:pPr>
            <a:endParaRPr lang="en-US" sz="2400" dirty="0">
              <a:solidFill>
                <a:srgbClr val="0096DB"/>
              </a:solidFill>
              <a:latin typeface="Arial" charset="0"/>
            </a:endParaRPr>
          </a:p>
          <a:p>
            <a:pPr algn="ctr">
              <a:lnSpc>
                <a:spcPct val="90000"/>
              </a:lnSpc>
              <a:defRPr/>
            </a:pPr>
            <a:r>
              <a:rPr lang="en-US" sz="3600" dirty="0">
                <a:solidFill>
                  <a:srgbClr val="0096DB"/>
                </a:solidFill>
                <a:latin typeface="Arial" charset="0"/>
              </a:rPr>
              <a:t>JAN Website Tour</a:t>
            </a:r>
            <a:br>
              <a:rPr lang="en-US" sz="2400" b="0" dirty="0"/>
            </a:br>
            <a:endParaRPr lang="en-US" sz="2400" b="0" dirty="0"/>
          </a:p>
          <a:p>
            <a:pPr marL="514350" indent="-514350">
              <a:buFont typeface="Wingdings" panose="05000000000000000000" pitchFamily="2" charset="2"/>
              <a:buChar char="§"/>
              <a:defRPr/>
            </a:pPr>
            <a:endParaRPr lang="en-US" sz="2400" b="0" dirty="0"/>
          </a:p>
          <a:p>
            <a:pPr marL="514350" indent="-514350">
              <a:buFont typeface="Wingdings" panose="05000000000000000000" pitchFamily="2" charset="2"/>
              <a:buChar char="§"/>
              <a:defRPr/>
            </a:pPr>
            <a:endParaRPr lang="en-US" sz="2400" b="0" dirty="0"/>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16</a:t>
            </a:fld>
            <a:endParaRPr lang="en-US" altLang="en-US" sz="1400" dirty="0">
              <a:solidFill>
                <a:srgbClr val="FFFFFF"/>
              </a:solidFill>
            </a:endParaRPr>
          </a:p>
        </p:txBody>
      </p:sp>
      <p:pic>
        <p:nvPicPr>
          <p:cNvPr id="140292" name="Picture 11" descr="JAN Logo&#10;&#10;Practical Solutions&#10;Workplace Success"/>
          <p:cNvPicPr>
            <a:picLocks noChangeAspect="1"/>
          </p:cNvPicPr>
          <p:nvPr/>
        </p:nvPicPr>
        <p:blipFill>
          <a:blip r:embed="rId3">
            <a:extLst>
              <a:ext uri="{28A0092B-C50C-407E-A947-70E740481C1C}">
                <a14:useLocalDpi xmlns:a14="http://schemas.microsoft.com/office/drawing/2010/main" val="0"/>
              </a:ext>
            </a:extLst>
          </a:blip>
          <a:srcRect l="18971" t="75000"/>
          <a:stretch>
            <a:fillRect/>
          </a:stretch>
        </p:blipFill>
        <p:spPr bwMode="auto">
          <a:xfrm>
            <a:off x="1600200" y="5562600"/>
            <a:ext cx="650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itle 1"/>
          <p:cNvSpPr txBox="1">
            <a:spLocks/>
          </p:cNvSpPr>
          <p:nvPr/>
        </p:nvSpPr>
        <p:spPr bwMode="auto">
          <a:xfrm>
            <a:off x="514350" y="457200"/>
            <a:ext cx="5810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spTree>
    <p:extLst>
      <p:ext uri="{BB962C8B-B14F-4D97-AF65-F5344CB8AC3E}">
        <p14:creationId xmlns:p14="http://schemas.microsoft.com/office/powerpoint/2010/main" val="629730875"/>
      </p:ext>
    </p:extLst>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17</a:t>
            </a:fld>
            <a:endParaRPr lang="en-US" altLang="en-US" sz="1400" dirty="0">
              <a:solidFill>
                <a:srgbClr val="FFFFFF"/>
              </a:solidFill>
            </a:endParaRPr>
          </a:p>
        </p:txBody>
      </p:sp>
      <p:sp>
        <p:nvSpPr>
          <p:cNvPr id="140293" name="Title 1"/>
          <p:cNvSpPr txBox="1">
            <a:spLocks/>
          </p:cNvSpPr>
          <p:nvPr/>
        </p:nvSpPr>
        <p:spPr bwMode="auto">
          <a:xfrm>
            <a:off x="557213" y="457200"/>
            <a:ext cx="5767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3" name="Picture 2" descr="screenshot of JAN home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48" y="1440426"/>
            <a:ext cx="7588251" cy="4812890"/>
          </a:xfrm>
          <a:prstGeom prst="rect">
            <a:avLst/>
          </a:prstGeom>
        </p:spPr>
      </p:pic>
      <p:sp>
        <p:nvSpPr>
          <p:cNvPr id="7" name="Oval 6" descr="Circle around &quot;A to Z&quot; link"/>
          <p:cNvSpPr/>
          <p:nvPr/>
        </p:nvSpPr>
        <p:spPr>
          <a:xfrm>
            <a:off x="3908324" y="1858297"/>
            <a:ext cx="530942" cy="28021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descr="Arrow pointing to &quot;A to Z of Disabilities and Accommodations&quot;"/>
          <p:cNvSpPr/>
          <p:nvPr/>
        </p:nvSpPr>
        <p:spPr>
          <a:xfrm>
            <a:off x="2389239" y="4778477"/>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56696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18</a:t>
            </a:fld>
            <a:endParaRPr lang="en-US" altLang="en-US" sz="1400" dirty="0">
              <a:solidFill>
                <a:srgbClr val="FFFFFF"/>
              </a:solidFill>
            </a:endParaRPr>
          </a:p>
        </p:txBody>
      </p:sp>
      <p:sp>
        <p:nvSpPr>
          <p:cNvPr id="140293" name="Title 1"/>
          <p:cNvSpPr txBox="1">
            <a:spLocks/>
          </p:cNvSpPr>
          <p:nvPr/>
        </p:nvSpPr>
        <p:spPr bwMode="auto">
          <a:xfrm>
            <a:off x="557213" y="457200"/>
            <a:ext cx="5767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2" name="Picture 1" descr="screenshot of A to Z page"/>
          <p:cNvPicPr>
            <a:picLocks noChangeAspect="1"/>
          </p:cNvPicPr>
          <p:nvPr/>
        </p:nvPicPr>
        <p:blipFill rotWithShape="1">
          <a:blip r:embed="rId3" cstate="print">
            <a:extLst>
              <a:ext uri="{28A0092B-C50C-407E-A947-70E740481C1C}">
                <a14:useLocalDpi xmlns:a14="http://schemas.microsoft.com/office/drawing/2010/main" val="0"/>
              </a:ext>
            </a:extLst>
          </a:blip>
          <a:srcRect r="46522"/>
          <a:stretch/>
        </p:blipFill>
        <p:spPr>
          <a:xfrm>
            <a:off x="1032386" y="1462433"/>
            <a:ext cx="7578214" cy="4790884"/>
          </a:xfrm>
          <a:prstGeom prst="rect">
            <a:avLst/>
          </a:prstGeom>
        </p:spPr>
      </p:pic>
      <p:sp>
        <p:nvSpPr>
          <p:cNvPr id="3" name="Left Arrow 2" descr="Arrow pointing to &quot;By Topic&quot;"/>
          <p:cNvSpPr/>
          <p:nvPr/>
        </p:nvSpPr>
        <p:spPr>
          <a:xfrm>
            <a:off x="4597809" y="3109451"/>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Circle around &quot;Quadriplegia&quot;"/>
          <p:cNvSpPr/>
          <p:nvPr/>
        </p:nvSpPr>
        <p:spPr>
          <a:xfrm>
            <a:off x="6474541" y="5952294"/>
            <a:ext cx="766917" cy="30102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67651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19</a:t>
            </a:fld>
            <a:endParaRPr lang="en-US" altLang="en-US" sz="1400" dirty="0">
              <a:solidFill>
                <a:srgbClr val="FFFFFF"/>
              </a:solidFill>
            </a:endParaRPr>
          </a:p>
        </p:txBody>
      </p:sp>
      <p:sp>
        <p:nvSpPr>
          <p:cNvPr id="140293" name="Title 1"/>
          <p:cNvSpPr txBox="1">
            <a:spLocks/>
          </p:cNvSpPr>
          <p:nvPr/>
        </p:nvSpPr>
        <p:spPr bwMode="auto">
          <a:xfrm>
            <a:off x="557213" y="457200"/>
            <a:ext cx="5767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5" name="Picture 4" descr="Screenshot: Accommodating Employees with Quadriplegia"/>
          <p:cNvPicPr>
            <a:picLocks noChangeAspect="1"/>
          </p:cNvPicPr>
          <p:nvPr/>
        </p:nvPicPr>
        <p:blipFill rotWithShape="1">
          <a:blip r:embed="rId3" cstate="print">
            <a:extLst>
              <a:ext uri="{28A0092B-C50C-407E-A947-70E740481C1C}">
                <a14:useLocalDpi xmlns:a14="http://schemas.microsoft.com/office/drawing/2010/main" val="0"/>
              </a:ext>
            </a:extLst>
          </a:blip>
          <a:srcRect r="46613" b="1433"/>
          <a:stretch/>
        </p:blipFill>
        <p:spPr>
          <a:xfrm>
            <a:off x="970320" y="1515506"/>
            <a:ext cx="7584359" cy="4744561"/>
          </a:xfrm>
          <a:prstGeom prst="rect">
            <a:avLst/>
          </a:prstGeom>
        </p:spPr>
      </p:pic>
      <p:sp>
        <p:nvSpPr>
          <p:cNvPr id="3" name="Left Arrow 2" descr="Arrow pointing to &quot;Accommodation Ideas&quot;"/>
          <p:cNvSpPr/>
          <p:nvPr/>
        </p:nvSpPr>
        <p:spPr>
          <a:xfrm>
            <a:off x="2928784" y="3887786"/>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Circle around scroll to top button"/>
          <p:cNvSpPr/>
          <p:nvPr/>
        </p:nvSpPr>
        <p:spPr>
          <a:xfrm>
            <a:off x="7949381" y="5692877"/>
            <a:ext cx="605298" cy="398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descr="Arrow pointing to table of contents"/>
          <p:cNvSpPr/>
          <p:nvPr/>
        </p:nvSpPr>
        <p:spPr>
          <a:xfrm rot="10800000">
            <a:off x="5621594" y="2314266"/>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02406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8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p:cNvSpPr>
            <a:spLocks noGrp="1"/>
          </p:cNvSpPr>
          <p:nvPr>
            <p:ph idx="1"/>
          </p:nvPr>
        </p:nvSpPr>
        <p:spPr>
          <a:xfrm>
            <a:off x="838200" y="1295400"/>
            <a:ext cx="7848600" cy="5184775"/>
          </a:xfrm>
        </p:spPr>
        <p:txBody>
          <a:bodyPr/>
          <a:lstStyle/>
          <a:p>
            <a:pPr eaLnBrk="1" hangingPunct="1"/>
            <a:r>
              <a:rPr lang="en-US" altLang="en-US" dirty="0">
                <a:solidFill>
                  <a:srgbClr val="00B0F0"/>
                </a:solidFill>
              </a:rPr>
              <a:t>Overview</a:t>
            </a:r>
          </a:p>
          <a:p>
            <a:pPr lvl="1"/>
            <a:r>
              <a:rPr lang="en-US" altLang="en-US" dirty="0"/>
              <a:t>JAN Services</a:t>
            </a:r>
          </a:p>
          <a:p>
            <a:pPr lvl="1"/>
            <a:r>
              <a:rPr lang="en-US" altLang="en-US" dirty="0"/>
              <a:t>Common Questions</a:t>
            </a:r>
          </a:p>
          <a:p>
            <a:pPr lvl="1"/>
            <a:r>
              <a:rPr lang="en-US" altLang="en-US" dirty="0"/>
              <a:t>JAN Website Tour </a:t>
            </a:r>
          </a:p>
          <a:p>
            <a:pPr lvl="1"/>
            <a:r>
              <a:rPr lang="en-US" altLang="en-US" dirty="0"/>
              <a:t>Interactive Process</a:t>
            </a:r>
          </a:p>
        </p:txBody>
      </p:sp>
      <p:sp>
        <p:nvSpPr>
          <p:cNvPr id="12595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FDD8AF2F-812E-4F8A-8A99-33C27CE1834E}"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595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Job Accommodation Network</a:t>
            </a:r>
          </a:p>
        </p:txBody>
      </p:sp>
      <p:pic>
        <p:nvPicPr>
          <p:cNvPr id="125957" name="Picture 1" descr="to do lis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6602" y="3157539"/>
            <a:ext cx="4003998" cy="320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251946"/>
      </p:ext>
    </p:extLst>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20</a:t>
            </a:fld>
            <a:endParaRPr lang="en-US" altLang="en-US" sz="1400" dirty="0">
              <a:solidFill>
                <a:srgbClr val="FFFFFF"/>
              </a:solidFill>
            </a:endParaRPr>
          </a:p>
        </p:txBody>
      </p:sp>
      <p:sp>
        <p:nvSpPr>
          <p:cNvPr id="140293" name="Title 1"/>
          <p:cNvSpPr txBox="1">
            <a:spLocks/>
          </p:cNvSpPr>
          <p:nvPr/>
        </p:nvSpPr>
        <p:spPr bwMode="auto">
          <a:xfrm>
            <a:off x="557213" y="457200"/>
            <a:ext cx="5767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3" name="Picture 2" descr="screenshot of JAN home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48" y="1440426"/>
            <a:ext cx="7588251" cy="4812890"/>
          </a:xfrm>
          <a:prstGeom prst="rect">
            <a:avLst/>
          </a:prstGeom>
        </p:spPr>
      </p:pic>
      <p:sp>
        <p:nvSpPr>
          <p:cNvPr id="7" name="Oval 6" descr="Circle around &quot;ADA Library&quot;"/>
          <p:cNvSpPr/>
          <p:nvPr/>
        </p:nvSpPr>
        <p:spPr>
          <a:xfrm>
            <a:off x="4409768" y="1858297"/>
            <a:ext cx="752167" cy="29496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40707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21</a:t>
            </a:fld>
            <a:endParaRPr lang="en-US" altLang="en-US" sz="1400" dirty="0">
              <a:solidFill>
                <a:srgbClr val="FFFFFF"/>
              </a:solidFill>
            </a:endParaRPr>
          </a:p>
        </p:txBody>
      </p:sp>
      <p:sp>
        <p:nvSpPr>
          <p:cNvPr id="140293" name="Title 1"/>
          <p:cNvSpPr txBox="1">
            <a:spLocks/>
          </p:cNvSpPr>
          <p:nvPr/>
        </p:nvSpPr>
        <p:spPr bwMode="auto">
          <a:xfrm>
            <a:off x="542925" y="457200"/>
            <a:ext cx="578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3" name="Picture 2" descr="Screenshot of ADA Library, showing Title I Resources"/>
          <p:cNvPicPr>
            <a:picLocks noChangeAspect="1"/>
          </p:cNvPicPr>
          <p:nvPr/>
        </p:nvPicPr>
        <p:blipFill rotWithShape="1">
          <a:blip r:embed="rId3" cstate="print">
            <a:extLst>
              <a:ext uri="{28A0092B-C50C-407E-A947-70E740481C1C}">
                <a14:useLocalDpi xmlns:a14="http://schemas.microsoft.com/office/drawing/2010/main" val="0"/>
              </a:ext>
            </a:extLst>
          </a:blip>
          <a:srcRect r="47581" b="21988"/>
          <a:stretch/>
        </p:blipFill>
        <p:spPr>
          <a:xfrm>
            <a:off x="1038481" y="1364788"/>
            <a:ext cx="7448038" cy="5045998"/>
          </a:xfrm>
          <a:prstGeom prst="rect">
            <a:avLst/>
          </a:prstGeom>
        </p:spPr>
      </p:pic>
      <p:sp>
        <p:nvSpPr>
          <p:cNvPr id="8" name="Left Arrow 7" descr="Arrow pointing to &quot;EEOC Guidances, Fact Sheets, Reports, and Advisory Letters&quot;"/>
          <p:cNvSpPr/>
          <p:nvPr/>
        </p:nvSpPr>
        <p:spPr>
          <a:xfrm rot="10800000">
            <a:off x="769323" y="4909982"/>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36873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22</a:t>
            </a:fld>
            <a:endParaRPr lang="en-US" altLang="en-US" sz="1400" dirty="0">
              <a:solidFill>
                <a:srgbClr val="FFFFFF"/>
              </a:solidFill>
            </a:endParaRPr>
          </a:p>
        </p:txBody>
      </p:sp>
      <p:sp>
        <p:nvSpPr>
          <p:cNvPr id="140293" name="Title 1"/>
          <p:cNvSpPr txBox="1">
            <a:spLocks/>
          </p:cNvSpPr>
          <p:nvPr/>
        </p:nvSpPr>
        <p:spPr bwMode="auto">
          <a:xfrm>
            <a:off x="542925" y="457200"/>
            <a:ext cx="578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2" name="Picture 1" descr="EEOC Guidance Documents"/>
          <p:cNvPicPr>
            <a:picLocks noChangeAspect="1"/>
          </p:cNvPicPr>
          <p:nvPr/>
        </p:nvPicPr>
        <p:blipFill rotWithShape="1">
          <a:blip r:embed="rId3" cstate="print">
            <a:extLst>
              <a:ext uri="{28A0092B-C50C-407E-A947-70E740481C1C}">
                <a14:useLocalDpi xmlns:a14="http://schemas.microsoft.com/office/drawing/2010/main" val="0"/>
              </a:ext>
            </a:extLst>
          </a:blip>
          <a:srcRect r="47258" b="5060"/>
          <a:stretch/>
        </p:blipFill>
        <p:spPr>
          <a:xfrm>
            <a:off x="1055738" y="1451922"/>
            <a:ext cx="7554862" cy="4801394"/>
          </a:xfrm>
          <a:prstGeom prst="rect">
            <a:avLst/>
          </a:prstGeom>
        </p:spPr>
      </p:pic>
      <p:sp>
        <p:nvSpPr>
          <p:cNvPr id="9" name="Left Arrow 8" descr="Arrow pointing to &quot;EEOC's ADAAA: Questions and Answers&quot;"/>
          <p:cNvSpPr/>
          <p:nvPr/>
        </p:nvSpPr>
        <p:spPr>
          <a:xfrm>
            <a:off x="5498692" y="4020164"/>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37749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23</a:t>
            </a:fld>
            <a:endParaRPr lang="en-US" altLang="en-US" sz="1400" dirty="0">
              <a:solidFill>
                <a:srgbClr val="FFFFFF"/>
              </a:solidFill>
            </a:endParaRPr>
          </a:p>
        </p:txBody>
      </p:sp>
      <p:sp>
        <p:nvSpPr>
          <p:cNvPr id="140293" name="Title 1"/>
          <p:cNvSpPr txBox="1">
            <a:spLocks/>
          </p:cNvSpPr>
          <p:nvPr/>
        </p:nvSpPr>
        <p:spPr bwMode="auto">
          <a:xfrm>
            <a:off x="557213" y="457200"/>
            <a:ext cx="5767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3" name="Picture 2" descr="screenshot of JAN home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48" y="1440426"/>
            <a:ext cx="7588251" cy="4812890"/>
          </a:xfrm>
          <a:prstGeom prst="rect">
            <a:avLst/>
          </a:prstGeom>
        </p:spPr>
      </p:pic>
      <p:sp>
        <p:nvSpPr>
          <p:cNvPr id="7" name="Oval 6" descr="Circle around &quot;Accommodation Search&quot;"/>
          <p:cNvSpPr/>
          <p:nvPr/>
        </p:nvSpPr>
        <p:spPr>
          <a:xfrm>
            <a:off x="5161935" y="1873045"/>
            <a:ext cx="1327355" cy="2654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54666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24</a:t>
            </a:fld>
            <a:endParaRPr lang="en-US" altLang="en-US" sz="1400" dirty="0">
              <a:solidFill>
                <a:srgbClr val="FFFFFF"/>
              </a:solidFill>
            </a:endParaRPr>
          </a:p>
        </p:txBody>
      </p:sp>
      <p:sp>
        <p:nvSpPr>
          <p:cNvPr id="140293" name="Title 1"/>
          <p:cNvSpPr txBox="1">
            <a:spLocks/>
          </p:cNvSpPr>
          <p:nvPr/>
        </p:nvSpPr>
        <p:spPr bwMode="auto">
          <a:xfrm>
            <a:off x="542925" y="457200"/>
            <a:ext cx="578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3" name="Picture 2" descr="screenshot of SOAR page"/>
          <p:cNvPicPr>
            <a:picLocks noChangeAspect="1"/>
          </p:cNvPicPr>
          <p:nvPr/>
        </p:nvPicPr>
        <p:blipFill rotWithShape="1">
          <a:blip r:embed="rId3" cstate="print">
            <a:extLst>
              <a:ext uri="{28A0092B-C50C-407E-A947-70E740481C1C}">
                <a14:useLocalDpi xmlns:a14="http://schemas.microsoft.com/office/drawing/2010/main" val="0"/>
              </a:ext>
            </a:extLst>
          </a:blip>
          <a:srcRect r="46451"/>
          <a:stretch/>
        </p:blipFill>
        <p:spPr>
          <a:xfrm>
            <a:off x="1018866" y="1410250"/>
            <a:ext cx="7591733" cy="4846315"/>
          </a:xfrm>
          <a:prstGeom prst="rect">
            <a:avLst/>
          </a:prstGeom>
        </p:spPr>
      </p:pic>
      <p:sp>
        <p:nvSpPr>
          <p:cNvPr id="9" name="Down Arrow 8" descr="Arrow pointing to &quot;Most popular Searches&quot;"/>
          <p:cNvSpPr/>
          <p:nvPr/>
        </p:nvSpPr>
        <p:spPr>
          <a:xfrm>
            <a:off x="5589639" y="3833407"/>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descr="Arrow pointing to &quot;Start your SOAR search"/>
          <p:cNvSpPr/>
          <p:nvPr/>
        </p:nvSpPr>
        <p:spPr>
          <a:xfrm>
            <a:off x="1981200" y="3833407"/>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47859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464">
                                          <p:stCondLst>
                                            <p:cond delay="0"/>
                                          </p:stCondLst>
                                        </p:cTn>
                                        <p:tgtEl>
                                          <p:spTgt spid="10"/>
                                        </p:tgtEl>
                                      </p:cBhvr>
                                    </p:animEffect>
                                    <p:anim calcmode="lin" valueType="num">
                                      <p:cBhvr>
                                        <p:cTn id="15" dur="1458"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531"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531" tmFilter="0, 0; 0.125,0.2665; 0.25,0.4; 0.375,0.465; 0.5,0.5;  0.625,0.535; 0.75,0.6; 0.875,0.7335; 1,1">
                                          <p:stCondLst>
                                            <p:cond delay="531"/>
                                          </p:stCondLst>
                                        </p:cTn>
                                        <p:tgtEl>
                                          <p:spTgt spid="10"/>
                                        </p:tgtEl>
                                        <p:attrNameLst>
                                          <p:attrName>ppt_y</p:attrName>
                                        </p:attrNameLst>
                                      </p:cBhvr>
                                      <p:tavLst>
                                        <p:tav tm="0" fmla="#ppt_y-sin(pi*$)/9">
                                          <p:val>
                                            <p:fltVal val="0"/>
                                          </p:val>
                                        </p:tav>
                                        <p:tav tm="100000">
                                          <p:val>
                                            <p:fltVal val="1"/>
                                          </p:val>
                                        </p:tav>
                                      </p:tavLst>
                                    </p:anim>
                                    <p:anim calcmode="lin" valueType="num">
                                      <p:cBhvr>
                                        <p:cTn id="18" dur="266" tmFilter="0, 0; 0.125,0.2665; 0.25,0.4; 0.375,0.465; 0.5,0.5;  0.625,0.535; 0.75,0.6; 0.875,0.7335; 1,1">
                                          <p:stCondLst>
                                            <p:cond delay="1059"/>
                                          </p:stCondLst>
                                        </p:cTn>
                                        <p:tgtEl>
                                          <p:spTgt spid="10"/>
                                        </p:tgtEl>
                                        <p:attrNameLst>
                                          <p:attrName>ppt_y</p:attrName>
                                        </p:attrNameLst>
                                      </p:cBhvr>
                                      <p:tavLst>
                                        <p:tav tm="0" fmla="#ppt_y-sin(pi*$)/27">
                                          <p:val>
                                            <p:fltVal val="0"/>
                                          </p:val>
                                        </p:tav>
                                        <p:tav tm="100000">
                                          <p:val>
                                            <p:fltVal val="1"/>
                                          </p:val>
                                        </p:tav>
                                      </p:tavLst>
                                    </p:anim>
                                    <p:anim calcmode="lin" valueType="num">
                                      <p:cBhvr>
                                        <p:cTn id="19" dur="131" tmFilter="0, 0; 0.125,0.2665; 0.25,0.4; 0.375,0.465; 0.5,0.5;  0.625,0.535; 0.75,0.6; 0.875,0.7335; 1,1">
                                          <p:stCondLst>
                                            <p:cond delay="1325"/>
                                          </p:stCondLst>
                                        </p:cTn>
                                        <p:tgtEl>
                                          <p:spTgt spid="10"/>
                                        </p:tgtEl>
                                        <p:attrNameLst>
                                          <p:attrName>ppt_y</p:attrName>
                                        </p:attrNameLst>
                                      </p:cBhvr>
                                      <p:tavLst>
                                        <p:tav tm="0" fmla="#ppt_y-sin(pi*$)/81">
                                          <p:val>
                                            <p:fltVal val="0"/>
                                          </p:val>
                                        </p:tav>
                                        <p:tav tm="100000">
                                          <p:val>
                                            <p:fltVal val="1"/>
                                          </p:val>
                                        </p:tav>
                                      </p:tavLst>
                                    </p:anim>
                                    <p:animScale>
                                      <p:cBhvr>
                                        <p:cTn id="20" dur="21">
                                          <p:stCondLst>
                                            <p:cond delay="520"/>
                                          </p:stCondLst>
                                        </p:cTn>
                                        <p:tgtEl>
                                          <p:spTgt spid="10"/>
                                        </p:tgtEl>
                                      </p:cBhvr>
                                      <p:to x="100000" y="60000"/>
                                    </p:animScale>
                                    <p:animScale>
                                      <p:cBhvr>
                                        <p:cTn id="21" dur="133" decel="50000">
                                          <p:stCondLst>
                                            <p:cond delay="541"/>
                                          </p:stCondLst>
                                        </p:cTn>
                                        <p:tgtEl>
                                          <p:spTgt spid="10"/>
                                        </p:tgtEl>
                                      </p:cBhvr>
                                      <p:to x="100000" y="100000"/>
                                    </p:animScale>
                                    <p:animScale>
                                      <p:cBhvr>
                                        <p:cTn id="22" dur="21">
                                          <p:stCondLst>
                                            <p:cond delay="1050"/>
                                          </p:stCondLst>
                                        </p:cTn>
                                        <p:tgtEl>
                                          <p:spTgt spid="10"/>
                                        </p:tgtEl>
                                      </p:cBhvr>
                                      <p:to x="100000" y="80000"/>
                                    </p:animScale>
                                    <p:animScale>
                                      <p:cBhvr>
                                        <p:cTn id="23" dur="133" decel="50000">
                                          <p:stCondLst>
                                            <p:cond delay="1070"/>
                                          </p:stCondLst>
                                        </p:cTn>
                                        <p:tgtEl>
                                          <p:spTgt spid="10"/>
                                        </p:tgtEl>
                                      </p:cBhvr>
                                      <p:to x="100000" y="100000"/>
                                    </p:animScale>
                                    <p:animScale>
                                      <p:cBhvr>
                                        <p:cTn id="24" dur="21">
                                          <p:stCondLst>
                                            <p:cond delay="1314"/>
                                          </p:stCondLst>
                                        </p:cTn>
                                        <p:tgtEl>
                                          <p:spTgt spid="10"/>
                                        </p:tgtEl>
                                      </p:cBhvr>
                                      <p:to x="100000" y="90000"/>
                                    </p:animScale>
                                    <p:animScale>
                                      <p:cBhvr>
                                        <p:cTn id="25" dur="133" decel="50000">
                                          <p:stCondLst>
                                            <p:cond delay="1334"/>
                                          </p:stCondLst>
                                        </p:cTn>
                                        <p:tgtEl>
                                          <p:spTgt spid="10"/>
                                        </p:tgtEl>
                                      </p:cBhvr>
                                      <p:to x="100000" y="100000"/>
                                    </p:animScale>
                                    <p:animScale>
                                      <p:cBhvr>
                                        <p:cTn id="26" dur="21">
                                          <p:stCondLst>
                                            <p:cond delay="1446"/>
                                          </p:stCondLst>
                                        </p:cTn>
                                        <p:tgtEl>
                                          <p:spTgt spid="10"/>
                                        </p:tgtEl>
                                      </p:cBhvr>
                                      <p:to x="100000" y="95000"/>
                                    </p:animScale>
                                    <p:animScale>
                                      <p:cBhvr>
                                        <p:cTn id="27" dur="133" decel="50000">
                                          <p:stCondLst>
                                            <p:cond delay="146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25</a:t>
            </a:fld>
            <a:endParaRPr lang="en-US" altLang="en-US" sz="1400" dirty="0">
              <a:solidFill>
                <a:srgbClr val="FFFFFF"/>
              </a:solidFill>
            </a:endParaRPr>
          </a:p>
        </p:txBody>
      </p:sp>
      <p:sp>
        <p:nvSpPr>
          <p:cNvPr id="140293" name="Title 1"/>
          <p:cNvSpPr txBox="1">
            <a:spLocks/>
          </p:cNvSpPr>
          <p:nvPr/>
        </p:nvSpPr>
        <p:spPr bwMode="auto">
          <a:xfrm>
            <a:off x="542925" y="457200"/>
            <a:ext cx="578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2" name="Picture 1" descr="screenshot of SOAR search results page"/>
          <p:cNvPicPr>
            <a:picLocks noChangeAspect="1"/>
          </p:cNvPicPr>
          <p:nvPr/>
        </p:nvPicPr>
        <p:blipFill rotWithShape="1">
          <a:blip r:embed="rId3" cstate="print">
            <a:extLst>
              <a:ext uri="{28A0092B-C50C-407E-A947-70E740481C1C}">
                <a14:useLocalDpi xmlns:a14="http://schemas.microsoft.com/office/drawing/2010/main" val="0"/>
              </a:ext>
            </a:extLst>
          </a:blip>
          <a:srcRect r="46290" b="26825"/>
          <a:stretch/>
        </p:blipFill>
        <p:spPr>
          <a:xfrm>
            <a:off x="1011493" y="1428136"/>
            <a:ext cx="7599107" cy="4825180"/>
          </a:xfrm>
          <a:prstGeom prst="rect">
            <a:avLst/>
          </a:prstGeom>
        </p:spPr>
      </p:pic>
      <p:sp>
        <p:nvSpPr>
          <p:cNvPr id="11" name="Left Arrow 10" descr="Arrow pointing to &quot;Narrow Results&quot;"/>
          <p:cNvSpPr/>
          <p:nvPr/>
        </p:nvSpPr>
        <p:spPr>
          <a:xfrm>
            <a:off x="2234381" y="3688683"/>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Circle around &quot;Ergonomic and Adjustable Office Chairs&quot;"/>
          <p:cNvSpPr/>
          <p:nvPr/>
        </p:nvSpPr>
        <p:spPr>
          <a:xfrm>
            <a:off x="3479392" y="3982064"/>
            <a:ext cx="2331473" cy="33921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63453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8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26</a:t>
            </a:fld>
            <a:endParaRPr lang="en-US" altLang="en-US" sz="1400" dirty="0">
              <a:solidFill>
                <a:srgbClr val="FFFFFF"/>
              </a:solidFill>
            </a:endParaRPr>
          </a:p>
        </p:txBody>
      </p:sp>
      <p:sp>
        <p:nvSpPr>
          <p:cNvPr id="140293" name="Title 1"/>
          <p:cNvSpPr txBox="1">
            <a:spLocks/>
          </p:cNvSpPr>
          <p:nvPr/>
        </p:nvSpPr>
        <p:spPr bwMode="auto">
          <a:xfrm>
            <a:off x="528638" y="457200"/>
            <a:ext cx="579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3" name="Picture 2" descr="screenshot of adjustable office chair page"/>
          <p:cNvPicPr>
            <a:picLocks noChangeAspect="1"/>
          </p:cNvPicPr>
          <p:nvPr/>
        </p:nvPicPr>
        <p:blipFill rotWithShape="1">
          <a:blip r:embed="rId3" cstate="print">
            <a:extLst>
              <a:ext uri="{28A0092B-C50C-407E-A947-70E740481C1C}">
                <a14:useLocalDpi xmlns:a14="http://schemas.microsoft.com/office/drawing/2010/main" val="0"/>
              </a:ext>
            </a:extLst>
          </a:blip>
          <a:srcRect r="46613" b="4657"/>
          <a:stretch/>
        </p:blipFill>
        <p:spPr>
          <a:xfrm>
            <a:off x="1026242" y="1422424"/>
            <a:ext cx="7584358" cy="4830891"/>
          </a:xfrm>
          <a:prstGeom prst="rect">
            <a:avLst/>
          </a:prstGeom>
        </p:spPr>
      </p:pic>
      <p:sp>
        <p:nvSpPr>
          <p:cNvPr id="9" name="Down Arrow 8" descr="Arrow pointing to text describing adjustable office chairs"/>
          <p:cNvSpPr/>
          <p:nvPr/>
        </p:nvSpPr>
        <p:spPr>
          <a:xfrm>
            <a:off x="4144297" y="2432310"/>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descr="Arrow pointing to &quot;Vendors and Products&quot;"/>
          <p:cNvSpPr/>
          <p:nvPr/>
        </p:nvSpPr>
        <p:spPr>
          <a:xfrm>
            <a:off x="1376516" y="3651812"/>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Circle around &quot;Related Content&quot;"/>
          <p:cNvSpPr/>
          <p:nvPr/>
        </p:nvSpPr>
        <p:spPr>
          <a:xfrm>
            <a:off x="5919019" y="4123761"/>
            <a:ext cx="1750143" cy="345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84611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464">
                                          <p:stCondLst>
                                            <p:cond delay="0"/>
                                          </p:stCondLst>
                                        </p:cTn>
                                        <p:tgtEl>
                                          <p:spTgt spid="10"/>
                                        </p:tgtEl>
                                      </p:cBhvr>
                                    </p:animEffect>
                                    <p:anim calcmode="lin" valueType="num">
                                      <p:cBhvr>
                                        <p:cTn id="15" dur="1458"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531"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531" tmFilter="0, 0; 0.125,0.2665; 0.25,0.4; 0.375,0.465; 0.5,0.5;  0.625,0.535; 0.75,0.6; 0.875,0.7335; 1,1">
                                          <p:stCondLst>
                                            <p:cond delay="531"/>
                                          </p:stCondLst>
                                        </p:cTn>
                                        <p:tgtEl>
                                          <p:spTgt spid="10"/>
                                        </p:tgtEl>
                                        <p:attrNameLst>
                                          <p:attrName>ppt_y</p:attrName>
                                        </p:attrNameLst>
                                      </p:cBhvr>
                                      <p:tavLst>
                                        <p:tav tm="0" fmla="#ppt_y-sin(pi*$)/9">
                                          <p:val>
                                            <p:fltVal val="0"/>
                                          </p:val>
                                        </p:tav>
                                        <p:tav tm="100000">
                                          <p:val>
                                            <p:fltVal val="1"/>
                                          </p:val>
                                        </p:tav>
                                      </p:tavLst>
                                    </p:anim>
                                    <p:anim calcmode="lin" valueType="num">
                                      <p:cBhvr>
                                        <p:cTn id="18" dur="266" tmFilter="0, 0; 0.125,0.2665; 0.25,0.4; 0.375,0.465; 0.5,0.5;  0.625,0.535; 0.75,0.6; 0.875,0.7335; 1,1">
                                          <p:stCondLst>
                                            <p:cond delay="1059"/>
                                          </p:stCondLst>
                                        </p:cTn>
                                        <p:tgtEl>
                                          <p:spTgt spid="10"/>
                                        </p:tgtEl>
                                        <p:attrNameLst>
                                          <p:attrName>ppt_y</p:attrName>
                                        </p:attrNameLst>
                                      </p:cBhvr>
                                      <p:tavLst>
                                        <p:tav tm="0" fmla="#ppt_y-sin(pi*$)/27">
                                          <p:val>
                                            <p:fltVal val="0"/>
                                          </p:val>
                                        </p:tav>
                                        <p:tav tm="100000">
                                          <p:val>
                                            <p:fltVal val="1"/>
                                          </p:val>
                                        </p:tav>
                                      </p:tavLst>
                                    </p:anim>
                                    <p:anim calcmode="lin" valueType="num">
                                      <p:cBhvr>
                                        <p:cTn id="19" dur="131" tmFilter="0, 0; 0.125,0.2665; 0.25,0.4; 0.375,0.465; 0.5,0.5;  0.625,0.535; 0.75,0.6; 0.875,0.7335; 1,1">
                                          <p:stCondLst>
                                            <p:cond delay="1325"/>
                                          </p:stCondLst>
                                        </p:cTn>
                                        <p:tgtEl>
                                          <p:spTgt spid="10"/>
                                        </p:tgtEl>
                                        <p:attrNameLst>
                                          <p:attrName>ppt_y</p:attrName>
                                        </p:attrNameLst>
                                      </p:cBhvr>
                                      <p:tavLst>
                                        <p:tav tm="0" fmla="#ppt_y-sin(pi*$)/81">
                                          <p:val>
                                            <p:fltVal val="0"/>
                                          </p:val>
                                        </p:tav>
                                        <p:tav tm="100000">
                                          <p:val>
                                            <p:fltVal val="1"/>
                                          </p:val>
                                        </p:tav>
                                      </p:tavLst>
                                    </p:anim>
                                    <p:animScale>
                                      <p:cBhvr>
                                        <p:cTn id="20" dur="21">
                                          <p:stCondLst>
                                            <p:cond delay="520"/>
                                          </p:stCondLst>
                                        </p:cTn>
                                        <p:tgtEl>
                                          <p:spTgt spid="10"/>
                                        </p:tgtEl>
                                      </p:cBhvr>
                                      <p:to x="100000" y="60000"/>
                                    </p:animScale>
                                    <p:animScale>
                                      <p:cBhvr>
                                        <p:cTn id="21" dur="133" decel="50000">
                                          <p:stCondLst>
                                            <p:cond delay="541"/>
                                          </p:stCondLst>
                                        </p:cTn>
                                        <p:tgtEl>
                                          <p:spTgt spid="10"/>
                                        </p:tgtEl>
                                      </p:cBhvr>
                                      <p:to x="100000" y="100000"/>
                                    </p:animScale>
                                    <p:animScale>
                                      <p:cBhvr>
                                        <p:cTn id="22" dur="21">
                                          <p:stCondLst>
                                            <p:cond delay="1050"/>
                                          </p:stCondLst>
                                        </p:cTn>
                                        <p:tgtEl>
                                          <p:spTgt spid="10"/>
                                        </p:tgtEl>
                                      </p:cBhvr>
                                      <p:to x="100000" y="80000"/>
                                    </p:animScale>
                                    <p:animScale>
                                      <p:cBhvr>
                                        <p:cTn id="23" dur="133" decel="50000">
                                          <p:stCondLst>
                                            <p:cond delay="1070"/>
                                          </p:stCondLst>
                                        </p:cTn>
                                        <p:tgtEl>
                                          <p:spTgt spid="10"/>
                                        </p:tgtEl>
                                      </p:cBhvr>
                                      <p:to x="100000" y="100000"/>
                                    </p:animScale>
                                    <p:animScale>
                                      <p:cBhvr>
                                        <p:cTn id="24" dur="21">
                                          <p:stCondLst>
                                            <p:cond delay="1314"/>
                                          </p:stCondLst>
                                        </p:cTn>
                                        <p:tgtEl>
                                          <p:spTgt spid="10"/>
                                        </p:tgtEl>
                                      </p:cBhvr>
                                      <p:to x="100000" y="90000"/>
                                    </p:animScale>
                                    <p:animScale>
                                      <p:cBhvr>
                                        <p:cTn id="25" dur="133" decel="50000">
                                          <p:stCondLst>
                                            <p:cond delay="1334"/>
                                          </p:stCondLst>
                                        </p:cTn>
                                        <p:tgtEl>
                                          <p:spTgt spid="10"/>
                                        </p:tgtEl>
                                      </p:cBhvr>
                                      <p:to x="100000" y="100000"/>
                                    </p:animScale>
                                    <p:animScale>
                                      <p:cBhvr>
                                        <p:cTn id="26" dur="21">
                                          <p:stCondLst>
                                            <p:cond delay="1446"/>
                                          </p:stCondLst>
                                        </p:cTn>
                                        <p:tgtEl>
                                          <p:spTgt spid="10"/>
                                        </p:tgtEl>
                                      </p:cBhvr>
                                      <p:to x="100000" y="95000"/>
                                    </p:animScale>
                                    <p:animScale>
                                      <p:cBhvr>
                                        <p:cTn id="27" dur="133" decel="50000">
                                          <p:stCondLst>
                                            <p:cond delay="1467"/>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27</a:t>
            </a:fld>
            <a:endParaRPr lang="en-US" altLang="en-US" sz="1400" dirty="0">
              <a:solidFill>
                <a:srgbClr val="FFFFFF"/>
              </a:solidFill>
            </a:endParaRPr>
          </a:p>
        </p:txBody>
      </p:sp>
      <p:sp>
        <p:nvSpPr>
          <p:cNvPr id="140293" name="Title 1"/>
          <p:cNvSpPr txBox="1">
            <a:spLocks/>
          </p:cNvSpPr>
          <p:nvPr/>
        </p:nvSpPr>
        <p:spPr bwMode="auto">
          <a:xfrm>
            <a:off x="528638" y="457200"/>
            <a:ext cx="579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3" name="Picture 2" descr="screenshot of JAN home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48" y="1440426"/>
            <a:ext cx="7588251" cy="4812890"/>
          </a:xfrm>
          <a:prstGeom prst="rect">
            <a:avLst/>
          </a:prstGeom>
        </p:spPr>
      </p:pic>
      <p:sp>
        <p:nvSpPr>
          <p:cNvPr id="7" name="Oval 6" descr="Circle around &quot;Publications&quot;"/>
          <p:cNvSpPr/>
          <p:nvPr/>
        </p:nvSpPr>
        <p:spPr>
          <a:xfrm>
            <a:off x="6459794" y="1887793"/>
            <a:ext cx="811162" cy="2359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02291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28</a:t>
            </a:fld>
            <a:endParaRPr lang="en-US" altLang="en-US" sz="1400" dirty="0">
              <a:solidFill>
                <a:srgbClr val="FFFFFF"/>
              </a:solidFill>
            </a:endParaRPr>
          </a:p>
        </p:txBody>
      </p:sp>
      <p:sp>
        <p:nvSpPr>
          <p:cNvPr id="140293" name="Title 1"/>
          <p:cNvSpPr txBox="1">
            <a:spLocks/>
          </p:cNvSpPr>
          <p:nvPr/>
        </p:nvSpPr>
        <p:spPr bwMode="auto">
          <a:xfrm>
            <a:off x="557213" y="457200"/>
            <a:ext cx="5767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2" name="Picture 1" descr="screenshot of publications and articles page"/>
          <p:cNvPicPr>
            <a:picLocks noChangeAspect="1"/>
          </p:cNvPicPr>
          <p:nvPr/>
        </p:nvPicPr>
        <p:blipFill rotWithShape="1">
          <a:blip r:embed="rId3" cstate="print">
            <a:extLst>
              <a:ext uri="{28A0092B-C50C-407E-A947-70E740481C1C}">
                <a14:useLocalDpi xmlns:a14="http://schemas.microsoft.com/office/drawing/2010/main" val="0"/>
              </a:ext>
            </a:extLst>
          </a:blip>
          <a:srcRect r="46451" b="8839"/>
          <a:stretch/>
        </p:blipFill>
        <p:spPr>
          <a:xfrm>
            <a:off x="1018866" y="1466668"/>
            <a:ext cx="7591734" cy="4786647"/>
          </a:xfrm>
          <a:prstGeom prst="rect">
            <a:avLst/>
          </a:prstGeom>
        </p:spPr>
      </p:pic>
      <p:sp>
        <p:nvSpPr>
          <p:cNvPr id="7" name="Left Arrow 6" descr="Arrow pointing to &quot;All&quot; button"/>
          <p:cNvSpPr/>
          <p:nvPr/>
        </p:nvSpPr>
        <p:spPr>
          <a:xfrm>
            <a:off x="3429000" y="2035277"/>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descr="Arrow pointing to &quot;Accommodation and Compliance Series: Employees with Arthritis&quot;"/>
          <p:cNvSpPr/>
          <p:nvPr/>
        </p:nvSpPr>
        <p:spPr>
          <a:xfrm rot="10800000">
            <a:off x="838200" y="5225845"/>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78222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29</a:t>
            </a:fld>
            <a:endParaRPr lang="en-US" altLang="en-US" sz="1400" dirty="0">
              <a:solidFill>
                <a:srgbClr val="FFFFFF"/>
              </a:solidFill>
            </a:endParaRPr>
          </a:p>
        </p:txBody>
      </p:sp>
      <p:sp>
        <p:nvSpPr>
          <p:cNvPr id="140293" name="Title 1"/>
          <p:cNvSpPr txBox="1">
            <a:spLocks/>
          </p:cNvSpPr>
          <p:nvPr/>
        </p:nvSpPr>
        <p:spPr bwMode="auto">
          <a:xfrm>
            <a:off x="542925" y="457200"/>
            <a:ext cx="578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3" name="Picture 2" descr="Publication Download sample page"/>
          <p:cNvPicPr>
            <a:picLocks noChangeAspect="1"/>
          </p:cNvPicPr>
          <p:nvPr/>
        </p:nvPicPr>
        <p:blipFill rotWithShape="1">
          <a:blip r:embed="rId3" cstate="print">
            <a:extLst>
              <a:ext uri="{28A0092B-C50C-407E-A947-70E740481C1C}">
                <a14:useLocalDpi xmlns:a14="http://schemas.microsoft.com/office/drawing/2010/main" val="0"/>
              </a:ext>
            </a:extLst>
          </a:blip>
          <a:srcRect r="46936" b="126"/>
          <a:stretch/>
        </p:blipFill>
        <p:spPr>
          <a:xfrm>
            <a:off x="946356" y="1410930"/>
            <a:ext cx="7664244" cy="4965448"/>
          </a:xfrm>
          <a:prstGeom prst="rect">
            <a:avLst/>
          </a:prstGeom>
        </p:spPr>
      </p:pic>
    </p:spTree>
    <p:extLst>
      <p:ext uri="{BB962C8B-B14F-4D97-AF65-F5344CB8AC3E}">
        <p14:creationId xmlns:p14="http://schemas.microsoft.com/office/powerpoint/2010/main" val="2339236022"/>
      </p:ext>
    </p:extLst>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p:cNvSpPr>
            <a:spLocks noGrp="1"/>
          </p:cNvSpPr>
          <p:nvPr>
            <p:ph idx="1"/>
          </p:nvPr>
        </p:nvSpPr>
        <p:spPr>
          <a:xfrm>
            <a:off x="838200" y="1295400"/>
            <a:ext cx="7848600" cy="5184775"/>
          </a:xfrm>
        </p:spPr>
        <p:txBody>
          <a:bodyPr/>
          <a:lstStyle/>
          <a:p>
            <a:pPr eaLnBrk="1" hangingPunct="1"/>
            <a:r>
              <a:rPr lang="en-US" altLang="en-US" sz="2600" dirty="0">
                <a:solidFill>
                  <a:srgbClr val="0096DB"/>
                </a:solidFill>
              </a:rPr>
              <a:t>Consultation</a:t>
            </a:r>
          </a:p>
          <a:p>
            <a:pPr lvl="1"/>
            <a:r>
              <a:rPr lang="en-US" altLang="en-US" dirty="0"/>
              <a:t>Employment Legislation</a:t>
            </a:r>
          </a:p>
          <a:p>
            <a:pPr lvl="2"/>
            <a:r>
              <a:rPr lang="en-US" altLang="en-US" dirty="0"/>
              <a:t>Americans with Disabilities Act</a:t>
            </a:r>
          </a:p>
          <a:p>
            <a:pPr lvl="2"/>
            <a:r>
              <a:rPr lang="en-US" altLang="en-US" dirty="0"/>
              <a:t>Rehabilitation Act</a:t>
            </a:r>
          </a:p>
          <a:p>
            <a:pPr lvl="1"/>
            <a:r>
              <a:rPr lang="en-US" altLang="en-US" dirty="0"/>
              <a:t>Job Accommodations</a:t>
            </a:r>
          </a:p>
          <a:p>
            <a:pPr lvl="2"/>
            <a:r>
              <a:rPr lang="en-US" altLang="en-US" dirty="0"/>
              <a:t>All job categories</a:t>
            </a:r>
          </a:p>
          <a:p>
            <a:pPr lvl="2"/>
            <a:r>
              <a:rPr lang="en-US" altLang="en-US" dirty="0"/>
              <a:t>All impairments</a:t>
            </a:r>
          </a:p>
          <a:p>
            <a:pPr lvl="2"/>
            <a:r>
              <a:rPr lang="en-US" altLang="en-US" dirty="0"/>
              <a:t>All industries</a:t>
            </a:r>
          </a:p>
          <a:p>
            <a:pPr lvl="2"/>
            <a:endParaRPr lang="en-US" altLang="en-US" dirty="0"/>
          </a:p>
        </p:txBody>
      </p:sp>
      <p:sp>
        <p:nvSpPr>
          <p:cNvPr id="12800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078571B-5ED3-42CF-A410-2C3ADBC3876F}"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9" name="Picture 18" descr="Woman reading with child"/>
          <p:cNvPicPr>
            <a:picLocks noChangeAspect="1"/>
          </p:cNvPicPr>
          <p:nvPr/>
        </p:nvPicPr>
        <p:blipFill>
          <a:blip r:embed="rId3"/>
          <a:srcRect l="52667" b="7701"/>
          <a:stretch>
            <a:fillRect/>
          </a:stretch>
        </p:blipFill>
        <p:spPr>
          <a:xfrm>
            <a:off x="7010400" y="3733800"/>
            <a:ext cx="1293813" cy="1828800"/>
          </a:xfrm>
          <a:prstGeom prst="rect">
            <a:avLst/>
          </a:prstGeom>
          <a:effectLst>
            <a:outerShdw blurRad="50800" dist="38100" dir="18900000" algn="bl" rotWithShape="0">
              <a:prstClr val="black">
                <a:alpha val="40000"/>
              </a:prstClr>
            </a:outerShdw>
          </a:effectLst>
        </p:spPr>
      </p:pic>
      <p:pic>
        <p:nvPicPr>
          <p:cNvPr id="20" name="Picture 19" descr="Woman using wheelchair"/>
          <p:cNvPicPr>
            <a:picLocks noChangeAspect="1"/>
          </p:cNvPicPr>
          <p:nvPr/>
        </p:nvPicPr>
        <p:blipFill>
          <a:blip r:embed="rId4"/>
          <a:srcRect l="46000" r="4667" b="9540"/>
          <a:stretch>
            <a:fillRect/>
          </a:stretch>
        </p:blipFill>
        <p:spPr>
          <a:xfrm>
            <a:off x="5334000" y="4495800"/>
            <a:ext cx="1374775" cy="1828800"/>
          </a:xfrm>
          <a:prstGeom prst="rect">
            <a:avLst/>
          </a:prstGeom>
          <a:effectLst>
            <a:outerShdw blurRad="50800" dist="38100" dir="8100000" algn="tr" rotWithShape="0">
              <a:prstClr val="black">
                <a:alpha val="40000"/>
              </a:prstClr>
            </a:outerShdw>
          </a:effectLst>
        </p:spPr>
      </p:pic>
      <p:pic>
        <p:nvPicPr>
          <p:cNvPr id="21" name="Picture 20" descr="Man seated holding a cane"/>
          <p:cNvPicPr>
            <a:picLocks noChangeAspect="1"/>
          </p:cNvPicPr>
          <p:nvPr/>
        </p:nvPicPr>
        <p:blipFill>
          <a:blip r:embed="rId5"/>
          <a:srcRect l="44667" b="7701"/>
          <a:stretch>
            <a:fillRect/>
          </a:stretch>
        </p:blipFill>
        <p:spPr>
          <a:xfrm>
            <a:off x="6248400" y="1600200"/>
            <a:ext cx="1512888" cy="1828800"/>
          </a:xfrm>
          <a:prstGeom prst="rect">
            <a:avLst/>
          </a:prstGeom>
          <a:effectLst>
            <a:outerShdw blurRad="50800" dist="38100" algn="l" rotWithShape="0">
              <a:prstClr val="black">
                <a:alpha val="40000"/>
              </a:prstClr>
            </a:outerShdw>
          </a:effectLst>
        </p:spPr>
      </p:pic>
      <p:pic>
        <p:nvPicPr>
          <p:cNvPr id="23" name="Picture 22" descr="Male grocery clerk"/>
          <p:cNvPicPr>
            <a:picLocks noChangeAspect="1"/>
          </p:cNvPicPr>
          <p:nvPr/>
        </p:nvPicPr>
        <p:blipFill>
          <a:blip r:embed="rId6"/>
          <a:stretch>
            <a:fillRect/>
          </a:stretch>
        </p:blipFill>
        <p:spPr>
          <a:xfrm>
            <a:off x="1295400" y="4495800"/>
            <a:ext cx="1289050" cy="1828800"/>
          </a:xfrm>
          <a:prstGeom prst="rect">
            <a:avLst/>
          </a:prstGeom>
          <a:effectLst>
            <a:outerShdw blurRad="50800" dist="38100" dir="8100000" algn="tr" rotWithShape="0">
              <a:prstClr val="black">
                <a:alpha val="40000"/>
              </a:prstClr>
            </a:outerShdw>
          </a:effectLst>
        </p:spPr>
      </p:pic>
      <p:pic>
        <p:nvPicPr>
          <p:cNvPr id="24" name="Picture 23" descr="Man working in shipping office"/>
          <p:cNvPicPr>
            <a:picLocks noChangeAspect="1"/>
          </p:cNvPicPr>
          <p:nvPr/>
        </p:nvPicPr>
        <p:blipFill>
          <a:blip r:embed="rId7" cstate="print"/>
          <a:srcRect r="45324"/>
          <a:stretch>
            <a:fillRect/>
          </a:stretch>
        </p:blipFill>
        <p:spPr>
          <a:xfrm>
            <a:off x="3267364" y="4544292"/>
            <a:ext cx="1379180" cy="1828800"/>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sp>
        <p:nvSpPr>
          <p:cNvPr id="128009" name="Title 1"/>
          <p:cNvSpPr txBox="1">
            <a:spLocks/>
          </p:cNvSpPr>
          <p:nvPr/>
        </p:nvSpPr>
        <p:spPr bwMode="auto">
          <a:xfrm>
            <a:off x="533400" y="455613"/>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Job Accommodation Network</a:t>
            </a:r>
          </a:p>
        </p:txBody>
      </p:sp>
    </p:spTree>
    <p:extLst>
      <p:ext uri="{BB962C8B-B14F-4D97-AF65-F5344CB8AC3E}">
        <p14:creationId xmlns:p14="http://schemas.microsoft.com/office/powerpoint/2010/main" val="602152292"/>
      </p:ext>
    </p:extLst>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30</a:t>
            </a:fld>
            <a:endParaRPr lang="en-US" altLang="en-US" sz="1400" dirty="0">
              <a:solidFill>
                <a:srgbClr val="FFFFFF"/>
              </a:solidFill>
            </a:endParaRPr>
          </a:p>
        </p:txBody>
      </p:sp>
      <p:sp>
        <p:nvSpPr>
          <p:cNvPr id="140293" name="Title 1"/>
          <p:cNvSpPr txBox="1">
            <a:spLocks/>
          </p:cNvSpPr>
          <p:nvPr/>
        </p:nvSpPr>
        <p:spPr bwMode="auto">
          <a:xfrm>
            <a:off x="557213" y="457200"/>
            <a:ext cx="5767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3" name="Picture 2" descr="screenshot of JAN home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48" y="1440426"/>
            <a:ext cx="7588251" cy="4812890"/>
          </a:xfrm>
          <a:prstGeom prst="rect">
            <a:avLst/>
          </a:prstGeom>
        </p:spPr>
      </p:pic>
      <p:sp>
        <p:nvSpPr>
          <p:cNvPr id="7" name="Oval 6" descr="Circle around &quot;Training&quot;"/>
          <p:cNvSpPr/>
          <p:nvPr/>
        </p:nvSpPr>
        <p:spPr>
          <a:xfrm>
            <a:off x="7226710" y="1887793"/>
            <a:ext cx="575187" cy="2654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35566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8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31</a:t>
            </a:fld>
            <a:endParaRPr lang="en-US" altLang="en-US" sz="1400" dirty="0">
              <a:solidFill>
                <a:srgbClr val="FFFFFF"/>
              </a:solidFill>
            </a:endParaRPr>
          </a:p>
        </p:txBody>
      </p:sp>
      <p:sp>
        <p:nvSpPr>
          <p:cNvPr id="140293" name="Title 1"/>
          <p:cNvSpPr txBox="1">
            <a:spLocks/>
          </p:cNvSpPr>
          <p:nvPr/>
        </p:nvSpPr>
        <p:spPr bwMode="auto">
          <a:xfrm>
            <a:off x="557213" y="457200"/>
            <a:ext cx="5767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2" name="Picture 1" descr="JAN Training resour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32" y="1406249"/>
            <a:ext cx="7686368" cy="4847068"/>
          </a:xfrm>
          <a:prstGeom prst="rect">
            <a:avLst/>
          </a:prstGeom>
        </p:spPr>
      </p:pic>
    </p:spTree>
    <p:extLst>
      <p:ext uri="{BB962C8B-B14F-4D97-AF65-F5344CB8AC3E}">
        <p14:creationId xmlns:p14="http://schemas.microsoft.com/office/powerpoint/2010/main" val="2691295808"/>
      </p:ext>
    </p:extLst>
  </p:cSld>
  <p:clrMapOvr>
    <a:masterClrMapping/>
  </p:clrMapOvr>
  <p:transition spd="med">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32</a:t>
            </a:fld>
            <a:endParaRPr lang="en-US" altLang="en-US" sz="1400" dirty="0">
              <a:solidFill>
                <a:srgbClr val="FFFFFF"/>
              </a:solidFill>
            </a:endParaRPr>
          </a:p>
        </p:txBody>
      </p:sp>
      <p:sp>
        <p:nvSpPr>
          <p:cNvPr id="140293" name="Title 1"/>
          <p:cNvSpPr txBox="1">
            <a:spLocks/>
          </p:cNvSpPr>
          <p:nvPr/>
        </p:nvSpPr>
        <p:spPr bwMode="auto">
          <a:xfrm>
            <a:off x="514350" y="457200"/>
            <a:ext cx="5810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3" name="Picture 2" descr="screenshot of JAN home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48" y="1440426"/>
            <a:ext cx="7588251" cy="4812890"/>
          </a:xfrm>
          <a:prstGeom prst="rect">
            <a:avLst/>
          </a:prstGeom>
        </p:spPr>
      </p:pic>
      <p:sp>
        <p:nvSpPr>
          <p:cNvPr id="8" name="Oval 7" descr="Circle around &quot;Contact&quot;"/>
          <p:cNvSpPr/>
          <p:nvPr/>
        </p:nvSpPr>
        <p:spPr>
          <a:xfrm>
            <a:off x="7971298" y="1427726"/>
            <a:ext cx="639302" cy="28308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34527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33</a:t>
            </a:fld>
            <a:endParaRPr lang="en-US" altLang="en-US" sz="1400" dirty="0">
              <a:solidFill>
                <a:srgbClr val="FFFFFF"/>
              </a:solidFill>
            </a:endParaRPr>
          </a:p>
        </p:txBody>
      </p:sp>
      <p:sp>
        <p:nvSpPr>
          <p:cNvPr id="140293" name="Title 1"/>
          <p:cNvSpPr txBox="1">
            <a:spLocks/>
          </p:cNvSpPr>
          <p:nvPr/>
        </p:nvSpPr>
        <p:spPr bwMode="auto">
          <a:xfrm>
            <a:off x="557213" y="457200"/>
            <a:ext cx="5767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JAN Website Tour</a:t>
            </a:r>
          </a:p>
        </p:txBody>
      </p:sp>
      <p:pic>
        <p:nvPicPr>
          <p:cNvPr id="2" name="Picture 1" descr="JAN Contact information"/>
          <p:cNvPicPr>
            <a:picLocks noChangeAspect="1"/>
          </p:cNvPicPr>
          <p:nvPr/>
        </p:nvPicPr>
        <p:blipFill rotWithShape="1">
          <a:blip r:embed="rId3" cstate="print">
            <a:extLst>
              <a:ext uri="{28A0092B-C50C-407E-A947-70E740481C1C}">
                <a14:useLocalDpi xmlns:a14="http://schemas.microsoft.com/office/drawing/2010/main" val="0"/>
              </a:ext>
            </a:extLst>
          </a:blip>
          <a:srcRect r="46129" b="-179"/>
          <a:stretch/>
        </p:blipFill>
        <p:spPr>
          <a:xfrm>
            <a:off x="1004119" y="1495936"/>
            <a:ext cx="7606481" cy="4757379"/>
          </a:xfrm>
          <a:prstGeom prst="rect">
            <a:avLst/>
          </a:prstGeom>
        </p:spPr>
      </p:pic>
      <p:sp>
        <p:nvSpPr>
          <p:cNvPr id="9" name="Left Arrow 8" descr="Arrow pointing to &quot;JAN on Demand&quot;"/>
          <p:cNvSpPr/>
          <p:nvPr/>
        </p:nvSpPr>
        <p:spPr>
          <a:xfrm rot="16200000">
            <a:off x="2526893" y="3194612"/>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descr="Arrow pointing to &quot;Live Chat&quot;"/>
          <p:cNvSpPr/>
          <p:nvPr/>
        </p:nvSpPr>
        <p:spPr>
          <a:xfrm rot="10800000">
            <a:off x="7647038" y="2995508"/>
            <a:ext cx="538316" cy="398207"/>
          </a:xfrm>
          <a:prstGeom prst="left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7022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lstStyle/>
          <a:p>
            <a:pPr algn="ctr">
              <a:lnSpc>
                <a:spcPct val="90000"/>
              </a:lnSpc>
              <a:defRPr/>
            </a:pPr>
            <a:endParaRPr lang="en-US" sz="3200" dirty="0">
              <a:solidFill>
                <a:srgbClr val="0096DB"/>
              </a:solidFill>
              <a:latin typeface="Arial" charset="0"/>
            </a:endParaRPr>
          </a:p>
          <a:p>
            <a:pPr algn="ctr">
              <a:lnSpc>
                <a:spcPct val="90000"/>
              </a:lnSpc>
              <a:defRPr/>
            </a:pPr>
            <a:endParaRPr lang="en-US" sz="3200" dirty="0">
              <a:solidFill>
                <a:srgbClr val="0096DB"/>
              </a:solidFill>
              <a:latin typeface="Arial" charset="0"/>
            </a:endParaRPr>
          </a:p>
          <a:p>
            <a:pPr algn="ctr">
              <a:lnSpc>
                <a:spcPct val="90000"/>
              </a:lnSpc>
              <a:defRPr/>
            </a:pPr>
            <a:endParaRPr lang="en-US" sz="2400" dirty="0">
              <a:solidFill>
                <a:srgbClr val="0096DB"/>
              </a:solidFill>
              <a:latin typeface="Arial" charset="0"/>
            </a:endParaRPr>
          </a:p>
          <a:p>
            <a:pPr algn="ctr">
              <a:lnSpc>
                <a:spcPct val="90000"/>
              </a:lnSpc>
              <a:defRPr/>
            </a:pPr>
            <a:r>
              <a:rPr lang="en-US" sz="3600" dirty="0">
                <a:solidFill>
                  <a:srgbClr val="0096DB"/>
                </a:solidFill>
                <a:latin typeface="Arial" charset="0"/>
              </a:rPr>
              <a:t>Interactive Process</a:t>
            </a:r>
            <a:br>
              <a:rPr lang="en-US" sz="2400" b="0" dirty="0"/>
            </a:br>
            <a:endParaRPr lang="en-US" sz="2400" b="0" dirty="0"/>
          </a:p>
          <a:p>
            <a:pPr marL="514350" indent="-514350">
              <a:buFont typeface="Wingdings" panose="05000000000000000000" pitchFamily="2" charset="2"/>
              <a:buChar char="§"/>
              <a:defRPr/>
            </a:pPr>
            <a:endParaRPr lang="en-US" sz="2400" b="0" dirty="0"/>
          </a:p>
          <a:p>
            <a:pPr marL="514350" indent="-514350">
              <a:buFont typeface="Wingdings" panose="05000000000000000000" pitchFamily="2" charset="2"/>
              <a:buChar char="§"/>
              <a:defRPr/>
            </a:pPr>
            <a:endParaRPr lang="en-US" sz="2400" b="0" dirty="0"/>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34</a:t>
            </a:fld>
            <a:endParaRPr lang="en-US" altLang="en-US" sz="1400" dirty="0">
              <a:solidFill>
                <a:srgbClr val="FFFFFF"/>
              </a:solidFill>
            </a:endParaRPr>
          </a:p>
        </p:txBody>
      </p:sp>
      <p:pic>
        <p:nvPicPr>
          <p:cNvPr id="140292" name="Picture 11" descr="JAN Logo&#10;&#10;Practical Solutions&#10;Workplace Success"/>
          <p:cNvPicPr>
            <a:picLocks noChangeAspect="1"/>
          </p:cNvPicPr>
          <p:nvPr/>
        </p:nvPicPr>
        <p:blipFill>
          <a:blip r:embed="rId3">
            <a:extLst>
              <a:ext uri="{28A0092B-C50C-407E-A947-70E740481C1C}">
                <a14:useLocalDpi xmlns:a14="http://schemas.microsoft.com/office/drawing/2010/main" val="0"/>
              </a:ext>
            </a:extLst>
          </a:blip>
          <a:srcRect l="18971" t="75000"/>
          <a:stretch>
            <a:fillRect/>
          </a:stretch>
        </p:blipFill>
        <p:spPr bwMode="auto">
          <a:xfrm>
            <a:off x="1600200" y="5562600"/>
            <a:ext cx="650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itle 1"/>
          <p:cNvSpPr txBox="1">
            <a:spLocks/>
          </p:cNvSpPr>
          <p:nvPr/>
        </p:nvSpPr>
        <p:spPr bwMode="auto">
          <a:xfrm>
            <a:off x="542925" y="457200"/>
            <a:ext cx="578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986423725"/>
      </p:ext>
    </p:extLst>
  </p:cSld>
  <p:clrMapOvr>
    <a:masterClrMapping/>
  </p:clrMapOvr>
  <p:transition spd="med">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p:cNvSpPr>
            <a:spLocks noGrp="1"/>
          </p:cNvSpPr>
          <p:nvPr>
            <p:ph idx="1"/>
          </p:nvPr>
        </p:nvSpPr>
        <p:spPr>
          <a:xfrm>
            <a:off x="838200" y="1295400"/>
            <a:ext cx="7848600" cy="5184775"/>
          </a:xfrm>
        </p:spPr>
        <p:txBody>
          <a:bodyPr/>
          <a:lstStyle/>
          <a:p>
            <a:r>
              <a:rPr lang="en-US" altLang="en-US">
                <a:solidFill>
                  <a:srgbClr val="0096DB"/>
                </a:solidFill>
              </a:rPr>
              <a:t>JAN’s Interactive Process</a:t>
            </a:r>
          </a:p>
          <a:p>
            <a:pPr algn="ctr"/>
            <a:endParaRPr lang="en-US" altLang="en-US" sz="2400"/>
          </a:p>
          <a:p>
            <a:pPr algn="ctr"/>
            <a:endParaRPr lang="en-US" altLang="en-US" sz="2400"/>
          </a:p>
        </p:txBody>
      </p:sp>
      <p:sp>
        <p:nvSpPr>
          <p:cNvPr id="14233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AEC0FBB-7C61-4BA4-8F87-40FBEF1F522E}" type="slidenum">
              <a:rPr lang="en-US" altLang="en-US" sz="1400" smtClean="0">
                <a:solidFill>
                  <a:srgbClr val="FFFFFF"/>
                </a:solidFill>
              </a:rPr>
              <a:pPr fontAlgn="base">
                <a:spcBef>
                  <a:spcPct val="0"/>
                </a:spcBef>
                <a:spcAft>
                  <a:spcPct val="0"/>
                </a:spcAft>
                <a:buFontTx/>
                <a:buNone/>
              </a:pPr>
              <a:t>35</a:t>
            </a:fld>
            <a:endParaRPr lang="en-US" altLang="en-US" sz="1400">
              <a:solidFill>
                <a:srgbClr val="FFFFFF"/>
              </a:solidFill>
            </a:endParaRPr>
          </a:p>
        </p:txBody>
      </p:sp>
      <p:sp>
        <p:nvSpPr>
          <p:cNvPr id="142340" name="Title 1"/>
          <p:cNvSpPr txBox="1">
            <a:spLocks/>
          </p:cNvSpPr>
          <p:nvPr/>
        </p:nvSpPr>
        <p:spPr bwMode="auto">
          <a:xfrm>
            <a:off x="542925" y="457200"/>
            <a:ext cx="578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pic>
        <p:nvPicPr>
          <p:cNvPr id="142341" name="Picture 1" descr="Step 1: Making an Accommodation Request&#10;Step 2: Providing Information&#10;Step 3: Exploring Accommodation Options&#10;Step 4: Choosing an Accommodation&#10;Step 5: Implementing the Accommodation&#10;Step 6: Monitoring the Accommodation&#10;SUCCESSFUL ACCOMMODATION"/>
          <p:cNvPicPr>
            <a:picLocks noChangeAspect="1"/>
          </p:cNvPicPr>
          <p:nvPr/>
        </p:nvPicPr>
        <p:blipFill>
          <a:blip r:embed="rId3" cstate="print">
            <a:extLst>
              <a:ext uri="{28A0092B-C50C-407E-A947-70E740481C1C}">
                <a14:useLocalDpi xmlns:a14="http://schemas.microsoft.com/office/drawing/2010/main" val="0"/>
              </a:ext>
            </a:extLst>
          </a:blip>
          <a:srcRect t="8189"/>
          <a:stretch>
            <a:fillRect/>
          </a:stretch>
        </p:blipFill>
        <p:spPr bwMode="auto">
          <a:xfrm>
            <a:off x="2925763" y="1779588"/>
            <a:ext cx="3292475"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192959"/>
      </p:ext>
    </p:extLst>
  </p:cSld>
  <p:clrMapOvr>
    <a:masterClrMapping/>
  </p:clrMapOvr>
  <p:transition spd="med">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838200" y="1295400"/>
            <a:ext cx="7848600" cy="5184775"/>
          </a:xfrm>
        </p:spPr>
        <p:txBody>
          <a:bodyPr/>
          <a:lstStyle/>
          <a:p>
            <a:r>
              <a:rPr lang="en-US" altLang="en-US" dirty="0">
                <a:solidFill>
                  <a:srgbClr val="0096DB"/>
                </a:solidFill>
              </a:rPr>
              <a:t>Step 1: </a:t>
            </a:r>
          </a:p>
          <a:p>
            <a:r>
              <a:rPr lang="en-US" altLang="en-US" dirty="0">
                <a:solidFill>
                  <a:srgbClr val="0096DB"/>
                </a:solidFill>
              </a:rPr>
              <a:t>Making an Accommodation Request</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Make sure clients are aware of </a:t>
            </a:r>
            <a:br>
              <a:rPr lang="en-US" altLang="en-US" sz="2000" b="0" dirty="0"/>
            </a:br>
            <a:r>
              <a:rPr lang="en-US" altLang="en-US" sz="2000" b="0" dirty="0"/>
              <a:t>their rights under the ADA</a:t>
            </a:r>
          </a:p>
          <a:p>
            <a:pPr>
              <a:buFont typeface="Wingdings" panose="05000000000000000000" pitchFamily="2" charset="2"/>
              <a:buChar char="§"/>
            </a:pPr>
            <a:r>
              <a:rPr lang="en-US" altLang="en-US" sz="2000" b="0" dirty="0"/>
              <a:t>Document the request</a:t>
            </a:r>
          </a:p>
          <a:p>
            <a:pPr>
              <a:buFont typeface="Wingdings" panose="05000000000000000000" pitchFamily="2" charset="2"/>
              <a:buChar char="§"/>
            </a:pPr>
            <a:r>
              <a:rPr lang="en-US" altLang="en-US" sz="2000" b="0" dirty="0"/>
              <a:t>Be clear and specific</a:t>
            </a:r>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4ACFF2-3191-47E1-B1B4-C160C42F62B9}" type="slidenum">
              <a:rPr lang="en-US" altLang="en-US" sz="1400" smtClean="0">
                <a:solidFill>
                  <a:srgbClr val="FFFFFF"/>
                </a:solidFill>
              </a:rPr>
              <a:pPr fontAlgn="base">
                <a:spcBef>
                  <a:spcPct val="0"/>
                </a:spcBef>
                <a:spcAft>
                  <a:spcPct val="0"/>
                </a:spcAft>
                <a:buFontTx/>
                <a:buNone/>
              </a:pPr>
              <a:t>36</a:t>
            </a:fld>
            <a:endParaRPr lang="en-US" altLang="en-US" sz="1400">
              <a:solidFill>
                <a:srgbClr val="FFFFFF"/>
              </a:solidFill>
            </a:endParaRPr>
          </a:p>
        </p:txBody>
      </p:sp>
      <p:pic>
        <p:nvPicPr>
          <p:cNvPr id="74754" name="Picture 2" descr="Caution tape"/>
          <p:cNvPicPr>
            <a:picLocks noChangeAspect="1" noChangeArrowheads="1"/>
          </p:cNvPicPr>
          <p:nvPr/>
        </p:nvPicPr>
        <p:blipFill>
          <a:blip r:embed="rId3" cstate="print"/>
          <a:srcRect/>
          <a:stretch>
            <a:fillRect/>
          </a:stretch>
        </p:blipFill>
        <p:spPr bwMode="auto">
          <a:xfrm>
            <a:off x="5715000" y="2514600"/>
            <a:ext cx="2609850" cy="365760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44389"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3637302375"/>
      </p:ext>
    </p:extLst>
  </p:cSld>
  <p:clrMapOvr>
    <a:masterClrMapping/>
  </p:clrMapOvr>
  <p:transition spd="med">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p:cNvSpPr>
            <a:spLocks noGrp="1"/>
          </p:cNvSpPr>
          <p:nvPr>
            <p:ph idx="1"/>
          </p:nvPr>
        </p:nvSpPr>
        <p:spPr/>
        <p:txBody>
          <a:bodyPr/>
          <a:lstStyle/>
          <a:p>
            <a:pPr marL="0" indent="0">
              <a:defRPr/>
            </a:pPr>
            <a:r>
              <a:rPr lang="en-US" sz="2400" dirty="0"/>
              <a:t>An employee who is on FMLA notifies her employer that she will need additional leave after her 12 weeks of FMLA run out to recover from knee surgery.</a:t>
            </a:r>
          </a:p>
          <a:p>
            <a:pPr>
              <a:defRPr/>
            </a:pPr>
            <a:r>
              <a:rPr lang="en-US" sz="1050" dirty="0"/>
              <a:t> </a:t>
            </a:r>
          </a:p>
          <a:p>
            <a:pPr algn="ctr">
              <a:defRPr/>
            </a:pPr>
            <a:r>
              <a:rPr lang="en-US" sz="2400" b="1" dirty="0">
                <a:solidFill>
                  <a:srgbClr val="0096DB"/>
                </a:solidFill>
              </a:rPr>
              <a:t>Is this an accommodation request?</a:t>
            </a:r>
          </a:p>
          <a:p>
            <a:pPr indent="-1588" eaLnBrk="1" hangingPunct="1">
              <a:defRPr/>
            </a:pPr>
            <a:r>
              <a:rPr lang="en-US" sz="2400" dirty="0">
                <a:latin typeface="Arial" charset="0"/>
                <a:cs typeface="Arial" charset="0"/>
              </a:rPr>
              <a:t> </a:t>
            </a:r>
          </a:p>
        </p:txBody>
      </p:sp>
      <p:sp>
        <p:nvSpPr>
          <p:cNvPr id="14643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9E0D9425-F52D-4EC1-810A-6563A9E7E7C4}" type="slidenum">
              <a:rPr lang="en-US" altLang="en-US" sz="1400" smtClean="0">
                <a:solidFill>
                  <a:srgbClr val="FFFFFF"/>
                </a:solidFill>
              </a:rPr>
              <a:pPr fontAlgn="base">
                <a:spcBef>
                  <a:spcPct val="0"/>
                </a:spcBef>
                <a:spcAft>
                  <a:spcPct val="0"/>
                </a:spcAft>
                <a:buFontTx/>
                <a:buNone/>
              </a:pPr>
              <a:t>37</a:t>
            </a:fld>
            <a:endParaRPr lang="en-US" altLang="en-US" sz="1400">
              <a:solidFill>
                <a:srgbClr val="FFFFFF"/>
              </a:solidFill>
            </a:endParaRPr>
          </a:p>
        </p:txBody>
      </p:sp>
      <p:pic>
        <p:nvPicPr>
          <p:cNvPr id="6" name="Picture 7" descr="Woman sitting at computer."/>
          <p:cNvPicPr>
            <a:picLocks noChangeAspect="1" noChangeArrowheads="1"/>
          </p:cNvPicPr>
          <p:nvPr/>
        </p:nvPicPr>
        <p:blipFill>
          <a:blip r:embed="rId3" cstate="print"/>
          <a:srcRect/>
          <a:stretch>
            <a:fillRect/>
          </a:stretch>
        </p:blipFill>
        <p:spPr bwMode="auto">
          <a:xfrm>
            <a:off x="2743200" y="3200400"/>
            <a:ext cx="3828082" cy="3098780"/>
          </a:xfrm>
          <a:prstGeom prst="rect">
            <a:avLst/>
          </a:prstGeom>
        </p:spPr>
        <p:style>
          <a:lnRef idx="0">
            <a:schemeClr val="accent1"/>
          </a:lnRef>
          <a:fillRef idx="3">
            <a:schemeClr val="accent1"/>
          </a:fillRef>
          <a:effectRef idx="3">
            <a:schemeClr val="accent1"/>
          </a:effectRef>
          <a:fontRef idx="minor">
            <a:schemeClr val="lt1"/>
          </a:fontRef>
        </p:style>
      </p:pic>
      <p:sp>
        <p:nvSpPr>
          <p:cNvPr id="146437"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3546650243"/>
      </p:ext>
    </p:extLst>
  </p:cSld>
  <p:clrMapOvr>
    <a:masterClrMapping/>
  </p:clrMapOvr>
  <p:transition spd="med">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p:txBody>
          <a:bodyPr/>
          <a:lstStyle/>
          <a:p>
            <a:r>
              <a:rPr lang="en-US" altLang="en-US" sz="2400" b="1">
                <a:solidFill>
                  <a:srgbClr val="0096DB"/>
                </a:solidFill>
              </a:rPr>
              <a:t>Is this an accommodation request?</a:t>
            </a:r>
          </a:p>
          <a:p>
            <a:endParaRPr lang="en-US" altLang="en-US" sz="2400" b="1">
              <a:solidFill>
                <a:srgbClr val="0096DB"/>
              </a:solidFill>
            </a:endParaRPr>
          </a:p>
          <a:p>
            <a:r>
              <a:rPr lang="en-US" altLang="en-US" sz="2800" b="1">
                <a:solidFill>
                  <a:srgbClr val="0096DB"/>
                </a:solidFill>
              </a:rPr>
              <a:t>Yes.</a:t>
            </a:r>
            <a:endParaRPr lang="en-US" altLang="en-US" sz="1800"/>
          </a:p>
          <a:p>
            <a:pPr>
              <a:buFont typeface="Wingdings" panose="05000000000000000000" pitchFamily="2" charset="2"/>
              <a:buChar char="§"/>
            </a:pPr>
            <a:r>
              <a:rPr lang="en-US" altLang="en-US" sz="2400"/>
              <a:t>More leave (an accommodation) is needed</a:t>
            </a:r>
          </a:p>
          <a:p>
            <a:pPr>
              <a:buFont typeface="Wingdings" panose="05000000000000000000" pitchFamily="2" charset="2"/>
              <a:buChar char="§"/>
            </a:pPr>
            <a:r>
              <a:rPr lang="en-US" altLang="en-US" sz="2400"/>
              <a:t>Because of a medical condition</a:t>
            </a:r>
          </a:p>
        </p:txBody>
      </p:sp>
      <p:sp>
        <p:nvSpPr>
          <p:cNvPr id="14848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9601830-141E-4292-B4A1-6012B82F030D}" type="slidenum">
              <a:rPr lang="en-US" altLang="en-US" sz="1400" smtClean="0">
                <a:solidFill>
                  <a:srgbClr val="FFFFFF"/>
                </a:solidFill>
              </a:rPr>
              <a:pPr fontAlgn="base">
                <a:spcBef>
                  <a:spcPct val="0"/>
                </a:spcBef>
                <a:spcAft>
                  <a:spcPct val="0"/>
                </a:spcAft>
                <a:buFontTx/>
                <a:buNone/>
              </a:pPr>
              <a:t>38</a:t>
            </a:fld>
            <a:endParaRPr lang="en-US" altLang="en-US" sz="1400">
              <a:solidFill>
                <a:srgbClr val="FFFFFF"/>
              </a:solidFill>
            </a:endParaRPr>
          </a:p>
        </p:txBody>
      </p:sp>
      <p:pic>
        <p:nvPicPr>
          <p:cNvPr id="148484" name="Picture 7" descr="check mark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81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576715545"/>
      </p:ext>
    </p:extLst>
  </p:cSld>
  <p:clrMapOvr>
    <a:masterClrMapping/>
  </p:clrMapOvr>
  <p:transition spd="med">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p:cNvSpPr>
            <a:spLocks noGrp="1"/>
          </p:cNvSpPr>
          <p:nvPr>
            <p:ph idx="1"/>
          </p:nvPr>
        </p:nvSpPr>
        <p:spPr>
          <a:xfrm>
            <a:off x="838200" y="1295400"/>
            <a:ext cx="7848600" cy="5184775"/>
          </a:xfrm>
        </p:spPr>
        <p:txBody>
          <a:bodyPr/>
          <a:lstStyle/>
          <a:p>
            <a:r>
              <a:rPr lang="en-US" altLang="en-US" dirty="0">
                <a:solidFill>
                  <a:srgbClr val="0096DB"/>
                </a:solidFill>
              </a:rPr>
              <a:t>Step 2: </a:t>
            </a:r>
          </a:p>
          <a:p>
            <a:r>
              <a:rPr lang="en-US" altLang="en-US" dirty="0">
                <a:solidFill>
                  <a:srgbClr val="0096DB"/>
                </a:solidFill>
              </a:rPr>
              <a:t>Providing Information</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Describe the limitation </a:t>
            </a:r>
            <a:br>
              <a:rPr lang="en-US" altLang="en-US" sz="2000" b="0" dirty="0"/>
            </a:br>
            <a:r>
              <a:rPr lang="en-US" altLang="en-US" sz="2000" b="0" dirty="0"/>
              <a:t>and problem</a:t>
            </a:r>
          </a:p>
          <a:p>
            <a:pPr>
              <a:buFont typeface="Wingdings" panose="05000000000000000000" pitchFamily="2" charset="2"/>
              <a:buChar char="§"/>
            </a:pPr>
            <a:r>
              <a:rPr lang="en-US" altLang="en-US" sz="2000" b="0" dirty="0"/>
              <a:t>Get information from the</a:t>
            </a:r>
            <a:br>
              <a:rPr lang="en-US" altLang="en-US" sz="2000" b="0" dirty="0"/>
            </a:br>
            <a:r>
              <a:rPr lang="en-US" altLang="en-US" sz="2000" b="0" dirty="0"/>
              <a:t>individual when possible</a:t>
            </a:r>
          </a:p>
          <a:p>
            <a:pPr>
              <a:buFont typeface="Wingdings" panose="05000000000000000000" pitchFamily="2" charset="2"/>
              <a:buChar char="§"/>
            </a:pPr>
            <a:r>
              <a:rPr lang="en-US" altLang="en-US" sz="2000" b="0" dirty="0"/>
              <a:t>Use ADA language</a:t>
            </a:r>
          </a:p>
        </p:txBody>
      </p:sp>
      <p:sp>
        <p:nvSpPr>
          <p:cNvPr id="15053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B46EEA2-C504-4B67-BEB5-5E12CF3801E5}" type="slidenum">
              <a:rPr lang="en-US" altLang="en-US" sz="1400" smtClean="0">
                <a:solidFill>
                  <a:srgbClr val="FFFFFF"/>
                </a:solidFill>
              </a:rPr>
              <a:pPr>
                <a:spcBef>
                  <a:spcPct val="0"/>
                </a:spcBef>
                <a:buFontTx/>
                <a:buNone/>
              </a:pPr>
              <a:t>39</a:t>
            </a:fld>
            <a:endParaRPr lang="en-US" altLang="en-US" sz="1400">
              <a:solidFill>
                <a:srgbClr val="FFFFFF"/>
              </a:solidFill>
            </a:endParaRPr>
          </a:p>
        </p:txBody>
      </p:sp>
      <p:pic>
        <p:nvPicPr>
          <p:cNvPr id="75778" name="Picture 2" descr="Medical files"/>
          <p:cNvPicPr>
            <a:picLocks noChangeAspect="1" noChangeArrowheads="1"/>
          </p:cNvPicPr>
          <p:nvPr/>
        </p:nvPicPr>
        <p:blipFill>
          <a:blip r:embed="rId3" cstate="print"/>
          <a:srcRect/>
          <a:stretch>
            <a:fillRect/>
          </a:stretch>
        </p:blipFill>
        <p:spPr bwMode="auto">
          <a:xfrm>
            <a:off x="4511897" y="3303037"/>
            <a:ext cx="3825431" cy="2579177"/>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50533" name="Title 1"/>
          <p:cNvSpPr txBox="1">
            <a:spLocks/>
          </p:cNvSpPr>
          <p:nvPr/>
        </p:nvSpPr>
        <p:spPr bwMode="auto">
          <a:xfrm>
            <a:off x="557213" y="45720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521611055"/>
      </p:ext>
    </p:extLst>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838200" y="1295400"/>
            <a:ext cx="7848600" cy="5184775"/>
          </a:xfrm>
        </p:spPr>
        <p:txBody>
          <a:bodyPr/>
          <a:lstStyle/>
          <a:p>
            <a:r>
              <a:rPr lang="en-US" altLang="en-US" sz="2600" dirty="0">
                <a:solidFill>
                  <a:srgbClr val="0096DB"/>
                </a:solidFill>
              </a:rPr>
              <a:t>Technical Assistance</a:t>
            </a:r>
          </a:p>
          <a:p>
            <a:pPr lvl="1"/>
            <a:r>
              <a:rPr lang="en-US" altLang="en-US" dirty="0"/>
              <a:t>Confidential</a:t>
            </a:r>
          </a:p>
          <a:p>
            <a:pPr lvl="1"/>
            <a:r>
              <a:rPr lang="en-US" altLang="en-US" dirty="0"/>
              <a:t>National</a:t>
            </a:r>
          </a:p>
          <a:p>
            <a:pPr lvl="1"/>
            <a:r>
              <a:rPr lang="en-US" altLang="en-US" dirty="0"/>
              <a:t>Easy to Use</a:t>
            </a:r>
          </a:p>
          <a:p>
            <a:pPr lvl="1"/>
            <a:r>
              <a:rPr lang="en-US" altLang="en-US" dirty="0"/>
              <a:t>Audience Focused</a:t>
            </a:r>
          </a:p>
          <a:p>
            <a:pPr lvl="2"/>
            <a:r>
              <a:rPr lang="en-US" altLang="en-US" dirty="0"/>
              <a:t>Employers</a:t>
            </a:r>
          </a:p>
          <a:p>
            <a:pPr lvl="2"/>
            <a:r>
              <a:rPr lang="en-US" altLang="en-US" dirty="0"/>
              <a:t>Individuals</a:t>
            </a:r>
          </a:p>
          <a:p>
            <a:pPr lvl="2"/>
            <a:r>
              <a:rPr lang="en-US" altLang="en-US" dirty="0"/>
              <a:t>Service Providers</a:t>
            </a:r>
          </a:p>
          <a:p>
            <a:pPr lvl="2"/>
            <a:r>
              <a:rPr lang="en-US" altLang="en-US" dirty="0"/>
              <a:t>Others</a:t>
            </a:r>
          </a:p>
          <a:p>
            <a:pPr lvl="2"/>
            <a:endParaRPr lang="en-US" altLang="en-US" dirty="0"/>
          </a:p>
        </p:txBody>
      </p:sp>
      <p:sp>
        <p:nvSpPr>
          <p:cNvPr id="13005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90232197-A0D4-4781-86E5-A81A073B825D}"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Picture 5" descr="Picture of nation."/>
          <p:cNvPicPr>
            <a:picLocks noChangeAspect="1" noChangeArrowheads="1"/>
          </p:cNvPicPr>
          <p:nvPr/>
        </p:nvPicPr>
        <p:blipFill>
          <a:blip r:embed="rId3" cstate="print"/>
          <a:srcRect/>
          <a:stretch>
            <a:fillRect/>
          </a:stretch>
        </p:blipFill>
        <p:spPr bwMode="auto">
          <a:xfrm>
            <a:off x="4648200" y="2743200"/>
            <a:ext cx="3657600" cy="2438400"/>
          </a:xfrm>
          <a:prstGeom prst="rect">
            <a:avLst/>
          </a:prstGeom>
          <a:ln>
            <a:headEnd/>
            <a:tailEnd/>
          </a:ln>
        </p:spPr>
        <p:style>
          <a:lnRef idx="0">
            <a:schemeClr val="accent4"/>
          </a:lnRef>
          <a:fillRef idx="3">
            <a:schemeClr val="accent4"/>
          </a:fillRef>
          <a:effectRef idx="3">
            <a:schemeClr val="accent4"/>
          </a:effectRef>
          <a:fontRef idx="minor">
            <a:schemeClr val="lt1"/>
          </a:fontRef>
        </p:style>
      </p:pic>
      <p:sp>
        <p:nvSpPr>
          <p:cNvPr id="130053" name="Title 1"/>
          <p:cNvSpPr txBox="1">
            <a:spLocks/>
          </p:cNvSpPr>
          <p:nvPr/>
        </p:nvSpPr>
        <p:spPr bwMode="auto">
          <a:xfrm>
            <a:off x="533400" y="455613"/>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Job Accommodation Network</a:t>
            </a:r>
          </a:p>
        </p:txBody>
      </p:sp>
    </p:spTree>
    <p:extLst>
      <p:ext uri="{BB962C8B-B14F-4D97-AF65-F5344CB8AC3E}">
        <p14:creationId xmlns:p14="http://schemas.microsoft.com/office/powerpoint/2010/main" val="247992923"/>
      </p:ext>
    </p:extLst>
  </p:cSld>
  <p:clrMapOvr>
    <a:masterClrMapping/>
  </p:clrMapOvr>
  <p:transition spd="med">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6AF2597-D449-4DFF-9CC4-B832028600B7}" type="slidenum">
              <a:rPr lang="en-US" altLang="en-US" sz="1400" smtClean="0">
                <a:solidFill>
                  <a:srgbClr val="FFFFFF"/>
                </a:solidFill>
              </a:rPr>
              <a:pPr>
                <a:spcBef>
                  <a:spcPct val="0"/>
                </a:spcBef>
                <a:buFontTx/>
                <a:buNone/>
              </a:pPr>
              <a:t>40</a:t>
            </a:fld>
            <a:endParaRPr lang="en-US" altLang="en-US" sz="1400">
              <a:solidFill>
                <a:srgbClr val="FFFFFF"/>
              </a:solidFill>
            </a:endParaRPr>
          </a:p>
        </p:txBody>
      </p:sp>
      <p:sp>
        <p:nvSpPr>
          <p:cNvPr id="53252" name="Rectangle 3"/>
          <p:cNvSpPr>
            <a:spLocks noGrp="1" noChangeArrowheads="1"/>
          </p:cNvSpPr>
          <p:nvPr>
            <p:ph type="body" idx="1"/>
          </p:nvPr>
        </p:nvSpPr>
        <p:spPr/>
        <p:txBody>
          <a:bodyPr/>
          <a:lstStyle/>
          <a:p>
            <a:pPr marL="0" indent="0">
              <a:defRPr/>
            </a:pPr>
            <a:r>
              <a:rPr lang="en-US" sz="2600" b="1" dirty="0">
                <a:solidFill>
                  <a:srgbClr val="0096DB"/>
                </a:solidFill>
                <a:latin typeface="Arial" charset="0"/>
                <a:cs typeface="Arial" charset="0"/>
              </a:rPr>
              <a:t>Medical Documentation:</a:t>
            </a:r>
          </a:p>
          <a:p>
            <a:pPr>
              <a:spcBef>
                <a:spcPts val="0"/>
              </a:spcBef>
              <a:buClr>
                <a:schemeClr val="tx1"/>
              </a:buClr>
              <a:buFont typeface="Wingdings" panose="05000000000000000000" pitchFamily="2" charset="2"/>
              <a:buChar char="§"/>
              <a:defRPr/>
            </a:pPr>
            <a:r>
              <a:rPr lang="en-US" sz="2400" dirty="0">
                <a:latin typeface="Arial" charset="0"/>
                <a:cs typeface="Arial" charset="0"/>
              </a:rPr>
              <a:t>Employee requests accommodation and the disability and/or need for accommodation is not known or obvious</a:t>
            </a:r>
          </a:p>
          <a:p>
            <a:pPr marL="0" indent="0">
              <a:spcBef>
                <a:spcPts val="0"/>
              </a:spcBef>
              <a:buClr>
                <a:schemeClr val="tx1"/>
              </a:buClr>
              <a:defRPr/>
            </a:pPr>
            <a:endParaRPr lang="en-US" sz="2400" dirty="0">
              <a:latin typeface="Arial" charset="0"/>
              <a:cs typeface="Arial" charset="0"/>
            </a:endParaRPr>
          </a:p>
          <a:p>
            <a:pPr>
              <a:spcBef>
                <a:spcPts val="0"/>
              </a:spcBef>
              <a:buClr>
                <a:schemeClr val="tx1"/>
              </a:buClr>
              <a:buFont typeface="Wingdings" panose="05000000000000000000" pitchFamily="2" charset="2"/>
              <a:buChar char="§"/>
              <a:defRPr/>
            </a:pPr>
            <a:r>
              <a:rPr lang="en-US" sz="2400" dirty="0">
                <a:latin typeface="Arial" charset="0"/>
                <a:cs typeface="Arial" charset="0"/>
              </a:rPr>
              <a:t>Definition of disability: an </a:t>
            </a:r>
          </a:p>
          <a:p>
            <a:pPr marL="346075" indent="0">
              <a:spcBef>
                <a:spcPts val="0"/>
              </a:spcBef>
              <a:buClr>
                <a:schemeClr val="tx1"/>
              </a:buClr>
              <a:defRPr/>
            </a:pPr>
            <a:r>
              <a:rPr lang="en-US" sz="2400" dirty="0">
                <a:latin typeface="Arial" charset="0"/>
                <a:cs typeface="Arial" charset="0"/>
              </a:rPr>
              <a:t>impairment that substantially </a:t>
            </a:r>
          </a:p>
          <a:p>
            <a:pPr marL="346075" indent="0">
              <a:spcBef>
                <a:spcPts val="0"/>
              </a:spcBef>
              <a:buClr>
                <a:schemeClr val="tx1"/>
              </a:buClr>
              <a:defRPr/>
            </a:pPr>
            <a:r>
              <a:rPr lang="en-US" sz="2400" dirty="0">
                <a:latin typeface="Arial" charset="0"/>
                <a:cs typeface="Arial" charset="0"/>
              </a:rPr>
              <a:t>limits one or more major life </a:t>
            </a:r>
          </a:p>
          <a:p>
            <a:pPr marL="346075" indent="0">
              <a:spcBef>
                <a:spcPts val="0"/>
              </a:spcBef>
              <a:buClr>
                <a:schemeClr val="tx1"/>
              </a:buClr>
              <a:defRPr/>
            </a:pPr>
            <a:r>
              <a:rPr lang="en-US" sz="2400" dirty="0">
                <a:latin typeface="Arial" charset="0"/>
                <a:cs typeface="Arial" charset="0"/>
              </a:rPr>
              <a:t>activities</a:t>
            </a:r>
          </a:p>
          <a:p>
            <a:pPr marL="346075" indent="0">
              <a:spcBef>
                <a:spcPts val="0"/>
              </a:spcBef>
              <a:buClr>
                <a:schemeClr val="tx1"/>
              </a:buClr>
              <a:defRPr/>
            </a:pPr>
            <a:endParaRPr lang="en-US" sz="2400" dirty="0">
              <a:latin typeface="Arial" charset="0"/>
              <a:cs typeface="Arial" charset="0"/>
            </a:endParaRPr>
          </a:p>
          <a:p>
            <a:pPr>
              <a:spcBef>
                <a:spcPts val="0"/>
              </a:spcBef>
              <a:buClr>
                <a:schemeClr val="tx1"/>
              </a:buClr>
              <a:buFont typeface="Wingdings" panose="05000000000000000000" pitchFamily="2" charset="2"/>
              <a:buChar char="§"/>
              <a:defRPr/>
            </a:pPr>
            <a:r>
              <a:rPr lang="en-US" sz="2400" dirty="0">
                <a:latin typeface="Arial" charset="0"/>
                <a:cs typeface="Arial" charset="0"/>
              </a:rPr>
              <a:t>Verify need for accommodation</a:t>
            </a:r>
          </a:p>
          <a:p>
            <a:pPr marL="0" indent="0">
              <a:spcBef>
                <a:spcPts val="0"/>
              </a:spcBef>
              <a:buClr>
                <a:schemeClr val="tx1"/>
              </a:buClr>
              <a:defRPr/>
            </a:pPr>
            <a:endParaRPr lang="en-US" sz="2400" dirty="0">
              <a:latin typeface="Arial" charset="0"/>
              <a:cs typeface="Arial" charset="0"/>
            </a:endParaRPr>
          </a:p>
          <a:p>
            <a:pPr>
              <a:spcBef>
                <a:spcPts val="0"/>
              </a:spcBef>
              <a:buClr>
                <a:schemeClr val="tx1"/>
              </a:buClr>
              <a:buFont typeface="Wingdings" panose="05000000000000000000" pitchFamily="2" charset="2"/>
              <a:buChar char="§"/>
              <a:defRPr/>
            </a:pPr>
            <a:r>
              <a:rPr lang="en-US" sz="2400" dirty="0">
                <a:latin typeface="Arial" charset="0"/>
                <a:cs typeface="Arial" charset="0"/>
              </a:rPr>
              <a:t>ADA confidentiality rules</a:t>
            </a:r>
          </a:p>
          <a:p>
            <a:pPr>
              <a:defRPr/>
            </a:pPr>
            <a:endParaRPr lang="en-US" dirty="0">
              <a:latin typeface="Arial" charset="0"/>
              <a:cs typeface="Arial" charset="0"/>
            </a:endParaRPr>
          </a:p>
        </p:txBody>
      </p:sp>
      <p:pic>
        <p:nvPicPr>
          <p:cNvPr id="50181" name="Picture 5" descr="Woman making a &quot;be quiet&quot; gestur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767"/>
          <a:stretch/>
        </p:blipFill>
        <p:spPr bwMode="auto">
          <a:xfrm>
            <a:off x="5562600" y="2590800"/>
            <a:ext cx="2567195" cy="3762375"/>
          </a:xfrm>
          <a:prstGeom prst="rect">
            <a:avLst/>
          </a:prstGeom>
          <a:ln/>
        </p:spPr>
        <p:style>
          <a:lnRef idx="0">
            <a:schemeClr val="accent6"/>
          </a:lnRef>
          <a:fillRef idx="3">
            <a:schemeClr val="accent6"/>
          </a:fillRef>
          <a:effectRef idx="3">
            <a:schemeClr val="accent6"/>
          </a:effectRef>
          <a:fontRef idx="minor">
            <a:schemeClr val="lt1"/>
          </a:fontRef>
        </p:style>
      </p:pic>
      <p:sp>
        <p:nvSpPr>
          <p:cNvPr id="152581" name="Title 1"/>
          <p:cNvSpPr txBox="1">
            <a:spLocks/>
          </p:cNvSpPr>
          <p:nvPr/>
        </p:nvSpPr>
        <p:spPr bwMode="auto">
          <a:xfrm>
            <a:off x="609600" y="457200"/>
            <a:ext cx="6218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1700963036"/>
      </p:ext>
    </p:extLst>
  </p:cSld>
  <p:clrMapOvr>
    <a:masterClrMapping/>
  </p:clrMapOvr>
  <p:transition spd="med">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178731D-8538-48C6-841D-F6FCAD873A03}" type="slidenum">
              <a:rPr lang="en-US" altLang="en-US" sz="1400" smtClean="0">
                <a:solidFill>
                  <a:srgbClr val="FFFFFF"/>
                </a:solidFill>
              </a:rPr>
              <a:pPr fontAlgn="base">
                <a:spcBef>
                  <a:spcPct val="0"/>
                </a:spcBef>
                <a:spcAft>
                  <a:spcPct val="0"/>
                </a:spcAft>
                <a:buFontTx/>
                <a:buNone/>
              </a:pPr>
              <a:t>41</a:t>
            </a:fld>
            <a:endParaRPr lang="en-US" altLang="en-US" sz="1400">
              <a:solidFill>
                <a:srgbClr val="FFFFFF"/>
              </a:solidFill>
            </a:endParaRPr>
          </a:p>
        </p:txBody>
      </p:sp>
      <p:pic>
        <p:nvPicPr>
          <p:cNvPr id="154627" name="Picture 6" descr="Accessibilit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80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Content Placeholder 1"/>
          <p:cNvSpPr>
            <a:spLocks noGrp="1"/>
          </p:cNvSpPr>
          <p:nvPr>
            <p:ph idx="1"/>
          </p:nvPr>
        </p:nvSpPr>
        <p:spPr/>
        <p:txBody>
          <a:bodyPr/>
          <a:lstStyle/>
          <a:p>
            <a:r>
              <a:rPr lang="en-US" altLang="en-US"/>
              <a:t> </a:t>
            </a:r>
          </a:p>
        </p:txBody>
      </p:sp>
      <p:pic>
        <p:nvPicPr>
          <p:cNvPr id="154629" name="Picture 3" descr="Accommodation and Compliance Series&#10;Medical Inquiry in Response to an Accommodation Request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7738" y="1412875"/>
            <a:ext cx="36576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0" name="Picture 3" descr="Effective Accommodation Practices Series&#10;Practical Guidance for Medical Processionals: Helping Pateints Write Effective Accommodation Request Letters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8063" y="1412875"/>
            <a:ext cx="3657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1" name="Title 1"/>
          <p:cNvSpPr txBox="1">
            <a:spLocks/>
          </p:cNvSpPr>
          <p:nvPr/>
        </p:nvSpPr>
        <p:spPr bwMode="auto">
          <a:xfrm>
            <a:off x="600075" y="422275"/>
            <a:ext cx="6858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2176006047"/>
      </p:ext>
    </p:extLst>
  </p:cSld>
  <p:clrMapOvr>
    <a:masterClrMapping/>
  </p:clrMapOvr>
  <p:transition spd="med">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p:cNvSpPr>
            <a:spLocks noGrp="1"/>
          </p:cNvSpPr>
          <p:nvPr>
            <p:ph idx="1"/>
          </p:nvPr>
        </p:nvSpPr>
        <p:spPr/>
        <p:txBody>
          <a:bodyPr/>
          <a:lstStyle/>
          <a:p>
            <a:pPr marL="0" indent="0">
              <a:defRPr/>
            </a:pPr>
            <a:r>
              <a:rPr lang="en-US" altLang="en-US" sz="2400" dirty="0"/>
              <a:t>A newly hired custodian uses a service animal to alert her that a seizure is coming on.</a:t>
            </a:r>
            <a:r>
              <a:rPr lang="en-US" altLang="en-US" sz="2400" dirty="0">
                <a:solidFill>
                  <a:srgbClr val="002060"/>
                </a:solidFill>
              </a:rPr>
              <a:t> She did not disclose during the phone interview and thought it would be ok to tell her supervisor on her first day of work</a:t>
            </a:r>
            <a:r>
              <a:rPr lang="en-US" sz="2400" dirty="0"/>
              <a:t>. T</a:t>
            </a:r>
            <a:r>
              <a:rPr lang="en-US" altLang="en-US" sz="2400" dirty="0"/>
              <a:t>he employer had a “no animal” policy.</a:t>
            </a:r>
            <a:endParaRPr lang="en-US" sz="2400" dirty="0"/>
          </a:p>
          <a:p>
            <a:pPr marL="0" indent="0" algn="ctr">
              <a:defRPr/>
            </a:pPr>
            <a:r>
              <a:rPr lang="en-US" sz="2400" b="1" dirty="0">
                <a:solidFill>
                  <a:srgbClr val="0096DB"/>
                </a:solidFill>
              </a:rPr>
              <a:t>Do we have all the information we need?</a:t>
            </a:r>
          </a:p>
          <a:p>
            <a:pPr indent="-1588" eaLnBrk="1" hangingPunct="1">
              <a:defRPr/>
            </a:pPr>
            <a:r>
              <a:rPr lang="en-US" sz="2400" dirty="0">
                <a:latin typeface="Arial" charset="0"/>
                <a:cs typeface="Arial" charset="0"/>
              </a:rPr>
              <a:t> </a:t>
            </a:r>
          </a:p>
        </p:txBody>
      </p:sp>
      <p:sp>
        <p:nvSpPr>
          <p:cNvPr id="15667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01EB94E-8B9A-4C83-AF65-F582A327FD07}" type="slidenum">
              <a:rPr lang="en-US" altLang="en-US" sz="1400" smtClean="0">
                <a:solidFill>
                  <a:srgbClr val="FFFFFF"/>
                </a:solidFill>
              </a:rPr>
              <a:pPr fontAlgn="base">
                <a:spcBef>
                  <a:spcPct val="0"/>
                </a:spcBef>
                <a:spcAft>
                  <a:spcPct val="0"/>
                </a:spcAft>
                <a:buFontTx/>
                <a:buNone/>
              </a:pPr>
              <a:t>42</a:t>
            </a:fld>
            <a:endParaRPr lang="en-US" altLang="en-US" sz="1400">
              <a:solidFill>
                <a:srgbClr val="FFFFFF"/>
              </a:solidFill>
            </a:endParaRPr>
          </a:p>
        </p:txBody>
      </p:sp>
      <p:pic>
        <p:nvPicPr>
          <p:cNvPr id="6" name="Picture 8" descr="Woman walking with service dog in office"/>
          <p:cNvPicPr>
            <a:picLocks noChangeAspect="1"/>
          </p:cNvPicPr>
          <p:nvPr/>
        </p:nvPicPr>
        <p:blipFill>
          <a:blip r:embed="rId3"/>
          <a:srcRect/>
          <a:stretch>
            <a:fillRect/>
          </a:stretch>
        </p:blipFill>
        <p:spPr bwMode="auto">
          <a:xfrm>
            <a:off x="2411413" y="3657600"/>
            <a:ext cx="4532312" cy="2633663"/>
          </a:xfrm>
          <a:prstGeom prst="rect">
            <a:avLst/>
          </a:prstGeom>
          <a:ln>
            <a:noFill/>
          </a:ln>
          <a:effectLst>
            <a:outerShdw blurRad="292100" dist="139700" dir="2700000" algn="tl" rotWithShape="0">
              <a:srgbClr val="333333">
                <a:alpha val="65000"/>
              </a:srgbClr>
            </a:outerShdw>
          </a:effectLst>
          <a:extLst/>
        </p:spPr>
      </p:pic>
      <p:sp>
        <p:nvSpPr>
          <p:cNvPr id="156677" name="Title 1"/>
          <p:cNvSpPr txBox="1">
            <a:spLocks/>
          </p:cNvSpPr>
          <p:nvPr/>
        </p:nvSpPr>
        <p:spPr bwMode="auto">
          <a:xfrm>
            <a:off x="609600" y="457200"/>
            <a:ext cx="5805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2012708465"/>
      </p:ext>
    </p:extLst>
  </p:cSld>
  <p:clrMapOvr>
    <a:masterClrMapping/>
  </p:clrMapOvr>
  <p:transition spd="med">
    <p:circl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p:txBody>
          <a:bodyPr/>
          <a:lstStyle/>
          <a:p>
            <a:r>
              <a:rPr lang="en-US" altLang="en-US" sz="2400" b="1">
                <a:solidFill>
                  <a:srgbClr val="0096DB"/>
                </a:solidFill>
              </a:rPr>
              <a:t>Did we provide all the information?</a:t>
            </a:r>
          </a:p>
          <a:p>
            <a:endParaRPr lang="en-US" altLang="en-US" sz="2400" b="1">
              <a:solidFill>
                <a:srgbClr val="0096DB"/>
              </a:solidFill>
            </a:endParaRPr>
          </a:p>
          <a:p>
            <a:r>
              <a:rPr lang="en-US" altLang="en-US" sz="2800" b="1">
                <a:solidFill>
                  <a:srgbClr val="0096DB"/>
                </a:solidFill>
              </a:rPr>
              <a:t>No.</a:t>
            </a:r>
            <a:r>
              <a:rPr lang="en-US" altLang="en-US" sz="1800"/>
              <a:t> </a:t>
            </a:r>
          </a:p>
          <a:p>
            <a:pPr>
              <a:buFont typeface="Wingdings" panose="05000000000000000000" pitchFamily="2" charset="2"/>
              <a:buChar char="§"/>
            </a:pPr>
            <a:r>
              <a:rPr lang="en-US" altLang="en-US" sz="2400"/>
              <a:t>Did not provide problem</a:t>
            </a:r>
          </a:p>
          <a:p>
            <a:pPr>
              <a:buFont typeface="Wingdings" panose="05000000000000000000" pitchFamily="2" charset="2"/>
              <a:buChar char="§"/>
            </a:pPr>
            <a:r>
              <a:rPr lang="en-US" altLang="en-US" sz="2400"/>
              <a:t>Did not provide justification</a:t>
            </a:r>
          </a:p>
        </p:txBody>
      </p:sp>
      <p:sp>
        <p:nvSpPr>
          <p:cNvPr id="15872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3E045D58-B76D-4F9D-9C64-C7302202EEBC}" type="slidenum">
              <a:rPr lang="en-US" altLang="en-US" sz="1400" smtClean="0">
                <a:solidFill>
                  <a:srgbClr val="FFFFFF"/>
                </a:solidFill>
              </a:rPr>
              <a:pPr fontAlgn="base">
                <a:spcBef>
                  <a:spcPct val="0"/>
                </a:spcBef>
                <a:spcAft>
                  <a:spcPct val="0"/>
                </a:spcAft>
                <a:buFontTx/>
                <a:buNone/>
              </a:pPr>
              <a:t>43</a:t>
            </a:fld>
            <a:endParaRPr lang="en-US" altLang="en-US" sz="1400">
              <a:solidFill>
                <a:srgbClr val="FFFFFF"/>
              </a:solidFill>
            </a:endParaRPr>
          </a:p>
        </p:txBody>
      </p:sp>
      <p:pic>
        <p:nvPicPr>
          <p:cNvPr id="158724" name="Picture 6" descr="not allowed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81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Title 1"/>
          <p:cNvSpPr txBox="1">
            <a:spLocks/>
          </p:cNvSpPr>
          <p:nvPr/>
        </p:nvSpPr>
        <p:spPr bwMode="auto">
          <a:xfrm>
            <a:off x="609600" y="457200"/>
            <a:ext cx="58340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3980675550"/>
      </p:ext>
    </p:extLst>
  </p:cSld>
  <p:clrMapOvr>
    <a:masterClrMapping/>
  </p:clrMapOvr>
  <p:transition spd="med">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775"/>
          </a:xfrm>
        </p:spPr>
        <p:txBody>
          <a:bodyPr/>
          <a:lstStyle/>
          <a:p>
            <a:pPr>
              <a:defRPr/>
            </a:pPr>
            <a:r>
              <a:rPr lang="en-US" dirty="0">
                <a:solidFill>
                  <a:srgbClr val="0096DB"/>
                </a:solidFill>
              </a:rPr>
              <a:t>Step 3: </a:t>
            </a:r>
          </a:p>
          <a:p>
            <a:pPr>
              <a:defRPr/>
            </a:pPr>
            <a:r>
              <a:rPr lang="en-US" dirty="0">
                <a:solidFill>
                  <a:srgbClr val="0096DB"/>
                </a:solidFill>
              </a:rPr>
              <a:t>Exploring Accommodation Options</a:t>
            </a:r>
          </a:p>
          <a:p>
            <a:pPr algn="ctr">
              <a:defRPr/>
            </a:pPr>
            <a:endParaRPr lang="en-US" sz="1600" dirty="0"/>
          </a:p>
          <a:p>
            <a:pPr algn="ctr">
              <a:defRPr/>
            </a:pPr>
            <a:r>
              <a:rPr lang="en-US" sz="2400" dirty="0"/>
              <a:t>TIPS</a:t>
            </a:r>
          </a:p>
          <a:p>
            <a:pPr>
              <a:buFont typeface="Wingdings" panose="05000000000000000000" pitchFamily="2" charset="2"/>
              <a:buChar char="§"/>
              <a:defRPr/>
            </a:pPr>
            <a:r>
              <a:rPr lang="en-US" sz="2000" b="0" dirty="0"/>
              <a:t>Keep an open mind</a:t>
            </a:r>
          </a:p>
          <a:p>
            <a:pPr>
              <a:buFont typeface="Wingdings" panose="05000000000000000000" pitchFamily="2" charset="2"/>
              <a:buChar char="§"/>
              <a:defRPr/>
            </a:pPr>
            <a:r>
              <a:rPr lang="en-US" sz="2000" b="0" dirty="0"/>
              <a:t>Invite the individual to suggest options</a:t>
            </a:r>
          </a:p>
          <a:p>
            <a:pPr>
              <a:buFont typeface="Wingdings" panose="05000000000000000000" pitchFamily="2" charset="2"/>
              <a:buChar char="§"/>
              <a:defRPr/>
            </a:pPr>
            <a:r>
              <a:rPr lang="en-US" sz="2000" b="0" dirty="0"/>
              <a:t>Consult with other service providers</a:t>
            </a:r>
          </a:p>
          <a:p>
            <a:pPr>
              <a:buFont typeface="Wingdings" panose="05000000000000000000" pitchFamily="2" charset="2"/>
              <a:buChar char="§"/>
              <a:defRPr/>
            </a:pPr>
            <a:r>
              <a:rPr lang="en-US" sz="2000" b="0" dirty="0"/>
              <a:t>Use JAN when needed</a:t>
            </a:r>
          </a:p>
        </p:txBody>
      </p:sp>
      <p:sp>
        <p:nvSpPr>
          <p:cNvPr id="16077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E3CA44C-DF55-4725-847F-184EF1CF6667}" type="slidenum">
              <a:rPr lang="en-US" altLang="en-US" sz="1400" smtClean="0">
                <a:solidFill>
                  <a:srgbClr val="FFFFFF"/>
                </a:solidFill>
              </a:rPr>
              <a:pPr fontAlgn="base">
                <a:spcBef>
                  <a:spcPct val="0"/>
                </a:spcBef>
                <a:spcAft>
                  <a:spcPct val="0"/>
                </a:spcAft>
                <a:buFontTx/>
                <a:buNone/>
              </a:pPr>
              <a:t>44</a:t>
            </a:fld>
            <a:endParaRPr lang="en-US" altLang="en-US" sz="1400">
              <a:solidFill>
                <a:srgbClr val="FFFFFF"/>
              </a:solidFill>
            </a:endParaRPr>
          </a:p>
        </p:txBody>
      </p:sp>
      <p:pic>
        <p:nvPicPr>
          <p:cNvPr id="76802" name="Picture 2" descr="Lightbulb"/>
          <p:cNvPicPr>
            <a:picLocks noChangeAspect="1" noChangeArrowheads="1"/>
          </p:cNvPicPr>
          <p:nvPr/>
        </p:nvPicPr>
        <p:blipFill>
          <a:blip r:embed="rId3" cstate="print"/>
          <a:srcRect/>
          <a:stretch>
            <a:fillRect/>
          </a:stretch>
        </p:blipFill>
        <p:spPr bwMode="auto">
          <a:xfrm>
            <a:off x="6096002" y="2819400"/>
            <a:ext cx="2253233" cy="337820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60773"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760583540"/>
      </p:ext>
    </p:extLst>
  </p:cSld>
  <p:clrMapOvr>
    <a:masterClrMapping/>
  </p:clrMapOvr>
  <p:transition spd="med">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p:cNvSpPr>
            <a:spLocks noGrp="1"/>
          </p:cNvSpPr>
          <p:nvPr>
            <p:ph idx="1"/>
          </p:nvPr>
        </p:nvSpPr>
        <p:spPr/>
        <p:txBody>
          <a:bodyPr/>
          <a:lstStyle/>
          <a:p>
            <a:pPr marL="0" indent="0">
              <a:defRPr/>
            </a:pPr>
            <a:r>
              <a:rPr lang="en-US" sz="2400" dirty="0">
                <a:solidFill>
                  <a:schemeClr val="tx2">
                    <a:lumMod val="75000"/>
                  </a:schemeClr>
                </a:solidFill>
                <a:latin typeface="Arial" charset="0"/>
                <a:cs typeface="Arial" charset="0"/>
              </a:rPr>
              <a:t>A social worker with use of only one hand has requested a work-related assistant to do all her keyboarding for case notes.</a:t>
            </a:r>
            <a:endParaRPr lang="en-US" sz="2600" dirty="0"/>
          </a:p>
          <a:p>
            <a:pPr algn="ctr">
              <a:defRPr/>
            </a:pPr>
            <a:r>
              <a:rPr lang="en-US" sz="2400" b="1" dirty="0">
                <a:solidFill>
                  <a:srgbClr val="0096DB"/>
                </a:solidFill>
              </a:rPr>
              <a:t>How can we figure out what else might work?</a:t>
            </a:r>
          </a:p>
          <a:p>
            <a:pPr indent="-1588" eaLnBrk="1" hangingPunct="1">
              <a:defRPr/>
            </a:pPr>
            <a:r>
              <a:rPr lang="en-US" sz="2400" dirty="0">
                <a:latin typeface="Arial" charset="0"/>
                <a:cs typeface="Arial" charset="0"/>
              </a:rPr>
              <a:t> </a:t>
            </a:r>
          </a:p>
        </p:txBody>
      </p:sp>
      <p:sp>
        <p:nvSpPr>
          <p:cNvPr id="16281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C63746C-64FE-4C4B-A660-706F1FEE2A70}" type="slidenum">
              <a:rPr lang="en-US" altLang="en-US" sz="1400" smtClean="0">
                <a:solidFill>
                  <a:srgbClr val="FFFFFF"/>
                </a:solidFill>
              </a:rPr>
              <a:pPr fontAlgn="base">
                <a:spcBef>
                  <a:spcPct val="0"/>
                </a:spcBef>
                <a:spcAft>
                  <a:spcPct val="0"/>
                </a:spcAft>
                <a:buFontTx/>
                <a:buNone/>
              </a:pPr>
              <a:t>45</a:t>
            </a:fld>
            <a:endParaRPr lang="en-US" altLang="en-US" sz="1400">
              <a:solidFill>
                <a:srgbClr val="FFFFFF"/>
              </a:solidFill>
            </a:endParaRPr>
          </a:p>
        </p:txBody>
      </p:sp>
      <p:pic>
        <p:nvPicPr>
          <p:cNvPr id="162820" name="Picture 7" descr="computer keyboard with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30480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1" name="Title 1"/>
          <p:cNvSpPr txBox="1">
            <a:spLocks/>
          </p:cNvSpPr>
          <p:nvPr/>
        </p:nvSpPr>
        <p:spPr bwMode="auto">
          <a:xfrm>
            <a:off x="533400" y="457200"/>
            <a:ext cx="6053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1119289446"/>
      </p:ext>
    </p:extLst>
  </p:cSld>
  <p:clrMapOvr>
    <a:masterClrMapping/>
  </p:clrMapOvr>
  <p:transition spd="med">
    <p:circl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a:normAutofit lnSpcReduction="10000"/>
          </a:bodyPr>
          <a:lstStyle/>
          <a:p>
            <a:pPr>
              <a:defRPr/>
            </a:pPr>
            <a:r>
              <a:rPr lang="en-US" sz="2400" b="1" dirty="0">
                <a:solidFill>
                  <a:srgbClr val="0096DB"/>
                </a:solidFill>
                <a:latin typeface="Arial" charset="0"/>
                <a:cs typeface="Arial" charset="0"/>
              </a:rPr>
              <a:t>How can we figure out what else might work?</a:t>
            </a:r>
          </a:p>
          <a:p>
            <a:pPr>
              <a:defRPr/>
            </a:pPr>
            <a:endParaRPr lang="en-US" sz="2400" b="1" dirty="0">
              <a:solidFill>
                <a:srgbClr val="0096DB"/>
              </a:solidFill>
              <a:latin typeface="Arial" charset="0"/>
              <a:cs typeface="Arial" charset="0"/>
            </a:endParaRPr>
          </a:p>
          <a:p>
            <a:pPr>
              <a:defRPr/>
            </a:pPr>
            <a:r>
              <a:rPr lang="en-US" sz="2800" b="1" dirty="0">
                <a:solidFill>
                  <a:srgbClr val="0096DB"/>
                </a:solidFill>
                <a:latin typeface="Arial" charset="0"/>
                <a:cs typeface="Arial" charset="0"/>
              </a:rPr>
              <a:t>Call JAN!</a:t>
            </a:r>
            <a:r>
              <a:rPr lang="en-US" sz="1800" dirty="0">
                <a:latin typeface="Arial" charset="0"/>
                <a:cs typeface="Arial" charset="0"/>
              </a:rPr>
              <a:t> </a:t>
            </a:r>
            <a:endParaRPr lang="en-US" sz="1800" dirty="0">
              <a:solidFill>
                <a:schemeClr val="tx2">
                  <a:lumMod val="75000"/>
                </a:schemeClr>
              </a:solidFill>
              <a:latin typeface="Arial" charset="0"/>
              <a:cs typeface="Arial" charset="0"/>
            </a:endParaRPr>
          </a:p>
          <a:p>
            <a:pPr>
              <a:buFont typeface="Wingdings" panose="05000000000000000000" pitchFamily="2" charset="2"/>
              <a:buChar char="§"/>
              <a:defRPr/>
            </a:pPr>
            <a:r>
              <a:rPr lang="en-US" sz="2200" dirty="0">
                <a:solidFill>
                  <a:schemeClr val="tx2">
                    <a:lumMod val="75000"/>
                  </a:schemeClr>
                </a:solidFill>
                <a:latin typeface="Arial" charset="0"/>
                <a:cs typeface="Arial" charset="0"/>
              </a:rPr>
              <a:t>Perform an ergonomic assessment</a:t>
            </a:r>
          </a:p>
          <a:p>
            <a:pPr>
              <a:buFont typeface="Wingdings" panose="05000000000000000000" pitchFamily="2" charset="2"/>
              <a:buChar char="§"/>
              <a:defRPr/>
            </a:pPr>
            <a:r>
              <a:rPr lang="en-US" sz="2200" dirty="0">
                <a:solidFill>
                  <a:schemeClr val="tx2">
                    <a:lumMod val="75000"/>
                  </a:schemeClr>
                </a:solidFill>
                <a:latin typeface="Arial" charset="0"/>
                <a:cs typeface="Arial" charset="0"/>
              </a:rPr>
              <a:t>Purchase speech recognition software</a:t>
            </a:r>
          </a:p>
          <a:p>
            <a:pPr>
              <a:buFont typeface="Wingdings" panose="05000000000000000000" pitchFamily="2" charset="2"/>
              <a:buChar char="§"/>
              <a:defRPr/>
            </a:pPr>
            <a:r>
              <a:rPr lang="en-US" sz="2200" dirty="0">
                <a:solidFill>
                  <a:schemeClr val="tx2">
                    <a:lumMod val="75000"/>
                  </a:schemeClr>
                </a:solidFill>
                <a:latin typeface="Arial" charset="0"/>
                <a:cs typeface="Arial" charset="0"/>
              </a:rPr>
              <a:t>Provide an one-handed keyboard and a foot pedal mouse</a:t>
            </a:r>
          </a:p>
          <a:p>
            <a:pPr>
              <a:defRPr/>
            </a:pPr>
            <a:endParaRPr lang="en-US" sz="1800" dirty="0">
              <a:latin typeface="Arial" charset="0"/>
              <a:cs typeface="Arial" charset="0"/>
            </a:endParaRPr>
          </a:p>
          <a:p>
            <a:pPr>
              <a:defRPr/>
            </a:pPr>
            <a:endParaRPr lang="en-US" sz="1800" dirty="0">
              <a:latin typeface="Arial" charset="0"/>
              <a:cs typeface="Arial" charset="0"/>
            </a:endParaRPr>
          </a:p>
          <a:p>
            <a:pPr>
              <a:defRPr/>
            </a:pPr>
            <a:endParaRPr lang="en-US" sz="1800" dirty="0">
              <a:latin typeface="Arial" charset="0"/>
              <a:cs typeface="Arial" charset="0"/>
            </a:endParaRPr>
          </a:p>
          <a:p>
            <a:pPr>
              <a:defRPr/>
            </a:pPr>
            <a:endParaRPr lang="en-US" sz="1800" dirty="0">
              <a:latin typeface="Arial" charset="0"/>
              <a:cs typeface="Arial" charset="0"/>
            </a:endParaRPr>
          </a:p>
          <a:p>
            <a:pPr>
              <a:defRPr/>
            </a:pPr>
            <a:endParaRPr lang="en-US" sz="1800" dirty="0">
              <a:latin typeface="Arial" charset="0"/>
              <a:cs typeface="Arial" charset="0"/>
            </a:endParaRPr>
          </a:p>
          <a:p>
            <a:pPr>
              <a:defRPr/>
            </a:pPr>
            <a:endParaRPr lang="en-US" sz="1800" dirty="0">
              <a:latin typeface="Arial" charset="0"/>
              <a:cs typeface="Arial" charset="0"/>
            </a:endParaRPr>
          </a:p>
          <a:p>
            <a:pPr>
              <a:defRPr/>
            </a:pPr>
            <a:endParaRPr lang="en-US" sz="1800" dirty="0">
              <a:latin typeface="Arial" charset="0"/>
              <a:cs typeface="Arial" charset="0"/>
            </a:endParaRPr>
          </a:p>
          <a:p>
            <a:pPr>
              <a:defRPr/>
            </a:pPr>
            <a:r>
              <a:rPr lang="en-US" sz="2800" b="1" dirty="0">
                <a:solidFill>
                  <a:srgbClr val="0096DB"/>
                </a:solidFill>
                <a:latin typeface="Arial" charset="0"/>
                <a:cs typeface="Arial" charset="0"/>
              </a:rPr>
              <a:t>				</a:t>
            </a:r>
          </a:p>
        </p:txBody>
      </p:sp>
      <p:sp>
        <p:nvSpPr>
          <p:cNvPr id="16486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8EF70ABF-CC1E-4C86-A066-4AC1974A3C2C}" type="slidenum">
              <a:rPr lang="en-US" altLang="en-US" sz="1400" smtClean="0">
                <a:solidFill>
                  <a:srgbClr val="FFFFFF"/>
                </a:solidFill>
              </a:rPr>
              <a:pPr fontAlgn="base">
                <a:spcBef>
                  <a:spcPct val="0"/>
                </a:spcBef>
                <a:spcAft>
                  <a:spcPct val="0"/>
                </a:spcAft>
                <a:buFontTx/>
                <a:buNone/>
              </a:pPr>
              <a:t>46</a:t>
            </a:fld>
            <a:endParaRPr lang="en-US" altLang="en-US" sz="1400">
              <a:solidFill>
                <a:srgbClr val="FFFFFF"/>
              </a:solidFill>
            </a:endParaRPr>
          </a:p>
        </p:txBody>
      </p:sp>
      <p:sp>
        <p:nvSpPr>
          <p:cNvPr id="164868" name="Title 1"/>
          <p:cNvSpPr txBox="1">
            <a:spLocks/>
          </p:cNvSpPr>
          <p:nvPr/>
        </p:nvSpPr>
        <p:spPr bwMode="auto">
          <a:xfrm>
            <a:off x="533400" y="457200"/>
            <a:ext cx="6053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pic>
        <p:nvPicPr>
          <p:cNvPr id="164869" name="Picture 1" descr="One-handed keyboar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3886200"/>
            <a:ext cx="36195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0" name="Picture 2" descr="Feet controlled mous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4079875"/>
            <a:ext cx="37163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938180"/>
      </p:ext>
    </p:extLst>
  </p:cSld>
  <p:clrMapOvr>
    <a:masterClrMapping/>
  </p:clrMapOvr>
  <p:transition spd="med">
    <p:circl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Content Placeholder 2"/>
          <p:cNvSpPr>
            <a:spLocks noGrp="1"/>
          </p:cNvSpPr>
          <p:nvPr>
            <p:ph idx="1"/>
          </p:nvPr>
        </p:nvSpPr>
        <p:spPr>
          <a:xfrm>
            <a:off x="838200" y="1295400"/>
            <a:ext cx="7848600" cy="5184775"/>
          </a:xfrm>
        </p:spPr>
        <p:txBody>
          <a:bodyPr/>
          <a:lstStyle/>
          <a:p>
            <a:r>
              <a:rPr lang="en-US" altLang="en-US" dirty="0">
                <a:solidFill>
                  <a:srgbClr val="0096DB"/>
                </a:solidFill>
              </a:rPr>
              <a:t>Step 4: </a:t>
            </a:r>
          </a:p>
          <a:p>
            <a:r>
              <a:rPr lang="en-US" altLang="en-US" dirty="0">
                <a:solidFill>
                  <a:srgbClr val="0096DB"/>
                </a:solidFill>
              </a:rPr>
              <a:t>Choosing an Accommodation</a:t>
            </a:r>
          </a:p>
          <a:p>
            <a:pPr algn="ctr"/>
            <a:endParaRPr lang="en-US" altLang="en-US" sz="2400" dirty="0"/>
          </a:p>
          <a:p>
            <a:pPr algn="ctr"/>
            <a:r>
              <a:rPr lang="en-US" altLang="en-US" sz="2400" dirty="0"/>
              <a:t>TIPS</a:t>
            </a:r>
          </a:p>
          <a:p>
            <a:pPr>
              <a:buFont typeface="Wingdings" panose="05000000000000000000" pitchFamily="2" charset="2"/>
              <a:buChar char="§"/>
            </a:pPr>
            <a:r>
              <a:rPr lang="en-US" altLang="en-US" sz="2000" b="0" dirty="0"/>
              <a:t>Explain the decision</a:t>
            </a:r>
            <a:br>
              <a:rPr lang="en-US" altLang="en-US" sz="2000" b="0" dirty="0"/>
            </a:br>
            <a:r>
              <a:rPr lang="en-US" altLang="en-US" sz="2000" b="0" dirty="0"/>
              <a:t>making process</a:t>
            </a:r>
          </a:p>
          <a:p>
            <a:pPr>
              <a:buFont typeface="Wingdings" panose="05000000000000000000" pitchFamily="2" charset="2"/>
              <a:buChar char="§"/>
            </a:pPr>
            <a:r>
              <a:rPr lang="en-US" altLang="en-US" sz="2000" b="0" dirty="0"/>
              <a:t>Justify preferences</a:t>
            </a:r>
          </a:p>
          <a:p>
            <a:pPr>
              <a:buFont typeface="Wingdings" panose="05000000000000000000" pitchFamily="2" charset="2"/>
              <a:buChar char="§"/>
            </a:pPr>
            <a:r>
              <a:rPr lang="en-US" altLang="en-US" sz="2000" b="0" dirty="0"/>
              <a:t>Suggest a trial period</a:t>
            </a:r>
          </a:p>
        </p:txBody>
      </p:sp>
      <p:sp>
        <p:nvSpPr>
          <p:cNvPr id="16691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B70B506C-E6D2-40B8-BD05-2B4CE3132B16}" type="slidenum">
              <a:rPr lang="en-US" altLang="en-US" sz="1400" smtClean="0">
                <a:solidFill>
                  <a:srgbClr val="FFFFFF"/>
                </a:solidFill>
              </a:rPr>
              <a:pPr fontAlgn="base">
                <a:spcBef>
                  <a:spcPct val="0"/>
                </a:spcBef>
                <a:spcAft>
                  <a:spcPct val="0"/>
                </a:spcAft>
                <a:buFontTx/>
                <a:buNone/>
              </a:pPr>
              <a:t>47</a:t>
            </a:fld>
            <a:endParaRPr lang="en-US" altLang="en-US" sz="1400">
              <a:solidFill>
                <a:srgbClr val="FFFFFF"/>
              </a:solidFill>
            </a:endParaRPr>
          </a:p>
        </p:txBody>
      </p:sp>
      <p:pic>
        <p:nvPicPr>
          <p:cNvPr id="6" name="Picture 5" descr="Person looking into reflective, clear ball. "/>
          <p:cNvPicPr>
            <a:picLocks noChangeAspect="1" noChangeArrowheads="1"/>
          </p:cNvPicPr>
          <p:nvPr/>
        </p:nvPicPr>
        <p:blipFill>
          <a:blip r:embed="rId3" cstate="print"/>
          <a:srcRect/>
          <a:stretch>
            <a:fillRect/>
          </a:stretch>
        </p:blipFill>
        <p:spPr bwMode="auto">
          <a:xfrm>
            <a:off x="4586287" y="3243263"/>
            <a:ext cx="3938587" cy="2625725"/>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66917"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3059999427"/>
      </p:ext>
    </p:extLst>
  </p:cSld>
  <p:clrMapOvr>
    <a:masterClrMapping/>
  </p:clrMapOvr>
  <p:transition spd="med">
    <p:circl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p:cNvSpPr>
            <a:spLocks noGrp="1"/>
          </p:cNvSpPr>
          <p:nvPr>
            <p:ph idx="1"/>
          </p:nvPr>
        </p:nvSpPr>
        <p:spPr/>
        <p:txBody>
          <a:bodyPr/>
          <a:lstStyle/>
          <a:p>
            <a:pPr marL="0" indent="0">
              <a:defRPr/>
            </a:pPr>
            <a:r>
              <a:rPr lang="en-US" sz="2000" dirty="0"/>
              <a:t>A customer service representative with diabetes had a strong body odor that he could not reduce until he got his diabetes under control. He has requested to work from home as an accommodation. His employer was considering putting up cubicle walls and an air purifier in his work area. His job could be done from home, but the employer was concerned about isolating the employee. </a:t>
            </a:r>
          </a:p>
          <a:p>
            <a:pPr>
              <a:defRPr/>
            </a:pPr>
            <a:r>
              <a:rPr lang="en-US" sz="2000" dirty="0"/>
              <a:t> </a:t>
            </a:r>
          </a:p>
          <a:p>
            <a:pPr algn="ctr">
              <a:defRPr/>
            </a:pPr>
            <a:r>
              <a:rPr lang="en-US" sz="2400" b="1" dirty="0">
                <a:solidFill>
                  <a:srgbClr val="0096DB"/>
                </a:solidFill>
              </a:rPr>
              <a:t>How should the employer decide which accommodation to choose?</a:t>
            </a:r>
          </a:p>
          <a:p>
            <a:pPr indent="-1588" eaLnBrk="1" hangingPunct="1">
              <a:defRPr/>
            </a:pPr>
            <a:r>
              <a:rPr lang="en-US" sz="2400" dirty="0">
                <a:latin typeface="Arial" charset="0"/>
                <a:cs typeface="Arial" charset="0"/>
              </a:rPr>
              <a:t> </a:t>
            </a:r>
          </a:p>
        </p:txBody>
      </p:sp>
      <p:sp>
        <p:nvSpPr>
          <p:cNvPr id="16896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9CB4FB46-91DE-4B72-97D0-73D901B99829}" type="slidenum">
              <a:rPr lang="en-US" altLang="en-US" sz="1400" smtClean="0">
                <a:solidFill>
                  <a:srgbClr val="FFFFFF"/>
                </a:solidFill>
              </a:rPr>
              <a:pPr fontAlgn="base">
                <a:spcBef>
                  <a:spcPct val="0"/>
                </a:spcBef>
                <a:spcAft>
                  <a:spcPct val="0"/>
                </a:spcAft>
                <a:buFontTx/>
                <a:buNone/>
              </a:pPr>
              <a:t>48</a:t>
            </a:fld>
            <a:endParaRPr lang="en-US" altLang="en-US" sz="1400">
              <a:solidFill>
                <a:srgbClr val="FFFFFF"/>
              </a:solidFill>
            </a:endParaRPr>
          </a:p>
        </p:txBody>
      </p:sp>
      <p:pic>
        <p:nvPicPr>
          <p:cNvPr id="69634" name="Picture 2" descr="cubicle office partitions"/>
          <p:cNvPicPr>
            <a:picLocks noChangeAspect="1" noChangeArrowheads="1"/>
          </p:cNvPicPr>
          <p:nvPr/>
        </p:nvPicPr>
        <p:blipFill>
          <a:blip r:embed="rId3" cstate="print"/>
          <a:srcRect/>
          <a:stretch>
            <a:fillRect/>
          </a:stretch>
        </p:blipFill>
        <p:spPr bwMode="auto">
          <a:xfrm>
            <a:off x="3352800" y="4385947"/>
            <a:ext cx="2971800" cy="1982748"/>
          </a:xfrm>
          <a:prstGeom prst="rect">
            <a:avLst/>
          </a:prstGeom>
          <a:ln>
            <a:headEnd/>
            <a:tailEnd/>
          </a:ln>
        </p:spPr>
        <p:style>
          <a:lnRef idx="0">
            <a:schemeClr val="accent3"/>
          </a:lnRef>
          <a:fillRef idx="3">
            <a:schemeClr val="accent3"/>
          </a:fillRef>
          <a:effectRef idx="3">
            <a:schemeClr val="accent3"/>
          </a:effectRef>
          <a:fontRef idx="minor">
            <a:schemeClr val="lt1"/>
          </a:fontRef>
        </p:style>
      </p:pic>
      <p:sp>
        <p:nvSpPr>
          <p:cNvPr id="168965"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819655737"/>
      </p:ext>
    </p:extLst>
  </p:cSld>
  <p:clrMapOvr>
    <a:masterClrMapping/>
  </p:clrMapOvr>
  <p:transition spd="med">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Content Placeholder 2"/>
          <p:cNvSpPr>
            <a:spLocks noGrp="1"/>
          </p:cNvSpPr>
          <p:nvPr>
            <p:ph idx="1"/>
          </p:nvPr>
        </p:nvSpPr>
        <p:spPr/>
        <p:txBody>
          <a:bodyPr/>
          <a:lstStyle/>
          <a:p>
            <a:pPr marL="0" indent="0">
              <a:defRPr/>
            </a:pPr>
            <a:r>
              <a:rPr lang="en-US" sz="2400" b="1" dirty="0">
                <a:solidFill>
                  <a:srgbClr val="0096DB"/>
                </a:solidFill>
              </a:rPr>
              <a:t>How should the employer decide which accommodation to choose?</a:t>
            </a:r>
          </a:p>
          <a:p>
            <a:pPr>
              <a:defRPr/>
            </a:pPr>
            <a:endParaRPr lang="en-US" sz="2400" b="1" dirty="0">
              <a:solidFill>
                <a:srgbClr val="0096DB"/>
              </a:solidFill>
            </a:endParaRPr>
          </a:p>
          <a:p>
            <a:pPr>
              <a:defRPr/>
            </a:pPr>
            <a:r>
              <a:rPr lang="en-US" sz="2800" b="1" dirty="0">
                <a:solidFill>
                  <a:srgbClr val="0096DB"/>
                </a:solidFill>
              </a:rPr>
              <a:t>Talk with the employee!</a:t>
            </a:r>
            <a:r>
              <a:rPr lang="en-US" sz="1800" dirty="0"/>
              <a:t> </a:t>
            </a:r>
          </a:p>
          <a:p>
            <a:pPr>
              <a:buFont typeface="Wingdings" panose="05000000000000000000" pitchFamily="2" charset="2"/>
              <a:buChar char="§"/>
              <a:defRPr/>
            </a:pPr>
            <a:r>
              <a:rPr lang="en-US" sz="2400" dirty="0"/>
              <a:t>Employee preferred to work at home, so this is not forced isolation</a:t>
            </a:r>
          </a:p>
          <a:p>
            <a:pPr>
              <a:buFont typeface="Wingdings" panose="05000000000000000000" pitchFamily="2" charset="2"/>
              <a:buChar char="§"/>
              <a:defRPr/>
            </a:pPr>
            <a:r>
              <a:rPr lang="en-US" sz="2400" dirty="0"/>
              <a:t>Employee was more concerned about the cubicle/air purifier drawing attention to the smell</a:t>
            </a:r>
          </a:p>
        </p:txBody>
      </p:sp>
      <p:sp>
        <p:nvSpPr>
          <p:cNvPr id="17101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C2A13A05-E39F-4A77-9F33-15A150388308}" type="slidenum">
              <a:rPr lang="en-US" altLang="en-US" sz="1400" smtClean="0">
                <a:solidFill>
                  <a:srgbClr val="FFFFFF"/>
                </a:solidFill>
              </a:rPr>
              <a:pPr fontAlgn="base">
                <a:spcBef>
                  <a:spcPct val="0"/>
                </a:spcBef>
                <a:spcAft>
                  <a:spcPct val="0"/>
                </a:spcAft>
                <a:buFontTx/>
                <a:buNone/>
              </a:pPr>
              <a:t>49</a:t>
            </a:fld>
            <a:endParaRPr lang="en-US" altLang="en-US" sz="1400">
              <a:solidFill>
                <a:srgbClr val="FFFFFF"/>
              </a:solidFill>
            </a:endParaRPr>
          </a:p>
        </p:txBody>
      </p:sp>
      <p:pic>
        <p:nvPicPr>
          <p:cNvPr id="70658" name="Picture 2" descr="Three employees hiding their faces with clocks"/>
          <p:cNvPicPr>
            <a:picLocks noChangeAspect="1" noChangeArrowheads="1"/>
          </p:cNvPicPr>
          <p:nvPr/>
        </p:nvPicPr>
        <p:blipFill>
          <a:blip r:embed="rId3" cstate="print"/>
          <a:srcRect t="9518" b="58757"/>
          <a:stretch>
            <a:fillRect/>
          </a:stretch>
        </p:blipFill>
        <p:spPr bwMode="auto">
          <a:xfrm>
            <a:off x="2514602" y="4800600"/>
            <a:ext cx="4803775" cy="152400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71013"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2550816186"/>
      </p:ext>
    </p:extLst>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838200" y="1295400"/>
            <a:ext cx="7848600" cy="5184775"/>
          </a:xfrm>
        </p:spPr>
        <p:txBody>
          <a:bodyPr/>
          <a:lstStyle/>
          <a:p>
            <a:pPr algn="ctr" eaLnBrk="1" hangingPunct="1"/>
            <a:endParaRPr lang="en-US" altLang="en-US" dirty="0"/>
          </a:p>
        </p:txBody>
      </p:sp>
      <p:sp>
        <p:nvSpPr>
          <p:cNvPr id="13824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5740B90-BABC-4EE0-BB84-6384C74733A9}"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838200" y="1295400"/>
            <a:ext cx="7848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descr="Blue shaded puzzle pieces of four teams: Motor, Cognitive/Neurological, Sensory, and Entrepreneurship - leaning bac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39888"/>
            <a:ext cx="51816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ognitive / Neurological Team puzzle piece, top right hand corn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0500" y="1487488"/>
            <a:ext cx="18161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Entrepreneurship Team puzzle piece, bottom right hand corn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8713" y="4459288"/>
            <a:ext cx="24526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Motor Team puzzle piece, top left hand corne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59038" y="1487488"/>
            <a:ext cx="2570162"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ensory team puzzle piece, bottom left hand corne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4575" y="4230688"/>
            <a:ext cx="21812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Blue shaded puzzle pieces of four teams: Motor, Cognitive/Neurological, Sensory, and Entrepreneurship - pulled forwar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429544"/>
            <a:ext cx="54864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1" name="Title 1"/>
          <p:cNvSpPr txBox="1">
            <a:spLocks/>
          </p:cNvSpPr>
          <p:nvPr/>
        </p:nvSpPr>
        <p:spPr bwMode="auto">
          <a:xfrm>
            <a:off x="533400" y="455613"/>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Job Accommodation Network</a:t>
            </a:r>
          </a:p>
        </p:txBody>
      </p:sp>
    </p:spTree>
    <p:extLst>
      <p:ext uri="{BB962C8B-B14F-4D97-AF65-F5344CB8AC3E}">
        <p14:creationId xmlns:p14="http://schemas.microsoft.com/office/powerpoint/2010/main" val="1956008608"/>
      </p:ext>
    </p:extLst>
  </p:cSld>
  <p:clrMapOvr>
    <a:masterClrMapping/>
  </p:clrMapOvr>
  <p:transition spd="med">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775"/>
          </a:xfrm>
        </p:spPr>
        <p:txBody>
          <a:bodyPr/>
          <a:lstStyle/>
          <a:p>
            <a:pPr>
              <a:defRPr/>
            </a:pPr>
            <a:r>
              <a:rPr lang="en-US" dirty="0">
                <a:solidFill>
                  <a:srgbClr val="0096DB"/>
                </a:solidFill>
              </a:rPr>
              <a:t>Step 5: </a:t>
            </a:r>
          </a:p>
          <a:p>
            <a:pPr>
              <a:defRPr/>
            </a:pPr>
            <a:r>
              <a:rPr lang="en-US" dirty="0">
                <a:solidFill>
                  <a:srgbClr val="0096DB"/>
                </a:solidFill>
              </a:rPr>
              <a:t>Implementing the Accommodation</a:t>
            </a:r>
          </a:p>
          <a:p>
            <a:pPr algn="ctr">
              <a:defRPr/>
            </a:pPr>
            <a:endParaRPr lang="en-US" sz="2400" dirty="0"/>
          </a:p>
          <a:p>
            <a:pPr algn="ctr">
              <a:defRPr/>
            </a:pPr>
            <a:r>
              <a:rPr lang="en-US" sz="2400" dirty="0"/>
              <a:t>TIPS</a:t>
            </a:r>
          </a:p>
          <a:p>
            <a:pPr>
              <a:buFont typeface="Wingdings" panose="05000000000000000000" pitchFamily="2" charset="2"/>
              <a:buChar char="§"/>
              <a:defRPr/>
            </a:pPr>
            <a:r>
              <a:rPr lang="en-US" sz="2000" b="0" dirty="0"/>
              <a:t>Offer assistance during the </a:t>
            </a:r>
            <a:br>
              <a:rPr lang="en-US" sz="2000" b="0" dirty="0"/>
            </a:br>
            <a:r>
              <a:rPr lang="en-US" sz="2000" b="0" dirty="0"/>
              <a:t>implementation of the accommodation</a:t>
            </a:r>
          </a:p>
          <a:p>
            <a:pPr>
              <a:buFont typeface="Wingdings" panose="05000000000000000000" pitchFamily="2" charset="2"/>
              <a:buChar char="§"/>
              <a:defRPr/>
            </a:pPr>
            <a:r>
              <a:rPr lang="en-US" sz="2000" b="0" dirty="0"/>
              <a:t>Make sure to involve the individual </a:t>
            </a:r>
            <a:br>
              <a:rPr lang="en-US" sz="2000" b="0" dirty="0"/>
            </a:br>
            <a:r>
              <a:rPr lang="en-US" sz="2000" b="0" dirty="0"/>
              <a:t>throughout the implementation period</a:t>
            </a:r>
          </a:p>
        </p:txBody>
      </p:sp>
      <p:sp>
        <p:nvSpPr>
          <p:cNvPr id="17305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17E4B209-2750-481B-B153-801BE1E8BD0E}" type="slidenum">
              <a:rPr lang="en-US" altLang="en-US" sz="1400" smtClean="0">
                <a:solidFill>
                  <a:srgbClr val="FFFFFF"/>
                </a:solidFill>
              </a:rPr>
              <a:pPr fontAlgn="base">
                <a:spcBef>
                  <a:spcPct val="0"/>
                </a:spcBef>
                <a:spcAft>
                  <a:spcPct val="0"/>
                </a:spcAft>
                <a:buFontTx/>
                <a:buNone/>
              </a:pPr>
              <a:t>50</a:t>
            </a:fld>
            <a:endParaRPr lang="en-US" altLang="en-US" sz="1400">
              <a:solidFill>
                <a:srgbClr val="FFFFFF"/>
              </a:solidFill>
            </a:endParaRPr>
          </a:p>
        </p:txBody>
      </p:sp>
      <p:pic>
        <p:nvPicPr>
          <p:cNvPr id="77826" name="Picture 2" descr="Business man with briefcase climbing ladder into cloud"/>
          <p:cNvPicPr>
            <a:picLocks noChangeAspect="1" noChangeArrowheads="1"/>
          </p:cNvPicPr>
          <p:nvPr/>
        </p:nvPicPr>
        <p:blipFill>
          <a:blip r:embed="rId3" cstate="print"/>
          <a:srcRect/>
          <a:stretch>
            <a:fillRect/>
          </a:stretch>
        </p:blipFill>
        <p:spPr bwMode="auto">
          <a:xfrm>
            <a:off x="6248402" y="2819402"/>
            <a:ext cx="2081213" cy="3121025"/>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73061"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3715858609"/>
      </p:ext>
    </p:extLst>
  </p:cSld>
  <p:clrMapOvr>
    <a:masterClrMapping/>
  </p:clrMapOvr>
  <p:transition spd="med">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p:cNvSpPr>
            <a:spLocks noGrp="1"/>
          </p:cNvSpPr>
          <p:nvPr>
            <p:ph idx="1"/>
          </p:nvPr>
        </p:nvSpPr>
        <p:spPr/>
        <p:txBody>
          <a:bodyPr/>
          <a:lstStyle/>
          <a:p>
            <a:pPr marL="0" indent="0">
              <a:defRPr/>
            </a:pPr>
            <a:r>
              <a:rPr lang="en-US" sz="2400" dirty="0"/>
              <a:t>A secretary with a ten-pound lifting restriction had to get bulk items weighing more than ten pounds from the storage closet. Her employer purchased her a small lifting device for office settings.</a:t>
            </a:r>
          </a:p>
          <a:p>
            <a:pPr>
              <a:defRPr/>
            </a:pPr>
            <a:r>
              <a:rPr lang="en-US" sz="1050" dirty="0"/>
              <a:t> </a:t>
            </a:r>
          </a:p>
          <a:p>
            <a:pPr algn="ctr">
              <a:defRPr/>
            </a:pPr>
            <a:r>
              <a:rPr lang="en-US" sz="2400" b="1" dirty="0">
                <a:solidFill>
                  <a:srgbClr val="0096DB"/>
                </a:solidFill>
              </a:rPr>
              <a:t>Is that it?</a:t>
            </a:r>
            <a:r>
              <a:rPr lang="en-US" sz="2400" dirty="0">
                <a:latin typeface="Arial" charset="0"/>
                <a:cs typeface="Arial" charset="0"/>
              </a:rPr>
              <a:t> </a:t>
            </a:r>
          </a:p>
        </p:txBody>
      </p:sp>
      <p:sp>
        <p:nvSpPr>
          <p:cNvPr id="1751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221F5FB-810F-4B99-9A89-8A6C15E5EAC8}" type="slidenum">
              <a:rPr lang="en-US" altLang="en-US" sz="1400" smtClean="0">
                <a:solidFill>
                  <a:srgbClr val="FFFFFF"/>
                </a:solidFill>
              </a:rPr>
              <a:pPr fontAlgn="base">
                <a:spcBef>
                  <a:spcPct val="0"/>
                </a:spcBef>
                <a:spcAft>
                  <a:spcPct val="0"/>
                </a:spcAft>
                <a:buFontTx/>
                <a:buNone/>
              </a:pPr>
              <a:t>51</a:t>
            </a:fld>
            <a:endParaRPr lang="en-US" altLang="en-US" sz="1400">
              <a:solidFill>
                <a:srgbClr val="FFFFFF"/>
              </a:solidFill>
            </a:endParaRPr>
          </a:p>
        </p:txBody>
      </p:sp>
      <p:pic>
        <p:nvPicPr>
          <p:cNvPr id="72706" name="Picture 2" descr="Secretary pulling files from a cabinet while using a headset"/>
          <p:cNvPicPr>
            <a:picLocks noChangeAspect="1" noChangeArrowheads="1"/>
          </p:cNvPicPr>
          <p:nvPr/>
        </p:nvPicPr>
        <p:blipFill>
          <a:blip r:embed="rId3" cstate="print"/>
          <a:srcRect/>
          <a:stretch>
            <a:fillRect/>
          </a:stretch>
        </p:blipFill>
        <p:spPr bwMode="auto">
          <a:xfrm>
            <a:off x="2768600" y="3505200"/>
            <a:ext cx="3860800" cy="2895600"/>
          </a:xfrm>
          <a:prstGeom prst="rect">
            <a:avLst/>
          </a:prstGeom>
          <a:ln>
            <a:headEnd/>
            <a:tailEnd/>
          </a:ln>
        </p:spPr>
        <p:style>
          <a:lnRef idx="0">
            <a:schemeClr val="accent6"/>
          </a:lnRef>
          <a:fillRef idx="3">
            <a:schemeClr val="accent6"/>
          </a:fillRef>
          <a:effectRef idx="3">
            <a:schemeClr val="accent6"/>
          </a:effectRef>
          <a:fontRef idx="minor">
            <a:schemeClr val="lt1"/>
          </a:fontRef>
        </p:style>
      </p:pic>
      <p:sp>
        <p:nvSpPr>
          <p:cNvPr id="175109"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544459574"/>
      </p:ext>
    </p:extLst>
  </p:cSld>
  <p:clrMapOvr>
    <a:masterClrMapping/>
  </p:clrMapOvr>
  <p:transition spd="med">
    <p:circl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2"/>
          <p:cNvSpPr>
            <a:spLocks noGrp="1"/>
          </p:cNvSpPr>
          <p:nvPr>
            <p:ph idx="1"/>
          </p:nvPr>
        </p:nvSpPr>
        <p:spPr/>
        <p:txBody>
          <a:bodyPr/>
          <a:lstStyle/>
          <a:p>
            <a:r>
              <a:rPr lang="en-US" altLang="en-US" sz="2400" b="1">
                <a:solidFill>
                  <a:srgbClr val="0096DB"/>
                </a:solidFill>
              </a:rPr>
              <a:t>Is that it? </a:t>
            </a:r>
          </a:p>
          <a:p>
            <a:endParaRPr lang="en-US" altLang="en-US" sz="2400" b="1">
              <a:solidFill>
                <a:srgbClr val="0096DB"/>
              </a:solidFill>
            </a:endParaRPr>
          </a:p>
          <a:p>
            <a:r>
              <a:rPr lang="en-US" altLang="en-US" b="1">
                <a:solidFill>
                  <a:srgbClr val="0096DB"/>
                </a:solidFill>
              </a:rPr>
              <a:t>No.</a:t>
            </a:r>
          </a:p>
          <a:p>
            <a:endParaRPr lang="en-US" altLang="en-US" sz="1800"/>
          </a:p>
          <a:p>
            <a:pPr>
              <a:buFont typeface="Wingdings" panose="05000000000000000000" pitchFamily="2" charset="2"/>
              <a:buChar char="§"/>
            </a:pPr>
            <a:r>
              <a:rPr lang="en-US" altLang="en-US" sz="2400"/>
              <a:t>Device may need to be </a:t>
            </a:r>
            <a:br>
              <a:rPr lang="en-US" altLang="en-US" sz="2400"/>
            </a:br>
            <a:r>
              <a:rPr lang="en-US" altLang="en-US" sz="2400"/>
              <a:t>assembled</a:t>
            </a:r>
          </a:p>
          <a:p>
            <a:pPr>
              <a:buFont typeface="Wingdings" panose="05000000000000000000" pitchFamily="2" charset="2"/>
              <a:buChar char="§"/>
            </a:pPr>
            <a:r>
              <a:rPr lang="en-US" altLang="en-US" sz="2400"/>
              <a:t>Employee may need </a:t>
            </a:r>
            <a:br>
              <a:rPr lang="en-US" altLang="en-US" sz="2400"/>
            </a:br>
            <a:r>
              <a:rPr lang="en-US" altLang="en-US" sz="2400"/>
              <a:t>instruction in use</a:t>
            </a:r>
          </a:p>
          <a:p>
            <a:pPr>
              <a:buFont typeface="Wingdings" panose="05000000000000000000" pitchFamily="2" charset="2"/>
              <a:buChar char="§"/>
            </a:pPr>
            <a:r>
              <a:rPr lang="en-US" altLang="en-US" sz="2400"/>
              <a:t>Route of travel may need </a:t>
            </a:r>
            <a:br>
              <a:rPr lang="en-US" altLang="en-US" sz="2400"/>
            </a:br>
            <a:r>
              <a:rPr lang="en-US" altLang="en-US" sz="2400"/>
              <a:t>to be established</a:t>
            </a:r>
          </a:p>
        </p:txBody>
      </p:sp>
      <p:sp>
        <p:nvSpPr>
          <p:cNvPr id="17715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D14E253-82D6-4AEB-BF89-CFBC510E4872}" type="slidenum">
              <a:rPr lang="en-US" altLang="en-US" sz="1400" smtClean="0">
                <a:solidFill>
                  <a:srgbClr val="FFFFFF"/>
                </a:solidFill>
              </a:rPr>
              <a:pPr fontAlgn="base">
                <a:spcBef>
                  <a:spcPct val="0"/>
                </a:spcBef>
                <a:spcAft>
                  <a:spcPct val="0"/>
                </a:spcAft>
                <a:buFontTx/>
                <a:buNone/>
              </a:pPr>
              <a:t>52</a:t>
            </a:fld>
            <a:endParaRPr lang="en-US" altLang="en-US" sz="1400">
              <a:solidFill>
                <a:srgbClr val="FFFFFF"/>
              </a:solidFill>
            </a:endParaRPr>
          </a:p>
        </p:txBody>
      </p:sp>
      <p:pic>
        <p:nvPicPr>
          <p:cNvPr id="8" name="Picture 7" descr="Ergonomic Power Vertical Lift from ERGOdynamics"/>
          <p:cNvPicPr>
            <a:picLocks noChangeAspect="1"/>
          </p:cNvPicPr>
          <p:nvPr/>
        </p:nvPicPr>
        <p:blipFill>
          <a:blip r:embed="rId3" cstate="print"/>
          <a:srcRect t="37200"/>
          <a:stretch>
            <a:fillRect/>
          </a:stretch>
        </p:blipFill>
        <p:spPr>
          <a:xfrm>
            <a:off x="5535033" y="2612571"/>
            <a:ext cx="2838673" cy="3309443"/>
          </a:xfrm>
          <a:prstGeom prst="rect">
            <a:avLst/>
          </a:prstGeom>
        </p:spPr>
        <p:style>
          <a:lnRef idx="0">
            <a:schemeClr val="accent6"/>
          </a:lnRef>
          <a:fillRef idx="3">
            <a:schemeClr val="accent6"/>
          </a:fillRef>
          <a:effectRef idx="3">
            <a:schemeClr val="accent6"/>
          </a:effectRef>
          <a:fontRef idx="minor">
            <a:schemeClr val="lt1"/>
          </a:fontRef>
        </p:style>
      </p:pic>
      <p:sp>
        <p:nvSpPr>
          <p:cNvPr id="177157"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1049344241"/>
      </p:ext>
    </p:extLst>
  </p:cSld>
  <p:clrMapOvr>
    <a:masterClrMapping/>
  </p:clrMapOvr>
  <p:transition spd="med">
    <p:circl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2"/>
          <p:cNvSpPr>
            <a:spLocks noGrp="1"/>
          </p:cNvSpPr>
          <p:nvPr>
            <p:ph idx="1"/>
          </p:nvPr>
        </p:nvSpPr>
        <p:spPr>
          <a:xfrm>
            <a:off x="838200" y="1295400"/>
            <a:ext cx="7848600" cy="5184775"/>
          </a:xfrm>
        </p:spPr>
        <p:txBody>
          <a:bodyPr/>
          <a:lstStyle/>
          <a:p>
            <a:r>
              <a:rPr lang="en-US" altLang="en-US" dirty="0">
                <a:solidFill>
                  <a:srgbClr val="0096DB"/>
                </a:solidFill>
              </a:rPr>
              <a:t>Step 6: </a:t>
            </a:r>
          </a:p>
          <a:p>
            <a:r>
              <a:rPr lang="en-US" altLang="en-US" dirty="0">
                <a:solidFill>
                  <a:srgbClr val="0096DB"/>
                </a:solidFill>
              </a:rPr>
              <a:t>Monitoring the Accommodation</a:t>
            </a:r>
          </a:p>
          <a:p>
            <a:pPr algn="ctr"/>
            <a:endParaRPr lang="en-US" altLang="en-US" sz="2400" dirty="0"/>
          </a:p>
          <a:p>
            <a:pPr algn="ctr"/>
            <a:r>
              <a:rPr lang="en-US" altLang="en-US" sz="2400" dirty="0"/>
              <a:t>TIPS</a:t>
            </a:r>
          </a:p>
          <a:p>
            <a:pPr>
              <a:buFont typeface="Wingdings" panose="05000000000000000000" pitchFamily="2" charset="2"/>
              <a:buChar char="§"/>
            </a:pPr>
            <a:r>
              <a:rPr lang="en-US" altLang="en-US" sz="2000" b="0" dirty="0"/>
              <a:t>Check on effectiveness</a:t>
            </a:r>
          </a:p>
          <a:p>
            <a:pPr>
              <a:buFont typeface="Wingdings" panose="05000000000000000000" pitchFamily="2" charset="2"/>
              <a:buChar char="§"/>
            </a:pPr>
            <a:r>
              <a:rPr lang="en-US" altLang="en-US" sz="2000" b="0" dirty="0"/>
              <a:t>Leave the individual in good hands</a:t>
            </a:r>
          </a:p>
          <a:p>
            <a:pPr>
              <a:buFont typeface="Wingdings" panose="05000000000000000000" pitchFamily="2" charset="2"/>
              <a:buChar char="§"/>
            </a:pPr>
            <a:r>
              <a:rPr lang="en-US" altLang="en-US" sz="2000" b="0" dirty="0"/>
              <a:t>Encourage ongoing communication</a:t>
            </a:r>
          </a:p>
        </p:txBody>
      </p:sp>
      <p:sp>
        <p:nvSpPr>
          <p:cNvPr id="17920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8890D53F-5FFB-4148-B202-A3554A05B6AF}" type="slidenum">
              <a:rPr lang="en-US" altLang="en-US" sz="1400" smtClean="0">
                <a:solidFill>
                  <a:srgbClr val="FFFFFF"/>
                </a:solidFill>
              </a:rPr>
              <a:pPr fontAlgn="base">
                <a:spcBef>
                  <a:spcPct val="0"/>
                </a:spcBef>
                <a:spcAft>
                  <a:spcPct val="0"/>
                </a:spcAft>
                <a:buFontTx/>
                <a:buNone/>
              </a:pPr>
              <a:t>53</a:t>
            </a:fld>
            <a:endParaRPr lang="en-US" altLang="en-US" sz="1400">
              <a:solidFill>
                <a:srgbClr val="FFFFFF"/>
              </a:solidFill>
            </a:endParaRPr>
          </a:p>
        </p:txBody>
      </p:sp>
      <p:pic>
        <p:nvPicPr>
          <p:cNvPr id="6" name="Picture 2" descr="Picture of wrench"/>
          <p:cNvPicPr>
            <a:picLocks noChangeAspect="1" noChangeArrowheads="1"/>
          </p:cNvPicPr>
          <p:nvPr/>
        </p:nvPicPr>
        <p:blipFill>
          <a:blip r:embed="rId3" cstate="print"/>
          <a:srcRect/>
          <a:stretch>
            <a:fillRect/>
          </a:stretch>
        </p:blipFill>
        <p:spPr bwMode="auto">
          <a:xfrm>
            <a:off x="5695950" y="2590800"/>
            <a:ext cx="2609850" cy="365760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79205"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3314497970"/>
      </p:ext>
    </p:extLst>
  </p:cSld>
  <p:clrMapOvr>
    <a:masterClrMapping/>
  </p:clrMapOvr>
  <p:transition spd="med">
    <p:circl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p:cNvSpPr>
            <a:spLocks noGrp="1"/>
          </p:cNvSpPr>
          <p:nvPr>
            <p:ph idx="1"/>
          </p:nvPr>
        </p:nvSpPr>
        <p:spPr/>
        <p:txBody>
          <a:bodyPr/>
          <a:lstStyle/>
          <a:p>
            <a:pPr marL="0" indent="0">
              <a:defRPr/>
            </a:pPr>
            <a:r>
              <a:rPr lang="en-US" sz="2200" dirty="0"/>
              <a:t>An auditor was provided speech recognition software as an accommodation a year ago. Recently the employer purchased new database software only to find out that the employee’s speech recognition software would not work with the new database. </a:t>
            </a:r>
          </a:p>
          <a:p>
            <a:pPr>
              <a:defRPr/>
            </a:pPr>
            <a:r>
              <a:rPr lang="en-US" sz="1050" dirty="0"/>
              <a:t> </a:t>
            </a:r>
          </a:p>
          <a:p>
            <a:pPr algn="ctr">
              <a:defRPr/>
            </a:pPr>
            <a:r>
              <a:rPr lang="en-US" sz="2400" b="1" dirty="0">
                <a:solidFill>
                  <a:srgbClr val="0096DB"/>
                </a:solidFill>
              </a:rPr>
              <a:t>Could the employer have avoided this problem?</a:t>
            </a:r>
          </a:p>
        </p:txBody>
      </p:sp>
      <p:sp>
        <p:nvSpPr>
          <p:cNvPr id="18125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4D7BB1E5-38D2-45F5-90C8-DE8661C3308E}" type="slidenum">
              <a:rPr lang="en-US" altLang="en-US" sz="1400" smtClean="0">
                <a:solidFill>
                  <a:srgbClr val="FFFFFF"/>
                </a:solidFill>
              </a:rPr>
              <a:pPr fontAlgn="base">
                <a:spcBef>
                  <a:spcPct val="0"/>
                </a:spcBef>
                <a:spcAft>
                  <a:spcPct val="0"/>
                </a:spcAft>
                <a:buFontTx/>
                <a:buNone/>
              </a:pPr>
              <a:t>54</a:t>
            </a:fld>
            <a:endParaRPr lang="en-US" altLang="en-US" sz="1400">
              <a:solidFill>
                <a:srgbClr val="FFFFFF"/>
              </a:solidFill>
            </a:endParaRPr>
          </a:p>
        </p:txBody>
      </p:sp>
      <p:pic>
        <p:nvPicPr>
          <p:cNvPr id="95234" name="Picture 2" descr="Female worker using computer"/>
          <p:cNvPicPr>
            <a:picLocks noChangeAspect="1" noChangeArrowheads="1"/>
          </p:cNvPicPr>
          <p:nvPr/>
        </p:nvPicPr>
        <p:blipFill>
          <a:blip r:embed="rId3" cstate="print"/>
          <a:srcRect b="47542"/>
          <a:stretch>
            <a:fillRect/>
          </a:stretch>
        </p:blipFill>
        <p:spPr bwMode="auto">
          <a:xfrm>
            <a:off x="3276600" y="3810000"/>
            <a:ext cx="3213100" cy="2525312"/>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81253"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1908251186"/>
      </p:ext>
    </p:extLst>
  </p:cSld>
  <p:clrMapOvr>
    <a:masterClrMapping/>
  </p:clrMapOvr>
  <p:transition spd="med">
    <p:circl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Content Placeholder 2"/>
          <p:cNvSpPr>
            <a:spLocks noGrp="1"/>
          </p:cNvSpPr>
          <p:nvPr>
            <p:ph idx="1"/>
          </p:nvPr>
        </p:nvSpPr>
        <p:spPr/>
        <p:txBody>
          <a:bodyPr/>
          <a:lstStyle/>
          <a:p>
            <a:pPr>
              <a:defRPr/>
            </a:pPr>
            <a:r>
              <a:rPr lang="en-US" sz="2400" b="1" dirty="0">
                <a:solidFill>
                  <a:srgbClr val="0096DB"/>
                </a:solidFill>
              </a:rPr>
              <a:t>Could the employer have avoided this problem?</a:t>
            </a:r>
          </a:p>
          <a:p>
            <a:pPr>
              <a:defRPr/>
            </a:pPr>
            <a:endParaRPr lang="en-US" sz="2800" b="1" dirty="0">
              <a:solidFill>
                <a:srgbClr val="0096DB"/>
              </a:solidFill>
            </a:endParaRPr>
          </a:p>
          <a:p>
            <a:pPr>
              <a:defRPr/>
            </a:pPr>
            <a:r>
              <a:rPr lang="en-US" sz="2800" b="1" dirty="0">
                <a:solidFill>
                  <a:srgbClr val="0096DB"/>
                </a:solidFill>
              </a:rPr>
              <a:t>YES!</a:t>
            </a:r>
          </a:p>
          <a:p>
            <a:pPr marL="0" indent="0">
              <a:defRPr/>
            </a:pPr>
            <a:r>
              <a:rPr lang="en-US" sz="2400" b="1" dirty="0">
                <a:solidFill>
                  <a:srgbClr val="0096DB"/>
                </a:solidFill>
              </a:rPr>
              <a:t>When purchasing new products and equipment: </a:t>
            </a:r>
          </a:p>
          <a:p>
            <a:pPr>
              <a:buFont typeface="Wingdings" panose="05000000000000000000" pitchFamily="2" charset="2"/>
              <a:buChar char="§"/>
              <a:defRPr/>
            </a:pPr>
            <a:r>
              <a:rPr lang="en-US" sz="2400" dirty="0"/>
              <a:t>Remember to consider accessibility issues </a:t>
            </a:r>
          </a:p>
          <a:p>
            <a:pPr>
              <a:buFont typeface="Wingdings" panose="05000000000000000000" pitchFamily="2" charset="2"/>
              <a:buChar char="§"/>
              <a:defRPr/>
            </a:pPr>
            <a:r>
              <a:rPr lang="en-US" sz="2400" dirty="0"/>
              <a:t>Do not forget about existing accommodations</a:t>
            </a:r>
          </a:p>
        </p:txBody>
      </p:sp>
      <p:sp>
        <p:nvSpPr>
          <p:cNvPr id="18329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CA9AE2A-B46D-4775-AF5C-D80EF6EE2537}" type="slidenum">
              <a:rPr lang="en-US" altLang="en-US" sz="1400" smtClean="0">
                <a:solidFill>
                  <a:srgbClr val="FFFFFF"/>
                </a:solidFill>
              </a:rPr>
              <a:pPr fontAlgn="base">
                <a:spcBef>
                  <a:spcPct val="0"/>
                </a:spcBef>
                <a:spcAft>
                  <a:spcPct val="0"/>
                </a:spcAft>
                <a:buFontTx/>
                <a:buNone/>
              </a:pPr>
              <a:t>55</a:t>
            </a:fld>
            <a:endParaRPr lang="en-US" altLang="en-US" sz="1400">
              <a:solidFill>
                <a:srgbClr val="FFFFFF"/>
              </a:solidFill>
            </a:endParaRPr>
          </a:p>
        </p:txBody>
      </p:sp>
      <p:pic>
        <p:nvPicPr>
          <p:cNvPr id="183300" name="Picture 6" descr="Accessibilit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419600"/>
            <a:ext cx="180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1" name="Title 1"/>
          <p:cNvSpPr txBox="1">
            <a:spLocks/>
          </p:cNvSpPr>
          <p:nvPr/>
        </p:nvSpPr>
        <p:spPr bwMode="auto">
          <a:xfrm>
            <a:off x="609600" y="457200"/>
            <a:ext cx="60055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Interactive Process</a:t>
            </a:r>
          </a:p>
        </p:txBody>
      </p:sp>
    </p:spTree>
    <p:extLst>
      <p:ext uri="{BB962C8B-B14F-4D97-AF65-F5344CB8AC3E}">
        <p14:creationId xmlns:p14="http://schemas.microsoft.com/office/powerpoint/2010/main" val="2508269045"/>
      </p:ext>
    </p:extLst>
  </p:cSld>
  <p:clrMapOvr>
    <a:masterClrMapping/>
  </p:clrMapOvr>
  <p:transition spd="med">
    <p:circl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2"/>
          <p:cNvSpPr>
            <a:spLocks noGrp="1"/>
          </p:cNvSpPr>
          <p:nvPr>
            <p:ph idx="1"/>
          </p:nvPr>
        </p:nvSpPr>
        <p:spPr>
          <a:xfrm>
            <a:off x="838200" y="1295400"/>
            <a:ext cx="7848600" cy="5184775"/>
          </a:xfrm>
        </p:spPr>
        <p:txBody>
          <a:bodyPr/>
          <a:lstStyle/>
          <a:p>
            <a:pPr marL="0" indent="0">
              <a:defRPr/>
            </a:pPr>
            <a:r>
              <a:rPr lang="en-US" sz="2400" dirty="0">
                <a:solidFill>
                  <a:srgbClr val="800000"/>
                </a:solidFill>
              </a:rPr>
              <a:t>JAN Consultants can be reached M-F 9am-6pm ET</a:t>
            </a:r>
          </a:p>
          <a:p>
            <a:pPr marL="0" indent="0">
              <a:defRPr/>
            </a:pPr>
            <a:r>
              <a:rPr lang="en-US" sz="2400" dirty="0">
                <a:solidFill>
                  <a:srgbClr val="800000"/>
                </a:solidFill>
              </a:rPr>
              <a:t> </a:t>
            </a:r>
          </a:p>
          <a:p>
            <a:pPr>
              <a:buFont typeface="Wingdings" panose="05000000000000000000" pitchFamily="2" charset="2"/>
              <a:buChar char="§"/>
              <a:defRPr/>
            </a:pPr>
            <a:r>
              <a:rPr lang="en-US" sz="2400" dirty="0"/>
              <a:t>Phone - (800) 526-7234 (voice); (877) 781-9403 (TTY)</a:t>
            </a:r>
          </a:p>
          <a:p>
            <a:pPr>
              <a:buFont typeface="Wingdings" panose="05000000000000000000" pitchFamily="2" charset="2"/>
              <a:buChar char="§"/>
              <a:defRPr/>
            </a:pPr>
            <a:r>
              <a:rPr lang="en-US" sz="2400" dirty="0"/>
              <a:t>Email - </a:t>
            </a:r>
            <a:r>
              <a:rPr lang="en-US" sz="2400" dirty="0">
                <a:hlinkClick r:id="rId3"/>
              </a:rPr>
              <a:t>jan@AskJAN.org</a:t>
            </a:r>
            <a:endParaRPr lang="en-US" sz="2400" dirty="0"/>
          </a:p>
          <a:p>
            <a:pPr>
              <a:buFont typeface="Wingdings" panose="05000000000000000000" pitchFamily="2" charset="2"/>
              <a:buChar char="§"/>
              <a:defRPr/>
            </a:pPr>
            <a:r>
              <a:rPr lang="en-US" sz="2400" dirty="0"/>
              <a:t>Skype - </a:t>
            </a:r>
            <a:r>
              <a:rPr lang="en-US" sz="2400" dirty="0" err="1"/>
              <a:t>Janconsultants</a:t>
            </a:r>
            <a:endParaRPr lang="en-US" sz="2400" dirty="0"/>
          </a:p>
          <a:p>
            <a:pPr>
              <a:buFont typeface="Wingdings" panose="05000000000000000000" pitchFamily="2" charset="2"/>
              <a:buChar char="§"/>
              <a:defRPr/>
            </a:pPr>
            <a:r>
              <a:rPr lang="en-US" sz="2400" dirty="0"/>
              <a:t>Text - (304) 216-8189</a:t>
            </a:r>
          </a:p>
          <a:p>
            <a:pPr>
              <a:buFont typeface="Wingdings" panose="05000000000000000000" pitchFamily="2" charset="2"/>
              <a:buChar char="§"/>
              <a:defRPr/>
            </a:pPr>
            <a:r>
              <a:rPr lang="en-US" sz="2400" dirty="0"/>
              <a:t>Chat available online </a:t>
            </a:r>
            <a:r>
              <a:rPr lang="en-US" sz="2400"/>
              <a:t>at </a:t>
            </a:r>
            <a:r>
              <a:rPr lang="en-US" sz="2400">
                <a:hlinkClick r:id="rId4"/>
              </a:rPr>
              <a:t>https://askjan.org/</a:t>
            </a:r>
            <a:endParaRPr lang="en-US" sz="2400" dirty="0"/>
          </a:p>
        </p:txBody>
      </p:sp>
      <p:sp>
        <p:nvSpPr>
          <p:cNvPr id="23757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10F367D-DC62-421B-86BF-7CE39D9EDB4B}" type="slidenum">
              <a:rPr lang="en-US" altLang="en-US" sz="1400" smtClean="0">
                <a:solidFill>
                  <a:srgbClr val="FFFFFF"/>
                </a:solidFill>
              </a:rPr>
              <a:pPr fontAlgn="base">
                <a:spcBef>
                  <a:spcPct val="0"/>
                </a:spcBef>
                <a:spcAft>
                  <a:spcPct val="0"/>
                </a:spcAft>
                <a:buFontTx/>
                <a:buNone/>
              </a:pPr>
              <a:t>56</a:t>
            </a:fld>
            <a:endParaRPr lang="en-US" altLang="en-US" sz="1400">
              <a:solidFill>
                <a:srgbClr val="FFFFFF"/>
              </a:solidFill>
            </a:endParaRPr>
          </a:p>
        </p:txBody>
      </p:sp>
      <p:sp>
        <p:nvSpPr>
          <p:cNvPr id="23757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Job Accommodation Network</a:t>
            </a:r>
          </a:p>
        </p:txBody>
      </p:sp>
    </p:spTree>
    <p:extLst>
      <p:ext uri="{BB962C8B-B14F-4D97-AF65-F5344CB8AC3E}">
        <p14:creationId xmlns:p14="http://schemas.microsoft.com/office/powerpoint/2010/main" val="1788903743"/>
      </p:ext>
    </p:extLst>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838200" y="1295400"/>
            <a:ext cx="7848600" cy="5184775"/>
          </a:xfrm>
        </p:spPr>
        <p:txBody>
          <a:bodyPr/>
          <a:lstStyle/>
          <a:p>
            <a:pPr algn="ctr">
              <a:lnSpc>
                <a:spcPct val="90000"/>
              </a:lnSpc>
              <a:defRPr/>
            </a:pPr>
            <a:endParaRPr lang="en-US" sz="3200" dirty="0">
              <a:solidFill>
                <a:srgbClr val="0096DB"/>
              </a:solidFill>
              <a:latin typeface="Arial" charset="0"/>
            </a:endParaRPr>
          </a:p>
          <a:p>
            <a:pPr algn="ctr">
              <a:lnSpc>
                <a:spcPct val="90000"/>
              </a:lnSpc>
              <a:defRPr/>
            </a:pPr>
            <a:endParaRPr lang="en-US" sz="3200" dirty="0">
              <a:solidFill>
                <a:srgbClr val="0096DB"/>
              </a:solidFill>
              <a:latin typeface="Arial" charset="0"/>
            </a:endParaRPr>
          </a:p>
          <a:p>
            <a:pPr algn="ctr">
              <a:lnSpc>
                <a:spcPct val="90000"/>
              </a:lnSpc>
              <a:defRPr/>
            </a:pPr>
            <a:endParaRPr lang="en-US" sz="2400" dirty="0">
              <a:solidFill>
                <a:srgbClr val="0096DB"/>
              </a:solidFill>
              <a:latin typeface="Arial" charset="0"/>
            </a:endParaRPr>
          </a:p>
          <a:p>
            <a:pPr algn="ctr">
              <a:lnSpc>
                <a:spcPct val="90000"/>
              </a:lnSpc>
              <a:defRPr/>
            </a:pPr>
            <a:r>
              <a:rPr lang="en-US" sz="3600" dirty="0">
                <a:solidFill>
                  <a:srgbClr val="0096DB"/>
                </a:solidFill>
                <a:latin typeface="Arial" charset="0"/>
              </a:rPr>
              <a:t>Common Questions</a:t>
            </a:r>
            <a:br>
              <a:rPr lang="en-US" sz="2400" b="0" dirty="0"/>
            </a:br>
            <a:endParaRPr lang="en-US" sz="2400" b="0" dirty="0"/>
          </a:p>
          <a:p>
            <a:pPr marL="514350" indent="-514350">
              <a:buFont typeface="Wingdings" panose="05000000000000000000" pitchFamily="2" charset="2"/>
              <a:buChar char="§"/>
              <a:defRPr/>
            </a:pPr>
            <a:endParaRPr lang="en-US" sz="2400" b="0" dirty="0"/>
          </a:p>
          <a:p>
            <a:pPr marL="514350" indent="-514350">
              <a:buFont typeface="Wingdings" panose="05000000000000000000" pitchFamily="2" charset="2"/>
              <a:buChar char="§"/>
              <a:defRPr/>
            </a:pPr>
            <a:endParaRPr lang="en-US" sz="2400" b="0" dirty="0"/>
          </a:p>
        </p:txBody>
      </p:sp>
      <p:sp>
        <p:nvSpPr>
          <p:cNvPr id="14029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E3EFA4A-0BBF-45D8-B52C-5CEDAA66BDF8}" type="slidenum">
              <a:rPr lang="en-US" altLang="en-US" sz="1400" smtClean="0">
                <a:solidFill>
                  <a:srgbClr val="FFFFFF"/>
                </a:solidFill>
              </a:rPr>
              <a:pPr fontAlgn="base">
                <a:spcBef>
                  <a:spcPct val="0"/>
                </a:spcBef>
                <a:spcAft>
                  <a:spcPct val="0"/>
                </a:spcAft>
                <a:buFontTx/>
                <a:buNone/>
              </a:pPr>
              <a:t>6</a:t>
            </a:fld>
            <a:endParaRPr lang="en-US" altLang="en-US" sz="1400" dirty="0">
              <a:solidFill>
                <a:srgbClr val="FFFFFF"/>
              </a:solidFill>
            </a:endParaRPr>
          </a:p>
        </p:txBody>
      </p:sp>
      <p:pic>
        <p:nvPicPr>
          <p:cNvPr id="140292" name="Picture 11" descr="JAN Logo&#10;&#10;Practical Solutions&#10;Workplace Success"/>
          <p:cNvPicPr>
            <a:picLocks noChangeAspect="1"/>
          </p:cNvPicPr>
          <p:nvPr/>
        </p:nvPicPr>
        <p:blipFill>
          <a:blip r:embed="rId3">
            <a:extLst>
              <a:ext uri="{28A0092B-C50C-407E-A947-70E740481C1C}">
                <a14:useLocalDpi xmlns:a14="http://schemas.microsoft.com/office/drawing/2010/main" val="0"/>
              </a:ext>
            </a:extLst>
          </a:blip>
          <a:srcRect l="18971" t="75000"/>
          <a:stretch>
            <a:fillRect/>
          </a:stretch>
        </p:blipFill>
        <p:spPr bwMode="auto">
          <a:xfrm>
            <a:off x="1600200" y="5562600"/>
            <a:ext cx="650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itle 1"/>
          <p:cNvSpPr txBox="1">
            <a:spLocks/>
          </p:cNvSpPr>
          <p:nvPr/>
        </p:nvSpPr>
        <p:spPr bwMode="auto">
          <a:xfrm>
            <a:off x="514350" y="457200"/>
            <a:ext cx="5810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Common Questions</a:t>
            </a:r>
          </a:p>
        </p:txBody>
      </p:sp>
    </p:spTree>
    <p:extLst>
      <p:ext uri="{BB962C8B-B14F-4D97-AF65-F5344CB8AC3E}">
        <p14:creationId xmlns:p14="http://schemas.microsoft.com/office/powerpoint/2010/main" val="2598824154"/>
      </p:ext>
    </p:extLst>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838200" y="1295400"/>
            <a:ext cx="7848600" cy="5184775"/>
          </a:xfrm>
        </p:spPr>
        <p:txBody>
          <a:bodyPr/>
          <a:lstStyle/>
          <a:p>
            <a:r>
              <a:rPr lang="en-US" altLang="en-US" dirty="0">
                <a:solidFill>
                  <a:srgbClr val="0096DB"/>
                </a:solidFill>
              </a:rPr>
              <a:t>Motor Team FAQs: </a:t>
            </a:r>
          </a:p>
          <a:p>
            <a:r>
              <a:rPr lang="en-US" altLang="en-US" dirty="0">
                <a:solidFill>
                  <a:srgbClr val="0096DB"/>
                </a:solidFill>
              </a:rPr>
              <a:t>Ergonomic Chair Requests</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Remember basic ergonomic principles.</a:t>
            </a:r>
          </a:p>
          <a:p>
            <a:pPr lvl="1"/>
            <a:r>
              <a:rPr lang="en-US" altLang="en-US" sz="1600" dirty="0"/>
              <a:t>Existing chair may be appropriate, but other</a:t>
            </a:r>
            <a:br>
              <a:rPr lang="en-US" altLang="en-US" sz="1600" dirty="0"/>
            </a:br>
            <a:r>
              <a:rPr lang="en-US" altLang="en-US" sz="1600" dirty="0"/>
              <a:t>needs could be causing the problem.</a:t>
            </a:r>
            <a:endParaRPr lang="en-US" altLang="en-US" sz="1600" b="0" dirty="0"/>
          </a:p>
          <a:p>
            <a:pPr>
              <a:buFont typeface="Wingdings" panose="05000000000000000000" pitchFamily="2" charset="2"/>
              <a:buChar char="§"/>
            </a:pPr>
            <a:r>
              <a:rPr lang="en-US" altLang="en-US" sz="2000" b="0" dirty="0"/>
              <a:t>Discuss what specifications the individual</a:t>
            </a:r>
            <a:br>
              <a:rPr lang="en-US" altLang="en-US" sz="2000" b="0" dirty="0"/>
            </a:br>
            <a:r>
              <a:rPr lang="en-US" altLang="en-US" sz="2000" b="0" dirty="0"/>
              <a:t>needs from the chair.</a:t>
            </a:r>
          </a:p>
          <a:p>
            <a:pPr lvl="1"/>
            <a:r>
              <a:rPr lang="en-US" altLang="en-US" sz="1600" dirty="0"/>
              <a:t>Arm rests, more padding for seat cushions, </a:t>
            </a:r>
            <a:br>
              <a:rPr lang="en-US" altLang="en-US" sz="1600" dirty="0"/>
            </a:br>
            <a:r>
              <a:rPr lang="en-US" altLang="en-US" sz="1600" dirty="0"/>
              <a:t>footrests due to feet not reaching the floor.</a:t>
            </a:r>
            <a:endParaRPr lang="en-US" altLang="en-US" sz="1600" b="0" dirty="0"/>
          </a:p>
          <a:p>
            <a:pPr>
              <a:buFont typeface="Wingdings" panose="05000000000000000000" pitchFamily="2" charset="2"/>
              <a:buChar char="§"/>
            </a:pPr>
            <a:r>
              <a:rPr lang="en-US" altLang="en-US" sz="2000" b="0" dirty="0"/>
              <a:t>Substantiate the need for the chair by</a:t>
            </a:r>
            <a:br>
              <a:rPr lang="en-US" altLang="en-US" sz="2000" b="0" dirty="0"/>
            </a:br>
            <a:r>
              <a:rPr lang="en-US" altLang="en-US" sz="2000" b="0" dirty="0"/>
              <a:t>linking it to the disability that requires it. </a:t>
            </a:r>
          </a:p>
          <a:p>
            <a:pPr>
              <a:buFont typeface="Wingdings" panose="05000000000000000000" pitchFamily="2" charset="2"/>
              <a:buChar char="§"/>
            </a:pPr>
            <a:endParaRPr lang="en-US" altLang="en-US" sz="2000" b="0" dirty="0"/>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4ACFF2-3191-47E1-B1B4-C160C42F62B9}" type="slidenum">
              <a:rPr lang="en-US" altLang="en-US" sz="1400" smtClean="0">
                <a:solidFill>
                  <a:srgbClr val="FFFFFF"/>
                </a:solidFill>
              </a:rPr>
              <a:pPr fontAlgn="base">
                <a:spcBef>
                  <a:spcPct val="0"/>
                </a:spcBef>
                <a:spcAft>
                  <a:spcPct val="0"/>
                </a:spcAft>
                <a:buFontTx/>
                <a:buNone/>
              </a:pPr>
              <a:t>7</a:t>
            </a:fld>
            <a:endParaRPr lang="en-US" altLang="en-US" sz="1400">
              <a:solidFill>
                <a:srgbClr val="FFFFFF"/>
              </a:solidFill>
            </a:endParaRPr>
          </a:p>
        </p:txBody>
      </p:sp>
      <p:sp>
        <p:nvSpPr>
          <p:cNvPr id="144389" name="Title 1"/>
          <p:cNvSpPr txBox="1">
            <a:spLocks/>
          </p:cNvSpPr>
          <p:nvPr/>
        </p:nvSpPr>
        <p:spPr bwMode="auto">
          <a:xfrm>
            <a:off x="485775" y="457200"/>
            <a:ext cx="5838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Common Questions</a:t>
            </a:r>
          </a:p>
        </p:txBody>
      </p:sp>
      <p:pic>
        <p:nvPicPr>
          <p:cNvPr id="2" name="Picture 1" descr="Chai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0738" y="2299850"/>
            <a:ext cx="2786062" cy="4180325"/>
          </a:xfrm>
          <a:prstGeom prst="rect">
            <a:avLst/>
          </a:prstGeom>
        </p:spPr>
      </p:pic>
    </p:spTree>
    <p:extLst>
      <p:ext uri="{BB962C8B-B14F-4D97-AF65-F5344CB8AC3E}">
        <p14:creationId xmlns:p14="http://schemas.microsoft.com/office/powerpoint/2010/main" val="683274176"/>
      </p:ext>
    </p:extLst>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838200" y="1295400"/>
            <a:ext cx="7848600" cy="5184775"/>
          </a:xfrm>
        </p:spPr>
        <p:txBody>
          <a:bodyPr/>
          <a:lstStyle/>
          <a:p>
            <a:r>
              <a:rPr lang="en-US" altLang="en-US" dirty="0">
                <a:solidFill>
                  <a:srgbClr val="0096DB"/>
                </a:solidFill>
              </a:rPr>
              <a:t>Motor Team FAQs: </a:t>
            </a:r>
          </a:p>
          <a:p>
            <a:r>
              <a:rPr lang="en-US" altLang="en-US" dirty="0">
                <a:solidFill>
                  <a:srgbClr val="0096DB"/>
                </a:solidFill>
              </a:rPr>
              <a:t>Computer Use Accommodations</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Be aware of compatibility issues when </a:t>
            </a:r>
            <a:br>
              <a:rPr lang="en-US" altLang="en-US" sz="2000" b="0" dirty="0"/>
            </a:br>
            <a:r>
              <a:rPr lang="en-US" altLang="en-US" sz="2000" b="0" dirty="0"/>
              <a:t>considering Speech Recognition software.</a:t>
            </a:r>
          </a:p>
          <a:p>
            <a:pPr>
              <a:buFont typeface="Wingdings" panose="05000000000000000000" pitchFamily="2" charset="2"/>
              <a:buChar char="§"/>
            </a:pPr>
            <a:r>
              <a:rPr lang="en-US" altLang="en-US" sz="2000" b="0" dirty="0"/>
              <a:t>Ensure the individual is properly trained in</a:t>
            </a:r>
            <a:br>
              <a:rPr lang="en-US" altLang="en-US" sz="2000" b="0" dirty="0"/>
            </a:br>
            <a:r>
              <a:rPr lang="en-US" altLang="en-US" sz="2000" b="0" dirty="0"/>
              <a:t>using the accommodations provided.</a:t>
            </a:r>
          </a:p>
          <a:p>
            <a:pPr>
              <a:buFont typeface="Wingdings" panose="05000000000000000000" pitchFamily="2" charset="2"/>
              <a:buChar char="§"/>
            </a:pPr>
            <a:r>
              <a:rPr lang="en-US" altLang="en-US" sz="2000" b="0" dirty="0"/>
              <a:t>Various alternative input devices allow </a:t>
            </a:r>
            <a:br>
              <a:rPr lang="en-US" altLang="en-US" sz="2000" b="0" dirty="0"/>
            </a:br>
            <a:r>
              <a:rPr lang="en-US" altLang="en-US" sz="2000" b="0" dirty="0"/>
              <a:t>computer use without using hands.</a:t>
            </a:r>
          </a:p>
          <a:p>
            <a:pPr lvl="1"/>
            <a:r>
              <a:rPr lang="en-US" altLang="en-US" sz="1600" dirty="0"/>
              <a:t>Head movement, Eye movement, Feet.</a:t>
            </a:r>
            <a:endParaRPr lang="en-US" altLang="en-US" sz="1600" b="0" dirty="0"/>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4ACFF2-3191-47E1-B1B4-C160C42F62B9}" type="slidenum">
              <a:rPr lang="en-US" altLang="en-US" sz="1400" smtClean="0">
                <a:solidFill>
                  <a:srgbClr val="FFFFFF"/>
                </a:solidFill>
              </a:rPr>
              <a:pPr fontAlgn="base">
                <a:spcBef>
                  <a:spcPct val="0"/>
                </a:spcBef>
                <a:spcAft>
                  <a:spcPct val="0"/>
                </a:spcAft>
                <a:buFontTx/>
                <a:buNone/>
              </a:pPr>
              <a:t>8</a:t>
            </a:fld>
            <a:endParaRPr lang="en-US" altLang="en-US" sz="1400">
              <a:solidFill>
                <a:srgbClr val="FFFFFF"/>
              </a:solidFill>
            </a:endParaRPr>
          </a:p>
        </p:txBody>
      </p:sp>
      <p:sp>
        <p:nvSpPr>
          <p:cNvPr id="144389" name="Title 1"/>
          <p:cNvSpPr txBox="1">
            <a:spLocks/>
          </p:cNvSpPr>
          <p:nvPr/>
        </p:nvSpPr>
        <p:spPr bwMode="auto">
          <a:xfrm>
            <a:off x="500063" y="457200"/>
            <a:ext cx="58245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Common Questions</a:t>
            </a:r>
          </a:p>
        </p:txBody>
      </p:sp>
      <p:pic>
        <p:nvPicPr>
          <p:cNvPr id="10" name="Picture 9" descr="Woman using compu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561" y="2981940"/>
            <a:ext cx="2400300" cy="2907429"/>
          </a:xfrm>
          <a:prstGeom prst="rect">
            <a:avLst/>
          </a:prstGeom>
        </p:spPr>
      </p:pic>
    </p:spTree>
    <p:extLst>
      <p:ext uri="{BB962C8B-B14F-4D97-AF65-F5344CB8AC3E}">
        <p14:creationId xmlns:p14="http://schemas.microsoft.com/office/powerpoint/2010/main" val="2613817505"/>
      </p:ext>
    </p:extLst>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838200" y="1295400"/>
            <a:ext cx="7848600" cy="5184775"/>
          </a:xfrm>
        </p:spPr>
        <p:txBody>
          <a:bodyPr/>
          <a:lstStyle/>
          <a:p>
            <a:r>
              <a:rPr lang="en-US" altLang="en-US" dirty="0">
                <a:solidFill>
                  <a:srgbClr val="0096DB"/>
                </a:solidFill>
              </a:rPr>
              <a:t>Motor Team FAQs: </a:t>
            </a:r>
          </a:p>
          <a:p>
            <a:r>
              <a:rPr lang="en-US" altLang="en-US" dirty="0">
                <a:solidFill>
                  <a:srgbClr val="0096DB"/>
                </a:solidFill>
              </a:rPr>
              <a:t>Restroom Access Accommodations</a:t>
            </a:r>
          </a:p>
          <a:p>
            <a:pPr algn="ctr"/>
            <a:endParaRPr lang="en-US" altLang="en-US" sz="1600" dirty="0"/>
          </a:p>
          <a:p>
            <a:pPr algn="ctr"/>
            <a:r>
              <a:rPr lang="en-US" altLang="en-US" sz="2400" dirty="0"/>
              <a:t>TIPS</a:t>
            </a:r>
          </a:p>
          <a:p>
            <a:pPr>
              <a:buFont typeface="Wingdings" panose="05000000000000000000" pitchFamily="2" charset="2"/>
              <a:buChar char="§"/>
            </a:pPr>
            <a:r>
              <a:rPr lang="en-US" altLang="en-US" sz="2000" b="0" dirty="0"/>
              <a:t>Moving the workstation and allowing a </a:t>
            </a:r>
            <a:br>
              <a:rPr lang="en-US" altLang="en-US" sz="2000" b="0" dirty="0"/>
            </a:br>
            <a:r>
              <a:rPr lang="en-US" altLang="en-US" sz="2000" b="0" dirty="0"/>
              <a:t>private restroom is often helpful.</a:t>
            </a:r>
          </a:p>
          <a:p>
            <a:pPr>
              <a:buFont typeface="Wingdings" panose="05000000000000000000" pitchFamily="2" charset="2"/>
              <a:buChar char="§"/>
            </a:pPr>
            <a:r>
              <a:rPr lang="en-US" altLang="en-US" sz="2000" b="0" dirty="0"/>
              <a:t>Flexibility in schedule can be beneficial</a:t>
            </a:r>
            <a:br>
              <a:rPr lang="en-US" altLang="en-US" sz="2000" b="0" dirty="0"/>
            </a:br>
            <a:r>
              <a:rPr lang="en-US" altLang="en-US" sz="2000" b="0" dirty="0"/>
              <a:t>to allow individual to make up time spent</a:t>
            </a:r>
            <a:br>
              <a:rPr lang="en-US" altLang="en-US" sz="2000" b="0" dirty="0"/>
            </a:br>
            <a:r>
              <a:rPr lang="en-US" altLang="en-US" sz="2000" b="0" dirty="0"/>
              <a:t>not working due to restroom usage.</a:t>
            </a:r>
          </a:p>
          <a:p>
            <a:pPr>
              <a:buFont typeface="Wingdings" panose="05000000000000000000" pitchFamily="2" charset="2"/>
              <a:buChar char="§"/>
            </a:pPr>
            <a:r>
              <a:rPr lang="en-US" altLang="en-US" sz="2000" b="0" dirty="0"/>
              <a:t>If the job is compatible, working from </a:t>
            </a:r>
            <a:br>
              <a:rPr lang="en-US" altLang="en-US" sz="2000" b="0" dirty="0"/>
            </a:br>
            <a:r>
              <a:rPr lang="en-US" altLang="en-US" sz="2000" b="0" dirty="0"/>
              <a:t>home can be very helpful to consider.</a:t>
            </a:r>
          </a:p>
          <a:p>
            <a:pPr>
              <a:buFont typeface="Wingdings" panose="05000000000000000000" pitchFamily="2" charset="2"/>
              <a:buChar char="§"/>
            </a:pPr>
            <a:endParaRPr lang="en-US" altLang="en-US" sz="2000" b="0" dirty="0"/>
          </a:p>
        </p:txBody>
      </p:sp>
      <p:sp>
        <p:nvSpPr>
          <p:cNvPr id="144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4ACFF2-3191-47E1-B1B4-C160C42F62B9}" type="slidenum">
              <a:rPr lang="en-US" altLang="en-US" sz="1400" smtClean="0">
                <a:solidFill>
                  <a:srgbClr val="FFFFFF"/>
                </a:solidFill>
              </a:rPr>
              <a:pPr fontAlgn="base">
                <a:spcBef>
                  <a:spcPct val="0"/>
                </a:spcBef>
                <a:spcAft>
                  <a:spcPct val="0"/>
                </a:spcAft>
                <a:buFontTx/>
                <a:buNone/>
              </a:pPr>
              <a:t>9</a:t>
            </a:fld>
            <a:endParaRPr lang="en-US" altLang="en-US" sz="1400">
              <a:solidFill>
                <a:srgbClr val="FFFFFF"/>
              </a:solidFill>
            </a:endParaRPr>
          </a:p>
        </p:txBody>
      </p:sp>
      <p:sp>
        <p:nvSpPr>
          <p:cNvPr id="144389" name="Title 1"/>
          <p:cNvSpPr txBox="1">
            <a:spLocks/>
          </p:cNvSpPr>
          <p:nvPr/>
        </p:nvSpPr>
        <p:spPr bwMode="auto">
          <a:xfrm>
            <a:off x="500063" y="457200"/>
            <a:ext cx="58245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pPr>
            <a:r>
              <a:rPr lang="en-US" altLang="en-US" sz="2800" b="1" dirty="0"/>
              <a:t>Common Questions</a:t>
            </a:r>
          </a:p>
        </p:txBody>
      </p:sp>
      <p:pic>
        <p:nvPicPr>
          <p:cNvPr id="3" name="Picture 2" descr="Man holding his abdom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425" y="2512142"/>
            <a:ext cx="2543175" cy="3810000"/>
          </a:xfrm>
          <a:prstGeom prst="rect">
            <a:avLst/>
          </a:prstGeom>
        </p:spPr>
      </p:pic>
    </p:spTree>
    <p:extLst>
      <p:ext uri="{BB962C8B-B14F-4D97-AF65-F5344CB8AC3E}">
        <p14:creationId xmlns:p14="http://schemas.microsoft.com/office/powerpoint/2010/main" val="1965673715"/>
      </p:ext>
    </p:extLst>
  </p:cSld>
  <p:clrMapOvr>
    <a:masterClrMapping/>
  </p:clrMapOvr>
  <p:transition spd="med">
    <p:circl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6&quot;&gt;&lt;property id=&quot;20148&quot; value=&quot;5&quot;/&gt;&lt;property id=&quot;20300&quot; value=&quot;Slide 1&quot;/&gt;&lt;property id=&quot;20307&quot; value=&quot;285&quot;/&gt;&lt;/object&gt;&lt;object type=&quot;3&quot; unique_id=&quot;10007&quot;&gt;&lt;property id=&quot;20148&quot; value=&quot;5&quot;/&gt;&lt;property id=&quot;20300&quot; value=&quot;Slide 2&quot;/&gt;&lt;property id=&quot;20307&quot; value=&quot;286&quot;/&gt;&lt;/object&gt;&lt;object type=&quot;3&quot; unique_id=&quot;10008&quot;&gt;&lt;property id=&quot;20148&quot; value=&quot;5&quot;/&gt;&lt;property id=&quot;20300&quot; value=&quot;Slide 3&quot;/&gt;&lt;property id=&quot;20307&quot; value=&quot;287&quot;/&gt;&lt;/object&gt;&lt;object type=&quot;3&quot; unique_id=&quot;10016&quot;&gt;&lt;property id=&quot;20148&quot; value=&quot;5&quot;/&gt;&lt;property id=&quot;20300&quot; value=&quot;Slide 19&quot;/&gt;&lt;property id=&quot;20307&quot; value=&quot;358&quot;/&gt;&lt;/object&gt;&lt;object type=&quot;3&quot; unique_id=&quot;10708&quot;&gt;&lt;property id=&quot;20148&quot; value=&quot;5&quot;/&gt;&lt;property id=&quot;20300&quot; value=&quot;Slide 4&quot;/&gt;&lt;property id=&quot;20307&quot; value=&quot;314&quot;/&gt;&lt;/object&gt;&lt;object type=&quot;3&quot; unique_id=&quot;10709&quot;&gt;&lt;property id=&quot;20148&quot; value=&quot;5&quot;/&gt;&lt;property id=&quot;20300&quot; value=&quot;Slide 5&quot;/&gt;&lt;property id=&quot;20307&quot; value=&quot;315&quot;/&gt;&lt;/object&gt;&lt;object type=&quot;3&quot; unique_id=&quot;10710&quot;&gt;&lt;property id=&quot;20148&quot; value=&quot;5&quot;/&gt;&lt;property id=&quot;20300&quot; value=&quot;Slide 6&quot;/&gt;&lt;property id=&quot;20307&quot; value=&quot;316&quot;/&gt;&lt;/object&gt;&lt;object type=&quot;3&quot; unique_id=&quot;10711&quot;&gt;&lt;property id=&quot;20148&quot; value=&quot;5&quot;/&gt;&lt;property id=&quot;20300&quot; value=&quot;Slide 7&quot;/&gt;&lt;property id=&quot;20307&quot; value=&quot;349&quot;/&gt;&lt;/object&gt;&lt;object type=&quot;3&quot; unique_id=&quot;10712&quot;&gt;&lt;property id=&quot;20148&quot; value=&quot;5&quot;/&gt;&lt;property id=&quot;20300&quot; value=&quot;Slide 8&quot;/&gt;&lt;property id=&quot;20307&quot; value=&quot;351&quot;/&gt;&lt;/object&gt;&lt;object type=&quot;3&quot; unique_id=&quot;10713&quot;&gt;&lt;property id=&quot;20148&quot; value=&quot;5&quot;/&gt;&lt;property id=&quot;20300&quot; value=&quot;Slide 9&quot;/&gt;&lt;property id=&quot;20307&quot; value=&quot;317&quot;/&gt;&lt;/object&gt;&lt;object type=&quot;3&quot; unique_id=&quot;10714&quot;&gt;&lt;property id=&quot;20148&quot; value=&quot;5&quot;/&gt;&lt;property id=&quot;20300&quot; value=&quot;Slide 10&quot;/&gt;&lt;property id=&quot;20307&quot; value=&quot;350&quot;/&gt;&lt;/object&gt;&lt;object type=&quot;3&quot; unique_id=&quot;10715&quot;&gt;&lt;property id=&quot;20148&quot; value=&quot;5&quot;/&gt;&lt;property id=&quot;20300&quot; value=&quot;Slide 11&quot;/&gt;&lt;property id=&quot;20307&quot; value=&quot;352&quot;/&gt;&lt;/object&gt;&lt;object type=&quot;3&quot; unique_id=&quot;10716&quot;&gt;&lt;property id=&quot;20148&quot; value=&quot;5&quot;/&gt;&lt;property id=&quot;20300&quot; value=&quot;Slide 12&quot;/&gt;&lt;property id=&quot;20307&quot; value=&quot;319&quot;/&gt;&lt;/object&gt;&lt;object type=&quot;3&quot; unique_id=&quot;10717&quot;&gt;&lt;property id=&quot;20148&quot; value=&quot;5&quot;/&gt;&lt;property id=&quot;20300&quot; value=&quot;Slide 13&quot;/&gt;&lt;property id=&quot;20307&quot; value=&quot;320&quot;/&gt;&lt;/object&gt;&lt;object type=&quot;3&quot; unique_id=&quot;10718&quot;&gt;&lt;property id=&quot;20148&quot; value=&quot;5&quot;/&gt;&lt;property id=&quot;20300&quot; value=&quot;Slide 14&quot;/&gt;&lt;property id=&quot;20307&quot; value=&quot;321&quot;/&gt;&lt;/object&gt;&lt;object type=&quot;3&quot; unique_id=&quot;10719&quot;&gt;&lt;property id=&quot;20148&quot; value=&quot;5&quot;/&gt;&lt;property id=&quot;20300&quot; value=&quot;Slide 15&quot;/&gt;&lt;property id=&quot;20307&quot; value=&quot;353&quot;/&gt;&lt;/object&gt;&lt;object type=&quot;3&quot; unique_id=&quot;10720&quot;&gt;&lt;property id=&quot;20148&quot; value=&quot;5&quot;/&gt;&lt;property id=&quot;20300&quot; value=&quot;Slide 16&quot;/&gt;&lt;property id=&quot;20307&quot; value=&quot;318&quot;/&gt;&lt;/object&gt;&lt;object type=&quot;3&quot; unique_id=&quot;10721&quot;&gt;&lt;property id=&quot;20148&quot; value=&quot;5&quot;/&gt;&lt;property id=&quot;20300&quot; value=&quot;Slide 17&quot;/&gt;&lt;property id=&quot;20307&quot; value=&quot;354&quot;/&gt;&lt;/object&gt;&lt;object type=&quot;3&quot; unique_id=&quot;10722&quot;&gt;&lt;property id=&quot;20148&quot; value=&quot;5&quot;/&gt;&lt;property id=&quot;20300&quot; value=&quot;Slide 18&quot;/&gt;&lt;property id=&quot;20307&quot; value=&quot;357&quot;/&gt;&lt;/object&gt;&lt;object type=&quot;3&quot; unique_id=&quot;10723&quot;&gt;&lt;property id=&quot;20148&quot; value=&quot;5&quot;/&gt;&lt;property id=&quot;20300&quot; value=&quot;Slide 20&quot;/&gt;&lt;property id=&quot;20307&quot; value=&quot;355&quot;/&gt;&lt;/object&gt;&lt;object type=&quot;3&quot; unique_id=&quot;10724&quot;&gt;&lt;property id=&quot;20148&quot; value=&quot;5&quot;/&gt;&lt;property id=&quot;20300&quot; value=&quot;Slide 21&quot;/&gt;&lt;property id=&quot;20307&quot; value=&quot;356&quot;/&gt;&lt;/object&gt;&lt;object type=&quot;3&quot; unique_id=&quot;10725&quot;&gt;&lt;property id=&quot;20148&quot; value=&quot;5&quot;/&gt;&lt;property id=&quot;20300&quot; value=&quot;Slide 22&quot;/&gt;&lt;property id=&quot;20307&quot; value=&quot;348&quot;/&gt;&lt;/object&gt;&lt;/object&gt;&lt;object type=&quot;8&quot; unique_id=&quot;1008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1015</Words>
  <Application>Microsoft Office PowerPoint</Application>
  <PresentationFormat>On-screen Show (4:3)</PresentationFormat>
  <Paragraphs>402</Paragraphs>
  <Slides>56</Slides>
  <Notes>56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56</vt:i4>
      </vt:variant>
    </vt:vector>
  </HeadingPairs>
  <TitlesOfParts>
    <vt:vector size="62" baseType="lpstr">
      <vt:lpstr>Arial</vt:lpstr>
      <vt:lpstr>Calibri</vt:lpstr>
      <vt:lpstr>Times</vt:lpstr>
      <vt:lpstr>Wingdings</vt:lpstr>
      <vt:lpstr>7_Office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2018-08-08T19:09:15Z</dcterms:created>
  <dcterms:modified xsi:type="dcterms:W3CDTF">2019-05-02T20:50:33Z</dcterms:modified>
</cp:coreProperties>
</file>