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autoAdjust="0"/>
  </p:normalViewPr>
  <p:slideViewPr>
    <p:cSldViewPr snapToGrid="0">
      <p:cViewPr varScale="1">
        <p:scale>
          <a:sx n="67" d="100"/>
          <a:sy n="67" d="100"/>
        </p:scale>
        <p:origin x="564"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22.png"/><Relationship Id="rId6" Type="http://schemas.openxmlformats.org/officeDocument/2006/relationships/image" Target="../media/image19.svg"/><Relationship Id="rId5" Type="http://schemas.openxmlformats.org/officeDocument/2006/relationships/image" Target="../media/image2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181AC-D4E3-4DE7-857D-29DE0AEB2CC6}"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0A20DE30-810F-4A0B-B1D6-E9F5964D95E3}">
      <dgm:prSet/>
      <dgm:spPr/>
      <dgm:t>
        <a:bodyPr/>
        <a:lstStyle/>
        <a:p>
          <a:pPr>
            <a:defRPr cap="all"/>
          </a:pPr>
          <a:r>
            <a:rPr lang="en-US"/>
            <a:t>Issue</a:t>
          </a:r>
        </a:p>
      </dgm:t>
    </dgm:pt>
    <dgm:pt modelId="{F8E123A9-C7E9-4C77-96A6-7520315E4488}" type="parTrans" cxnId="{9AE9C6F6-9E3A-496A-AD16-6782D1C9A540}">
      <dgm:prSet/>
      <dgm:spPr/>
      <dgm:t>
        <a:bodyPr/>
        <a:lstStyle/>
        <a:p>
          <a:endParaRPr lang="en-US"/>
        </a:p>
      </dgm:t>
    </dgm:pt>
    <dgm:pt modelId="{762C7961-FC53-4DAA-9AA3-B65A60C60550}" type="sibTrans" cxnId="{9AE9C6F6-9E3A-496A-AD16-6782D1C9A540}">
      <dgm:prSet/>
      <dgm:spPr/>
      <dgm:t>
        <a:bodyPr/>
        <a:lstStyle/>
        <a:p>
          <a:endParaRPr lang="en-US"/>
        </a:p>
      </dgm:t>
    </dgm:pt>
    <dgm:pt modelId="{CD0B9442-0275-46A7-BF0E-170305579997}">
      <dgm:prSet/>
      <dgm:spPr/>
      <dgm:t>
        <a:bodyPr/>
        <a:lstStyle/>
        <a:p>
          <a:pPr>
            <a:defRPr cap="all"/>
          </a:pPr>
          <a:r>
            <a:rPr lang="en-US"/>
            <a:t>Rule</a:t>
          </a:r>
        </a:p>
      </dgm:t>
    </dgm:pt>
    <dgm:pt modelId="{6E5BB8B5-6FA6-4C55-9EC7-CA42EBC38AC5}" type="parTrans" cxnId="{9226FB91-25B8-499A-AE4A-1C60571A5C71}">
      <dgm:prSet/>
      <dgm:spPr/>
      <dgm:t>
        <a:bodyPr/>
        <a:lstStyle/>
        <a:p>
          <a:endParaRPr lang="en-US"/>
        </a:p>
      </dgm:t>
    </dgm:pt>
    <dgm:pt modelId="{5A72215E-4CDF-4A97-B8FB-D47A4A176EB2}" type="sibTrans" cxnId="{9226FB91-25B8-499A-AE4A-1C60571A5C71}">
      <dgm:prSet/>
      <dgm:spPr/>
      <dgm:t>
        <a:bodyPr/>
        <a:lstStyle/>
        <a:p>
          <a:endParaRPr lang="en-US"/>
        </a:p>
      </dgm:t>
    </dgm:pt>
    <dgm:pt modelId="{10E54706-A19B-46E2-915D-9972D50DED5C}">
      <dgm:prSet/>
      <dgm:spPr/>
      <dgm:t>
        <a:bodyPr/>
        <a:lstStyle/>
        <a:p>
          <a:pPr>
            <a:defRPr cap="all"/>
          </a:pPr>
          <a:r>
            <a:rPr lang="en-US"/>
            <a:t>Analysis/Application</a:t>
          </a:r>
        </a:p>
      </dgm:t>
    </dgm:pt>
    <dgm:pt modelId="{CF7386E4-84B4-468B-B15A-4A0BC0147FE3}" type="parTrans" cxnId="{915CEBD7-BF37-41C2-95BC-54CC7433C8B3}">
      <dgm:prSet/>
      <dgm:spPr/>
      <dgm:t>
        <a:bodyPr/>
        <a:lstStyle/>
        <a:p>
          <a:endParaRPr lang="en-US"/>
        </a:p>
      </dgm:t>
    </dgm:pt>
    <dgm:pt modelId="{7592F54A-F061-4A9C-A649-393EBCA8EE11}" type="sibTrans" cxnId="{915CEBD7-BF37-41C2-95BC-54CC7433C8B3}">
      <dgm:prSet/>
      <dgm:spPr/>
      <dgm:t>
        <a:bodyPr/>
        <a:lstStyle/>
        <a:p>
          <a:endParaRPr lang="en-US"/>
        </a:p>
      </dgm:t>
    </dgm:pt>
    <dgm:pt modelId="{35B81E3A-6C65-4C02-AE32-D38256ED9E91}">
      <dgm:prSet/>
      <dgm:spPr/>
      <dgm:t>
        <a:bodyPr/>
        <a:lstStyle/>
        <a:p>
          <a:pPr>
            <a:defRPr cap="all"/>
          </a:pPr>
          <a:r>
            <a:rPr lang="en-US"/>
            <a:t>Conclusion</a:t>
          </a:r>
        </a:p>
      </dgm:t>
    </dgm:pt>
    <dgm:pt modelId="{5BF1FD89-7ED5-45B5-9FDC-D4EA05EBE641}" type="parTrans" cxnId="{8345994C-B54A-428C-B0BD-B42B07DF569C}">
      <dgm:prSet/>
      <dgm:spPr/>
      <dgm:t>
        <a:bodyPr/>
        <a:lstStyle/>
        <a:p>
          <a:endParaRPr lang="en-US"/>
        </a:p>
      </dgm:t>
    </dgm:pt>
    <dgm:pt modelId="{04D5EAFD-91AE-4138-B760-EB00052EAA25}" type="sibTrans" cxnId="{8345994C-B54A-428C-B0BD-B42B07DF569C}">
      <dgm:prSet/>
      <dgm:spPr/>
      <dgm:t>
        <a:bodyPr/>
        <a:lstStyle/>
        <a:p>
          <a:endParaRPr lang="en-US"/>
        </a:p>
      </dgm:t>
    </dgm:pt>
    <dgm:pt modelId="{90F8544F-A9A8-4275-B72A-3B8AD26C93D0}" type="pres">
      <dgm:prSet presAssocID="{4BD181AC-D4E3-4DE7-857D-29DE0AEB2CC6}" presName="root" presStyleCnt="0">
        <dgm:presLayoutVars>
          <dgm:dir/>
          <dgm:resizeHandles val="exact"/>
        </dgm:presLayoutVars>
      </dgm:prSet>
      <dgm:spPr/>
    </dgm:pt>
    <dgm:pt modelId="{6C0C6E9F-B5AF-49EA-8FC5-76FEEED0F7E8}" type="pres">
      <dgm:prSet presAssocID="{0A20DE30-810F-4A0B-B1D6-E9F5964D95E3}" presName="compNode" presStyleCnt="0"/>
      <dgm:spPr/>
    </dgm:pt>
    <dgm:pt modelId="{7BFDC85D-7D92-4965-A155-A9B6EBF31ADA}" type="pres">
      <dgm:prSet presAssocID="{0A20DE30-810F-4A0B-B1D6-E9F5964D95E3}" presName="iconBgRect" presStyleLbl="bgShp" presStyleIdx="0" presStyleCnt="4"/>
      <dgm:spPr>
        <a:prstGeom prst="round2DiagRect">
          <a:avLst>
            <a:gd name="adj1" fmla="val 29727"/>
            <a:gd name="adj2" fmla="val 0"/>
          </a:avLst>
        </a:prstGeom>
      </dgm:spPr>
    </dgm:pt>
    <dgm:pt modelId="{9AE370DA-AA9E-4BC5-82E5-1D12C8E02D57}" type="pres">
      <dgm:prSet presAssocID="{0A20DE30-810F-4A0B-B1D6-E9F5964D95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D5DB2211-D62D-4752-8902-6CE708A6CA78}" type="pres">
      <dgm:prSet presAssocID="{0A20DE30-810F-4A0B-B1D6-E9F5964D95E3}" presName="spaceRect" presStyleCnt="0"/>
      <dgm:spPr/>
    </dgm:pt>
    <dgm:pt modelId="{7967C365-0673-4143-93E4-13BD6A1BC54A}" type="pres">
      <dgm:prSet presAssocID="{0A20DE30-810F-4A0B-B1D6-E9F5964D95E3}" presName="textRect" presStyleLbl="revTx" presStyleIdx="0" presStyleCnt="4">
        <dgm:presLayoutVars>
          <dgm:chMax val="1"/>
          <dgm:chPref val="1"/>
        </dgm:presLayoutVars>
      </dgm:prSet>
      <dgm:spPr/>
    </dgm:pt>
    <dgm:pt modelId="{171BBFF4-9980-494E-97C3-2139E16801D7}" type="pres">
      <dgm:prSet presAssocID="{762C7961-FC53-4DAA-9AA3-B65A60C60550}" presName="sibTrans" presStyleCnt="0"/>
      <dgm:spPr/>
    </dgm:pt>
    <dgm:pt modelId="{61B5AA1D-BDE7-4FFD-B084-64DC89900B1B}" type="pres">
      <dgm:prSet presAssocID="{CD0B9442-0275-46A7-BF0E-170305579997}" presName="compNode" presStyleCnt="0"/>
      <dgm:spPr/>
    </dgm:pt>
    <dgm:pt modelId="{93BB5CBD-C9E9-4897-8687-C5CAF206837C}" type="pres">
      <dgm:prSet presAssocID="{CD0B9442-0275-46A7-BF0E-170305579997}" presName="iconBgRect" presStyleLbl="bgShp" presStyleIdx="1" presStyleCnt="4"/>
      <dgm:spPr>
        <a:prstGeom prst="round2DiagRect">
          <a:avLst>
            <a:gd name="adj1" fmla="val 29727"/>
            <a:gd name="adj2" fmla="val 0"/>
          </a:avLst>
        </a:prstGeom>
      </dgm:spPr>
    </dgm:pt>
    <dgm:pt modelId="{4B1603E4-3C0F-413F-8AF6-9DF0E413ABF5}" type="pres">
      <dgm:prSet presAssocID="{CD0B9442-0275-46A7-BF0E-1703055799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5580A190-ED3C-4CFE-8501-DAD7470E10A1}" type="pres">
      <dgm:prSet presAssocID="{CD0B9442-0275-46A7-BF0E-170305579997}" presName="spaceRect" presStyleCnt="0"/>
      <dgm:spPr/>
    </dgm:pt>
    <dgm:pt modelId="{83823EBF-37A8-48C1-AF13-5C2D40BF52E1}" type="pres">
      <dgm:prSet presAssocID="{CD0B9442-0275-46A7-BF0E-170305579997}" presName="textRect" presStyleLbl="revTx" presStyleIdx="1" presStyleCnt="4">
        <dgm:presLayoutVars>
          <dgm:chMax val="1"/>
          <dgm:chPref val="1"/>
        </dgm:presLayoutVars>
      </dgm:prSet>
      <dgm:spPr/>
    </dgm:pt>
    <dgm:pt modelId="{2D5E927F-C476-469E-A43C-DCE2241AC818}" type="pres">
      <dgm:prSet presAssocID="{5A72215E-4CDF-4A97-B8FB-D47A4A176EB2}" presName="sibTrans" presStyleCnt="0"/>
      <dgm:spPr/>
    </dgm:pt>
    <dgm:pt modelId="{805BD842-3D50-4514-9D4E-9CE38C73403F}" type="pres">
      <dgm:prSet presAssocID="{10E54706-A19B-46E2-915D-9972D50DED5C}" presName="compNode" presStyleCnt="0"/>
      <dgm:spPr/>
    </dgm:pt>
    <dgm:pt modelId="{B1FB2FE8-864F-4185-9BDF-D17E5C3E595A}" type="pres">
      <dgm:prSet presAssocID="{10E54706-A19B-46E2-915D-9972D50DED5C}" presName="iconBgRect" presStyleLbl="bgShp" presStyleIdx="2" presStyleCnt="4"/>
      <dgm:spPr>
        <a:prstGeom prst="round2DiagRect">
          <a:avLst>
            <a:gd name="adj1" fmla="val 29727"/>
            <a:gd name="adj2" fmla="val 0"/>
          </a:avLst>
        </a:prstGeom>
      </dgm:spPr>
    </dgm:pt>
    <dgm:pt modelId="{D7A1575E-72EC-48AC-BEDE-C49D08F9D69A}" type="pres">
      <dgm:prSet presAssocID="{10E54706-A19B-46E2-915D-9972D50DED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uggage"/>
        </a:ext>
      </dgm:extLst>
    </dgm:pt>
    <dgm:pt modelId="{F6E723DB-A556-4537-B8B4-E0D0E3BB23D4}" type="pres">
      <dgm:prSet presAssocID="{10E54706-A19B-46E2-915D-9972D50DED5C}" presName="spaceRect" presStyleCnt="0"/>
      <dgm:spPr/>
    </dgm:pt>
    <dgm:pt modelId="{8D49D388-E8C3-4F0C-9E77-6A3A9207B64D}" type="pres">
      <dgm:prSet presAssocID="{10E54706-A19B-46E2-915D-9972D50DED5C}" presName="textRect" presStyleLbl="revTx" presStyleIdx="2" presStyleCnt="4">
        <dgm:presLayoutVars>
          <dgm:chMax val="1"/>
          <dgm:chPref val="1"/>
        </dgm:presLayoutVars>
      </dgm:prSet>
      <dgm:spPr/>
    </dgm:pt>
    <dgm:pt modelId="{BC463C6D-4E80-49DA-A687-8C92168C15F2}" type="pres">
      <dgm:prSet presAssocID="{7592F54A-F061-4A9C-A649-393EBCA8EE11}" presName="sibTrans" presStyleCnt="0"/>
      <dgm:spPr/>
    </dgm:pt>
    <dgm:pt modelId="{ADED8235-1A3A-4DBE-82A2-81F99B1D7BCF}" type="pres">
      <dgm:prSet presAssocID="{35B81E3A-6C65-4C02-AE32-D38256ED9E91}" presName="compNode" presStyleCnt="0"/>
      <dgm:spPr/>
    </dgm:pt>
    <dgm:pt modelId="{532548AF-B755-42DF-ACC9-B619C9E5172B}" type="pres">
      <dgm:prSet presAssocID="{35B81E3A-6C65-4C02-AE32-D38256ED9E91}" presName="iconBgRect" presStyleLbl="bgShp" presStyleIdx="3" presStyleCnt="4"/>
      <dgm:spPr>
        <a:prstGeom prst="round2DiagRect">
          <a:avLst>
            <a:gd name="adj1" fmla="val 29727"/>
            <a:gd name="adj2" fmla="val 0"/>
          </a:avLst>
        </a:prstGeom>
      </dgm:spPr>
    </dgm:pt>
    <dgm:pt modelId="{BF8C7660-A51E-4DDB-A942-30AFCAAA0DD4}" type="pres">
      <dgm:prSet presAssocID="{35B81E3A-6C65-4C02-AE32-D38256ED9E9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5F05980F-195D-428D-ACDC-381758E31909}" type="pres">
      <dgm:prSet presAssocID="{35B81E3A-6C65-4C02-AE32-D38256ED9E91}" presName="spaceRect" presStyleCnt="0"/>
      <dgm:spPr/>
    </dgm:pt>
    <dgm:pt modelId="{EE3407C9-9EBF-4966-9415-0CDC6E84AAB3}" type="pres">
      <dgm:prSet presAssocID="{35B81E3A-6C65-4C02-AE32-D38256ED9E91}" presName="textRect" presStyleLbl="revTx" presStyleIdx="3" presStyleCnt="4">
        <dgm:presLayoutVars>
          <dgm:chMax val="1"/>
          <dgm:chPref val="1"/>
        </dgm:presLayoutVars>
      </dgm:prSet>
      <dgm:spPr/>
    </dgm:pt>
  </dgm:ptLst>
  <dgm:cxnLst>
    <dgm:cxn modelId="{F1AD4607-13D0-44B3-9343-9641CD130478}" type="presOf" srcId="{10E54706-A19B-46E2-915D-9972D50DED5C}" destId="{8D49D388-E8C3-4F0C-9E77-6A3A9207B64D}" srcOrd="0" destOrd="0" presId="urn:microsoft.com/office/officeart/2018/5/layout/IconLeafLabelList"/>
    <dgm:cxn modelId="{1DD79634-C97D-46E1-8E36-32988FB62A40}" type="presOf" srcId="{0A20DE30-810F-4A0B-B1D6-E9F5964D95E3}" destId="{7967C365-0673-4143-93E4-13BD6A1BC54A}" srcOrd="0" destOrd="0" presId="urn:microsoft.com/office/officeart/2018/5/layout/IconLeafLabelList"/>
    <dgm:cxn modelId="{8345994C-B54A-428C-B0BD-B42B07DF569C}" srcId="{4BD181AC-D4E3-4DE7-857D-29DE0AEB2CC6}" destId="{35B81E3A-6C65-4C02-AE32-D38256ED9E91}" srcOrd="3" destOrd="0" parTransId="{5BF1FD89-7ED5-45B5-9FDC-D4EA05EBE641}" sibTransId="{04D5EAFD-91AE-4138-B760-EB00052EAA25}"/>
    <dgm:cxn modelId="{EC78034F-7FE6-4DF8-883F-511068E3A7FA}" type="presOf" srcId="{35B81E3A-6C65-4C02-AE32-D38256ED9E91}" destId="{EE3407C9-9EBF-4966-9415-0CDC6E84AAB3}" srcOrd="0" destOrd="0" presId="urn:microsoft.com/office/officeart/2018/5/layout/IconLeafLabelList"/>
    <dgm:cxn modelId="{CC48BC4F-70E9-464C-9A47-EFA97424F5C0}" type="presOf" srcId="{4BD181AC-D4E3-4DE7-857D-29DE0AEB2CC6}" destId="{90F8544F-A9A8-4275-B72A-3B8AD26C93D0}" srcOrd="0" destOrd="0" presId="urn:microsoft.com/office/officeart/2018/5/layout/IconLeafLabelList"/>
    <dgm:cxn modelId="{5CFE7187-6C6E-42E3-A347-E81358371E1A}" type="presOf" srcId="{CD0B9442-0275-46A7-BF0E-170305579997}" destId="{83823EBF-37A8-48C1-AF13-5C2D40BF52E1}" srcOrd="0" destOrd="0" presId="urn:microsoft.com/office/officeart/2018/5/layout/IconLeafLabelList"/>
    <dgm:cxn modelId="{9226FB91-25B8-499A-AE4A-1C60571A5C71}" srcId="{4BD181AC-D4E3-4DE7-857D-29DE0AEB2CC6}" destId="{CD0B9442-0275-46A7-BF0E-170305579997}" srcOrd="1" destOrd="0" parTransId="{6E5BB8B5-6FA6-4C55-9EC7-CA42EBC38AC5}" sibTransId="{5A72215E-4CDF-4A97-B8FB-D47A4A176EB2}"/>
    <dgm:cxn modelId="{915CEBD7-BF37-41C2-95BC-54CC7433C8B3}" srcId="{4BD181AC-D4E3-4DE7-857D-29DE0AEB2CC6}" destId="{10E54706-A19B-46E2-915D-9972D50DED5C}" srcOrd="2" destOrd="0" parTransId="{CF7386E4-84B4-468B-B15A-4A0BC0147FE3}" sibTransId="{7592F54A-F061-4A9C-A649-393EBCA8EE11}"/>
    <dgm:cxn modelId="{9AE9C6F6-9E3A-496A-AD16-6782D1C9A540}" srcId="{4BD181AC-D4E3-4DE7-857D-29DE0AEB2CC6}" destId="{0A20DE30-810F-4A0B-B1D6-E9F5964D95E3}" srcOrd="0" destOrd="0" parTransId="{F8E123A9-C7E9-4C77-96A6-7520315E4488}" sibTransId="{762C7961-FC53-4DAA-9AA3-B65A60C60550}"/>
    <dgm:cxn modelId="{18B8870B-B48E-4325-A5E5-302FD12C6646}" type="presParOf" srcId="{90F8544F-A9A8-4275-B72A-3B8AD26C93D0}" destId="{6C0C6E9F-B5AF-49EA-8FC5-76FEEED0F7E8}" srcOrd="0" destOrd="0" presId="urn:microsoft.com/office/officeart/2018/5/layout/IconLeafLabelList"/>
    <dgm:cxn modelId="{7C5FB720-005A-490A-87F1-E85F0BE7C5F9}" type="presParOf" srcId="{6C0C6E9F-B5AF-49EA-8FC5-76FEEED0F7E8}" destId="{7BFDC85D-7D92-4965-A155-A9B6EBF31ADA}" srcOrd="0" destOrd="0" presId="urn:microsoft.com/office/officeart/2018/5/layout/IconLeafLabelList"/>
    <dgm:cxn modelId="{09D33188-F79C-4580-ABE4-BA05C2BF4F9E}" type="presParOf" srcId="{6C0C6E9F-B5AF-49EA-8FC5-76FEEED0F7E8}" destId="{9AE370DA-AA9E-4BC5-82E5-1D12C8E02D57}" srcOrd="1" destOrd="0" presId="urn:microsoft.com/office/officeart/2018/5/layout/IconLeafLabelList"/>
    <dgm:cxn modelId="{37D9CA13-BE41-40AC-BA69-83132292ECDA}" type="presParOf" srcId="{6C0C6E9F-B5AF-49EA-8FC5-76FEEED0F7E8}" destId="{D5DB2211-D62D-4752-8902-6CE708A6CA78}" srcOrd="2" destOrd="0" presId="urn:microsoft.com/office/officeart/2018/5/layout/IconLeafLabelList"/>
    <dgm:cxn modelId="{7FEAA964-C9A2-4A65-B29D-BEBD04CD930E}" type="presParOf" srcId="{6C0C6E9F-B5AF-49EA-8FC5-76FEEED0F7E8}" destId="{7967C365-0673-4143-93E4-13BD6A1BC54A}" srcOrd="3" destOrd="0" presId="urn:microsoft.com/office/officeart/2018/5/layout/IconLeafLabelList"/>
    <dgm:cxn modelId="{4DE9AAF9-591A-4977-B0B7-FF0B1D67D4C1}" type="presParOf" srcId="{90F8544F-A9A8-4275-B72A-3B8AD26C93D0}" destId="{171BBFF4-9980-494E-97C3-2139E16801D7}" srcOrd="1" destOrd="0" presId="urn:microsoft.com/office/officeart/2018/5/layout/IconLeafLabelList"/>
    <dgm:cxn modelId="{96FE5672-5FA6-46EC-BDF3-FEDBB9050786}" type="presParOf" srcId="{90F8544F-A9A8-4275-B72A-3B8AD26C93D0}" destId="{61B5AA1D-BDE7-4FFD-B084-64DC89900B1B}" srcOrd="2" destOrd="0" presId="urn:microsoft.com/office/officeart/2018/5/layout/IconLeafLabelList"/>
    <dgm:cxn modelId="{200F4B05-F9D9-446E-A237-30FC678402EF}" type="presParOf" srcId="{61B5AA1D-BDE7-4FFD-B084-64DC89900B1B}" destId="{93BB5CBD-C9E9-4897-8687-C5CAF206837C}" srcOrd="0" destOrd="0" presId="urn:microsoft.com/office/officeart/2018/5/layout/IconLeafLabelList"/>
    <dgm:cxn modelId="{9EC23253-592F-4B8E-9C62-5F3BE10ACC1D}" type="presParOf" srcId="{61B5AA1D-BDE7-4FFD-B084-64DC89900B1B}" destId="{4B1603E4-3C0F-413F-8AF6-9DF0E413ABF5}" srcOrd="1" destOrd="0" presId="urn:microsoft.com/office/officeart/2018/5/layout/IconLeafLabelList"/>
    <dgm:cxn modelId="{A2E6CA4D-6B08-4B52-86AB-CCD9CB2A3A97}" type="presParOf" srcId="{61B5AA1D-BDE7-4FFD-B084-64DC89900B1B}" destId="{5580A190-ED3C-4CFE-8501-DAD7470E10A1}" srcOrd="2" destOrd="0" presId="urn:microsoft.com/office/officeart/2018/5/layout/IconLeafLabelList"/>
    <dgm:cxn modelId="{487F700A-25E5-4FCD-8B83-5AC0E6A77C07}" type="presParOf" srcId="{61B5AA1D-BDE7-4FFD-B084-64DC89900B1B}" destId="{83823EBF-37A8-48C1-AF13-5C2D40BF52E1}" srcOrd="3" destOrd="0" presId="urn:microsoft.com/office/officeart/2018/5/layout/IconLeafLabelList"/>
    <dgm:cxn modelId="{F6B1CB07-28FF-4125-BD72-3B124D03C013}" type="presParOf" srcId="{90F8544F-A9A8-4275-B72A-3B8AD26C93D0}" destId="{2D5E927F-C476-469E-A43C-DCE2241AC818}" srcOrd="3" destOrd="0" presId="urn:microsoft.com/office/officeart/2018/5/layout/IconLeafLabelList"/>
    <dgm:cxn modelId="{9710F924-4E84-4CA8-82E6-34A36785A636}" type="presParOf" srcId="{90F8544F-A9A8-4275-B72A-3B8AD26C93D0}" destId="{805BD842-3D50-4514-9D4E-9CE38C73403F}" srcOrd="4" destOrd="0" presId="urn:microsoft.com/office/officeart/2018/5/layout/IconLeafLabelList"/>
    <dgm:cxn modelId="{BC0E29EA-CD6F-410D-AE79-A2B48452753E}" type="presParOf" srcId="{805BD842-3D50-4514-9D4E-9CE38C73403F}" destId="{B1FB2FE8-864F-4185-9BDF-D17E5C3E595A}" srcOrd="0" destOrd="0" presId="urn:microsoft.com/office/officeart/2018/5/layout/IconLeafLabelList"/>
    <dgm:cxn modelId="{6503B225-8229-4F86-984F-6BE50179D9FA}" type="presParOf" srcId="{805BD842-3D50-4514-9D4E-9CE38C73403F}" destId="{D7A1575E-72EC-48AC-BEDE-C49D08F9D69A}" srcOrd="1" destOrd="0" presId="urn:microsoft.com/office/officeart/2018/5/layout/IconLeafLabelList"/>
    <dgm:cxn modelId="{A6482D67-2CCC-4457-A43A-D09AA0935887}" type="presParOf" srcId="{805BD842-3D50-4514-9D4E-9CE38C73403F}" destId="{F6E723DB-A556-4537-B8B4-E0D0E3BB23D4}" srcOrd="2" destOrd="0" presId="urn:microsoft.com/office/officeart/2018/5/layout/IconLeafLabelList"/>
    <dgm:cxn modelId="{93AF8BFE-99BC-4848-A2B5-B7FB03F48515}" type="presParOf" srcId="{805BD842-3D50-4514-9D4E-9CE38C73403F}" destId="{8D49D388-E8C3-4F0C-9E77-6A3A9207B64D}" srcOrd="3" destOrd="0" presId="urn:microsoft.com/office/officeart/2018/5/layout/IconLeafLabelList"/>
    <dgm:cxn modelId="{CC344807-686D-4D8A-9CBE-116039725653}" type="presParOf" srcId="{90F8544F-A9A8-4275-B72A-3B8AD26C93D0}" destId="{BC463C6D-4E80-49DA-A687-8C92168C15F2}" srcOrd="5" destOrd="0" presId="urn:microsoft.com/office/officeart/2018/5/layout/IconLeafLabelList"/>
    <dgm:cxn modelId="{5739D252-410D-459F-9B97-41472BF89E47}" type="presParOf" srcId="{90F8544F-A9A8-4275-B72A-3B8AD26C93D0}" destId="{ADED8235-1A3A-4DBE-82A2-81F99B1D7BCF}" srcOrd="6" destOrd="0" presId="urn:microsoft.com/office/officeart/2018/5/layout/IconLeafLabelList"/>
    <dgm:cxn modelId="{E323D115-5D99-4BD1-84EA-28BE65617899}" type="presParOf" srcId="{ADED8235-1A3A-4DBE-82A2-81F99B1D7BCF}" destId="{532548AF-B755-42DF-ACC9-B619C9E5172B}" srcOrd="0" destOrd="0" presId="urn:microsoft.com/office/officeart/2018/5/layout/IconLeafLabelList"/>
    <dgm:cxn modelId="{D8B61967-5604-47D6-ACE0-3C434074C285}" type="presParOf" srcId="{ADED8235-1A3A-4DBE-82A2-81F99B1D7BCF}" destId="{BF8C7660-A51E-4DDB-A942-30AFCAAA0DD4}" srcOrd="1" destOrd="0" presId="urn:microsoft.com/office/officeart/2018/5/layout/IconLeafLabelList"/>
    <dgm:cxn modelId="{368EED3A-7E81-4CA6-BFE7-59F276FA90EF}" type="presParOf" srcId="{ADED8235-1A3A-4DBE-82A2-81F99B1D7BCF}" destId="{5F05980F-195D-428D-ACDC-381758E31909}" srcOrd="2" destOrd="0" presId="urn:microsoft.com/office/officeart/2018/5/layout/IconLeafLabelList"/>
    <dgm:cxn modelId="{6E05E29E-4AFE-4B37-8752-F725DDF7807C}" type="presParOf" srcId="{ADED8235-1A3A-4DBE-82A2-81F99B1D7BCF}" destId="{EE3407C9-9EBF-4966-9415-0CDC6E84AAB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4CAD0-6F5C-4D38-951C-FB6CB5D335B4}" type="doc">
      <dgm:prSet loTypeId="urn:microsoft.com/office/officeart/2018/2/layout/IconCircleList" loCatId="icon" qsTypeId="urn:microsoft.com/office/officeart/2005/8/quickstyle/simple1" qsCatId="simple" csTypeId="urn:microsoft.com/office/officeart/2018/5/colors/Iconchunking_neutralbg_accent5_2" csCatId="accent5" phldr="1"/>
      <dgm:spPr/>
      <dgm:t>
        <a:bodyPr/>
        <a:lstStyle/>
        <a:p>
          <a:endParaRPr lang="en-US"/>
        </a:p>
      </dgm:t>
    </dgm:pt>
    <dgm:pt modelId="{CAC9E8B9-7CF0-4489-B2DC-BAC88502C47A}">
      <dgm:prSet/>
      <dgm:spPr/>
      <dgm:t>
        <a:bodyPr/>
        <a:lstStyle/>
        <a:p>
          <a:r>
            <a:rPr lang="en-US" b="1" dirty="0"/>
            <a:t>The Facts: </a:t>
          </a:r>
          <a:r>
            <a:rPr lang="en-US" dirty="0"/>
            <a:t>Dudley and Stephens (defendants) murdered a fellow young seaman (Parker) in order to save their own lives from starvation. They were found guilty of murder.</a:t>
          </a:r>
        </a:p>
      </dgm:t>
    </dgm:pt>
    <dgm:pt modelId="{F88FFA4F-84AC-49D2-928D-ECE95F667C7C}" type="parTrans" cxnId="{20734D29-3721-4C28-81EC-56A6715771BF}">
      <dgm:prSet/>
      <dgm:spPr/>
      <dgm:t>
        <a:bodyPr/>
        <a:lstStyle/>
        <a:p>
          <a:endParaRPr lang="en-US"/>
        </a:p>
      </dgm:t>
    </dgm:pt>
    <dgm:pt modelId="{E08C0519-7273-4897-8CA2-12050D2C857F}" type="sibTrans" cxnId="{20734D29-3721-4C28-81EC-56A6715771BF}">
      <dgm:prSet/>
      <dgm:spPr/>
      <dgm:t>
        <a:bodyPr/>
        <a:lstStyle/>
        <a:p>
          <a:endParaRPr lang="en-US"/>
        </a:p>
      </dgm:t>
    </dgm:pt>
    <dgm:pt modelId="{10E2B7A5-01CA-4E98-B16F-FB8A4ADE4236}">
      <dgm:prSet/>
      <dgm:spPr/>
      <dgm:t>
        <a:bodyPr/>
        <a:lstStyle/>
        <a:p>
          <a:r>
            <a:rPr lang="en-US" b="1"/>
            <a:t>Issue.</a:t>
          </a:r>
          <a:r>
            <a:rPr lang="en-US"/>
            <a:t> Whether the killing of Parker was murder considering the circumstances of this case.</a:t>
          </a:r>
        </a:p>
      </dgm:t>
    </dgm:pt>
    <dgm:pt modelId="{406B3892-95E6-40A3-AD05-6A79B0ED39AE}" type="parTrans" cxnId="{B75E1DD7-BB85-47E6-8255-7B5DC19D2B1B}">
      <dgm:prSet/>
      <dgm:spPr/>
      <dgm:t>
        <a:bodyPr/>
        <a:lstStyle/>
        <a:p>
          <a:endParaRPr lang="en-US"/>
        </a:p>
      </dgm:t>
    </dgm:pt>
    <dgm:pt modelId="{6FA9A8C2-0994-4DD7-ACEB-E9152A8F0C27}" type="sibTrans" cxnId="{B75E1DD7-BB85-47E6-8255-7B5DC19D2B1B}">
      <dgm:prSet/>
      <dgm:spPr/>
      <dgm:t>
        <a:bodyPr/>
        <a:lstStyle/>
        <a:p>
          <a:endParaRPr lang="en-US"/>
        </a:p>
      </dgm:t>
    </dgm:pt>
    <dgm:pt modelId="{BCEDEEF2-1EE9-48B0-9469-909065F1A516}">
      <dgm:prSet/>
      <dgm:spPr/>
      <dgm:t>
        <a:bodyPr/>
        <a:lstStyle/>
        <a:p>
          <a:r>
            <a:rPr lang="en-US" b="1"/>
            <a:t>Reasoning/Rule: </a:t>
          </a:r>
          <a:r>
            <a:rPr lang="en-US"/>
            <a:t>As necessary as it seems, sacrificing one life to save the rest does not justify murder.</a:t>
          </a:r>
        </a:p>
      </dgm:t>
    </dgm:pt>
    <dgm:pt modelId="{83218851-3BD0-4577-9FC1-D4A3E54E01AB}" type="parTrans" cxnId="{473DF8DD-83F8-42AA-BE0E-19BF1B2F3A4F}">
      <dgm:prSet/>
      <dgm:spPr/>
      <dgm:t>
        <a:bodyPr/>
        <a:lstStyle/>
        <a:p>
          <a:endParaRPr lang="en-US"/>
        </a:p>
      </dgm:t>
    </dgm:pt>
    <dgm:pt modelId="{5D1A6B4C-19F3-4E7E-81EE-3A6B3BC29622}" type="sibTrans" cxnId="{473DF8DD-83F8-42AA-BE0E-19BF1B2F3A4F}">
      <dgm:prSet/>
      <dgm:spPr/>
      <dgm:t>
        <a:bodyPr/>
        <a:lstStyle/>
        <a:p>
          <a:endParaRPr lang="en-US"/>
        </a:p>
      </dgm:t>
    </dgm:pt>
    <dgm:pt modelId="{A1BC74FB-B2E3-486A-AF77-A7C396CB38E7}">
      <dgm:prSet/>
      <dgm:spPr/>
      <dgm:t>
        <a:bodyPr/>
        <a:lstStyle/>
        <a:p>
          <a:r>
            <a:rPr lang="en-US" b="1"/>
            <a:t>Conclusion/Holding: </a:t>
          </a:r>
          <a:r>
            <a:rPr lang="en-US"/>
            <a:t>Yes it is murder. Stephens and Dudley to be sentenced to death.</a:t>
          </a:r>
        </a:p>
      </dgm:t>
    </dgm:pt>
    <dgm:pt modelId="{8FE82B8D-52C6-46F5-8D8D-81EDB7BC50FD}" type="parTrans" cxnId="{622E6300-F79A-4D0F-9502-BCF9BA8743BA}">
      <dgm:prSet/>
      <dgm:spPr/>
      <dgm:t>
        <a:bodyPr/>
        <a:lstStyle/>
        <a:p>
          <a:endParaRPr lang="en-US"/>
        </a:p>
      </dgm:t>
    </dgm:pt>
    <dgm:pt modelId="{2360175D-67B3-41C8-959E-0BDE6F9072FF}" type="sibTrans" cxnId="{622E6300-F79A-4D0F-9502-BCF9BA8743BA}">
      <dgm:prSet/>
      <dgm:spPr/>
      <dgm:t>
        <a:bodyPr/>
        <a:lstStyle/>
        <a:p>
          <a:endParaRPr lang="en-US"/>
        </a:p>
      </dgm:t>
    </dgm:pt>
    <dgm:pt modelId="{35A77C7C-09A7-4C8B-A1A2-C05F02F6E14C}" type="pres">
      <dgm:prSet presAssocID="{C034CAD0-6F5C-4D38-951C-FB6CB5D335B4}" presName="root" presStyleCnt="0">
        <dgm:presLayoutVars>
          <dgm:dir/>
          <dgm:resizeHandles val="exact"/>
        </dgm:presLayoutVars>
      </dgm:prSet>
      <dgm:spPr/>
    </dgm:pt>
    <dgm:pt modelId="{32167BC8-EE6B-4302-BC44-449DFFD65FAA}" type="pres">
      <dgm:prSet presAssocID="{C034CAD0-6F5C-4D38-951C-FB6CB5D335B4}" presName="container" presStyleCnt="0">
        <dgm:presLayoutVars>
          <dgm:dir/>
          <dgm:resizeHandles val="exact"/>
        </dgm:presLayoutVars>
      </dgm:prSet>
      <dgm:spPr/>
    </dgm:pt>
    <dgm:pt modelId="{56029B52-C531-4E1E-88FF-3583D538E5B7}" type="pres">
      <dgm:prSet presAssocID="{CAC9E8B9-7CF0-4489-B2DC-BAC88502C47A}" presName="compNode" presStyleCnt="0"/>
      <dgm:spPr/>
    </dgm:pt>
    <dgm:pt modelId="{4C5E572E-F15C-404A-B174-34F5C075E7E9}" type="pres">
      <dgm:prSet presAssocID="{CAC9E8B9-7CF0-4489-B2DC-BAC88502C47A}" presName="iconBgRect" presStyleLbl="bgShp" presStyleIdx="0" presStyleCnt="4"/>
      <dgm:spPr/>
    </dgm:pt>
    <dgm:pt modelId="{12AF4B9A-79FA-4AAE-88DD-39FF3F6FE9FB}" type="pres">
      <dgm:prSet presAssocID="{CAC9E8B9-7CF0-4489-B2DC-BAC88502C4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lice"/>
        </a:ext>
      </dgm:extLst>
    </dgm:pt>
    <dgm:pt modelId="{16A37011-ACB3-4AEA-8E57-FB6C8163F972}" type="pres">
      <dgm:prSet presAssocID="{CAC9E8B9-7CF0-4489-B2DC-BAC88502C47A}" presName="spaceRect" presStyleCnt="0"/>
      <dgm:spPr/>
    </dgm:pt>
    <dgm:pt modelId="{3FC5B2DC-E9B2-4B90-AF65-90028CF632E5}" type="pres">
      <dgm:prSet presAssocID="{CAC9E8B9-7CF0-4489-B2DC-BAC88502C47A}" presName="textRect" presStyleLbl="revTx" presStyleIdx="0" presStyleCnt="4">
        <dgm:presLayoutVars>
          <dgm:chMax val="1"/>
          <dgm:chPref val="1"/>
        </dgm:presLayoutVars>
      </dgm:prSet>
      <dgm:spPr/>
    </dgm:pt>
    <dgm:pt modelId="{D79920B3-A9B8-4AB6-9464-CE62122C9810}" type="pres">
      <dgm:prSet presAssocID="{E08C0519-7273-4897-8CA2-12050D2C857F}" presName="sibTrans" presStyleLbl="sibTrans2D1" presStyleIdx="0" presStyleCnt="0"/>
      <dgm:spPr/>
    </dgm:pt>
    <dgm:pt modelId="{7AA1CFFE-6FC5-4461-BE3B-A8914ABEB4CF}" type="pres">
      <dgm:prSet presAssocID="{10E2B7A5-01CA-4E98-B16F-FB8A4ADE4236}" presName="compNode" presStyleCnt="0"/>
      <dgm:spPr/>
    </dgm:pt>
    <dgm:pt modelId="{ECD01A24-C394-403F-B894-9A38EED2574E}" type="pres">
      <dgm:prSet presAssocID="{10E2B7A5-01CA-4E98-B16F-FB8A4ADE4236}" presName="iconBgRect" presStyleLbl="bgShp" presStyleIdx="1" presStyleCnt="4"/>
      <dgm:spPr/>
    </dgm:pt>
    <dgm:pt modelId="{F8F7ED8B-DACE-4DEC-9BD3-7075DDE2D031}" type="pres">
      <dgm:prSet presAssocID="{10E2B7A5-01CA-4E98-B16F-FB8A4ADE42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cuffs"/>
        </a:ext>
      </dgm:extLst>
    </dgm:pt>
    <dgm:pt modelId="{90079BF3-A521-45F3-9B2D-2C2A4B5B9F41}" type="pres">
      <dgm:prSet presAssocID="{10E2B7A5-01CA-4E98-B16F-FB8A4ADE4236}" presName="spaceRect" presStyleCnt="0"/>
      <dgm:spPr/>
    </dgm:pt>
    <dgm:pt modelId="{BD5F0B55-6BE4-4C33-8BB1-A0980889E8A8}" type="pres">
      <dgm:prSet presAssocID="{10E2B7A5-01CA-4E98-B16F-FB8A4ADE4236}" presName="textRect" presStyleLbl="revTx" presStyleIdx="1" presStyleCnt="4">
        <dgm:presLayoutVars>
          <dgm:chMax val="1"/>
          <dgm:chPref val="1"/>
        </dgm:presLayoutVars>
      </dgm:prSet>
      <dgm:spPr/>
    </dgm:pt>
    <dgm:pt modelId="{88BB3AE2-B9AE-46DC-A931-D40C7140F3FE}" type="pres">
      <dgm:prSet presAssocID="{6FA9A8C2-0994-4DD7-ACEB-E9152A8F0C27}" presName="sibTrans" presStyleLbl="sibTrans2D1" presStyleIdx="0" presStyleCnt="0"/>
      <dgm:spPr/>
    </dgm:pt>
    <dgm:pt modelId="{EEB1182F-5A91-4FE9-BF7B-37D9B9873613}" type="pres">
      <dgm:prSet presAssocID="{BCEDEEF2-1EE9-48B0-9469-909065F1A516}" presName="compNode" presStyleCnt="0"/>
      <dgm:spPr/>
    </dgm:pt>
    <dgm:pt modelId="{4211CB1C-4A8F-4EAE-8DD3-FE99AC1C1A7D}" type="pres">
      <dgm:prSet presAssocID="{BCEDEEF2-1EE9-48B0-9469-909065F1A516}" presName="iconBgRect" presStyleLbl="bgShp" presStyleIdx="2" presStyleCnt="4"/>
      <dgm:spPr/>
    </dgm:pt>
    <dgm:pt modelId="{9A708DF2-7FDD-4DBF-A6C2-F54A7212A68D}" type="pres">
      <dgm:prSet presAssocID="{BCEDEEF2-1EE9-48B0-9469-909065F1A5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A11B757B-5622-4FFF-8C83-19ACCB477B41}" type="pres">
      <dgm:prSet presAssocID="{BCEDEEF2-1EE9-48B0-9469-909065F1A516}" presName="spaceRect" presStyleCnt="0"/>
      <dgm:spPr/>
    </dgm:pt>
    <dgm:pt modelId="{95062CE0-3916-4178-8AB0-FCAD14641239}" type="pres">
      <dgm:prSet presAssocID="{BCEDEEF2-1EE9-48B0-9469-909065F1A516}" presName="textRect" presStyleLbl="revTx" presStyleIdx="2" presStyleCnt="4">
        <dgm:presLayoutVars>
          <dgm:chMax val="1"/>
          <dgm:chPref val="1"/>
        </dgm:presLayoutVars>
      </dgm:prSet>
      <dgm:spPr/>
    </dgm:pt>
    <dgm:pt modelId="{F966386A-C717-478A-9970-FACD49B7A400}" type="pres">
      <dgm:prSet presAssocID="{5D1A6B4C-19F3-4E7E-81EE-3A6B3BC29622}" presName="sibTrans" presStyleLbl="sibTrans2D1" presStyleIdx="0" presStyleCnt="0"/>
      <dgm:spPr/>
    </dgm:pt>
    <dgm:pt modelId="{C5FDC1B8-12ED-4611-8801-7D4D42D611B5}" type="pres">
      <dgm:prSet presAssocID="{A1BC74FB-B2E3-486A-AF77-A7C396CB38E7}" presName="compNode" presStyleCnt="0"/>
      <dgm:spPr/>
    </dgm:pt>
    <dgm:pt modelId="{0BF125E6-9158-4FE6-B42C-7EC7031854FB}" type="pres">
      <dgm:prSet presAssocID="{A1BC74FB-B2E3-486A-AF77-A7C396CB38E7}" presName="iconBgRect" presStyleLbl="bgShp" presStyleIdx="3" presStyleCnt="4"/>
      <dgm:spPr/>
    </dgm:pt>
    <dgm:pt modelId="{21A4F6F5-2D1E-464E-AC3D-FA1CA3A47F72}" type="pres">
      <dgm:prSet presAssocID="{A1BC74FB-B2E3-486A-AF77-A7C396CB38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ull"/>
        </a:ext>
      </dgm:extLst>
    </dgm:pt>
    <dgm:pt modelId="{FA3DE1DE-906B-4181-BBF1-46C24A720B0C}" type="pres">
      <dgm:prSet presAssocID="{A1BC74FB-B2E3-486A-AF77-A7C396CB38E7}" presName="spaceRect" presStyleCnt="0"/>
      <dgm:spPr/>
    </dgm:pt>
    <dgm:pt modelId="{3099CB06-E2AC-40D4-90F7-629DAFAEEC8E}" type="pres">
      <dgm:prSet presAssocID="{A1BC74FB-B2E3-486A-AF77-A7C396CB38E7}" presName="textRect" presStyleLbl="revTx" presStyleIdx="3" presStyleCnt="4">
        <dgm:presLayoutVars>
          <dgm:chMax val="1"/>
          <dgm:chPref val="1"/>
        </dgm:presLayoutVars>
      </dgm:prSet>
      <dgm:spPr/>
    </dgm:pt>
  </dgm:ptLst>
  <dgm:cxnLst>
    <dgm:cxn modelId="{622E6300-F79A-4D0F-9502-BCF9BA8743BA}" srcId="{C034CAD0-6F5C-4D38-951C-FB6CB5D335B4}" destId="{A1BC74FB-B2E3-486A-AF77-A7C396CB38E7}" srcOrd="3" destOrd="0" parTransId="{8FE82B8D-52C6-46F5-8D8D-81EDB7BC50FD}" sibTransId="{2360175D-67B3-41C8-959E-0BDE6F9072FF}"/>
    <dgm:cxn modelId="{1CC96323-29DD-437E-A4DF-55F4D174B071}" type="presOf" srcId="{A1BC74FB-B2E3-486A-AF77-A7C396CB38E7}" destId="{3099CB06-E2AC-40D4-90F7-629DAFAEEC8E}" srcOrd="0" destOrd="0" presId="urn:microsoft.com/office/officeart/2018/2/layout/IconCircleList"/>
    <dgm:cxn modelId="{20734D29-3721-4C28-81EC-56A6715771BF}" srcId="{C034CAD0-6F5C-4D38-951C-FB6CB5D335B4}" destId="{CAC9E8B9-7CF0-4489-B2DC-BAC88502C47A}" srcOrd="0" destOrd="0" parTransId="{F88FFA4F-84AC-49D2-928D-ECE95F667C7C}" sibTransId="{E08C0519-7273-4897-8CA2-12050D2C857F}"/>
    <dgm:cxn modelId="{7CBCE033-E382-4BEF-86B5-A13A06D89EAD}" type="presOf" srcId="{C034CAD0-6F5C-4D38-951C-FB6CB5D335B4}" destId="{35A77C7C-09A7-4C8B-A1A2-C05F02F6E14C}" srcOrd="0" destOrd="0" presId="urn:microsoft.com/office/officeart/2018/2/layout/IconCircleList"/>
    <dgm:cxn modelId="{B8E9063B-0D13-4559-85A1-C5153970B6B8}" type="presOf" srcId="{5D1A6B4C-19F3-4E7E-81EE-3A6B3BC29622}" destId="{F966386A-C717-478A-9970-FACD49B7A400}" srcOrd="0" destOrd="0" presId="urn:microsoft.com/office/officeart/2018/2/layout/IconCircleList"/>
    <dgm:cxn modelId="{BC98DE62-C6D0-49D1-B86E-A44B3528B6C8}" type="presOf" srcId="{CAC9E8B9-7CF0-4489-B2DC-BAC88502C47A}" destId="{3FC5B2DC-E9B2-4B90-AF65-90028CF632E5}" srcOrd="0" destOrd="0" presId="urn:microsoft.com/office/officeart/2018/2/layout/IconCircleList"/>
    <dgm:cxn modelId="{4CCE4891-1F40-45CA-BA7C-4AD38E484E02}" type="presOf" srcId="{BCEDEEF2-1EE9-48B0-9469-909065F1A516}" destId="{95062CE0-3916-4178-8AB0-FCAD14641239}" srcOrd="0" destOrd="0" presId="urn:microsoft.com/office/officeart/2018/2/layout/IconCircleList"/>
    <dgm:cxn modelId="{115D33BD-9011-4E03-836F-9574D473700C}" type="presOf" srcId="{E08C0519-7273-4897-8CA2-12050D2C857F}" destId="{D79920B3-A9B8-4AB6-9464-CE62122C9810}" srcOrd="0" destOrd="0" presId="urn:microsoft.com/office/officeart/2018/2/layout/IconCircleList"/>
    <dgm:cxn modelId="{49AA05C0-A78D-482F-B589-693F48552F4B}" type="presOf" srcId="{10E2B7A5-01CA-4E98-B16F-FB8A4ADE4236}" destId="{BD5F0B55-6BE4-4C33-8BB1-A0980889E8A8}" srcOrd="0" destOrd="0" presId="urn:microsoft.com/office/officeart/2018/2/layout/IconCircleList"/>
    <dgm:cxn modelId="{B75E1DD7-BB85-47E6-8255-7B5DC19D2B1B}" srcId="{C034CAD0-6F5C-4D38-951C-FB6CB5D335B4}" destId="{10E2B7A5-01CA-4E98-B16F-FB8A4ADE4236}" srcOrd="1" destOrd="0" parTransId="{406B3892-95E6-40A3-AD05-6A79B0ED39AE}" sibTransId="{6FA9A8C2-0994-4DD7-ACEB-E9152A8F0C27}"/>
    <dgm:cxn modelId="{473DF8DD-83F8-42AA-BE0E-19BF1B2F3A4F}" srcId="{C034CAD0-6F5C-4D38-951C-FB6CB5D335B4}" destId="{BCEDEEF2-1EE9-48B0-9469-909065F1A516}" srcOrd="2" destOrd="0" parTransId="{83218851-3BD0-4577-9FC1-D4A3E54E01AB}" sibTransId="{5D1A6B4C-19F3-4E7E-81EE-3A6B3BC29622}"/>
    <dgm:cxn modelId="{E81F32F8-A3EF-46C2-B2D0-6992A010061B}" type="presOf" srcId="{6FA9A8C2-0994-4DD7-ACEB-E9152A8F0C27}" destId="{88BB3AE2-B9AE-46DC-A931-D40C7140F3FE}" srcOrd="0" destOrd="0" presId="urn:microsoft.com/office/officeart/2018/2/layout/IconCircleList"/>
    <dgm:cxn modelId="{4BBF03E5-10BA-4CB7-AC35-3ABA2B38AB62}" type="presParOf" srcId="{35A77C7C-09A7-4C8B-A1A2-C05F02F6E14C}" destId="{32167BC8-EE6B-4302-BC44-449DFFD65FAA}" srcOrd="0" destOrd="0" presId="urn:microsoft.com/office/officeart/2018/2/layout/IconCircleList"/>
    <dgm:cxn modelId="{BCEB8690-68C9-41E0-9C06-353D618B39EE}" type="presParOf" srcId="{32167BC8-EE6B-4302-BC44-449DFFD65FAA}" destId="{56029B52-C531-4E1E-88FF-3583D538E5B7}" srcOrd="0" destOrd="0" presId="urn:microsoft.com/office/officeart/2018/2/layout/IconCircleList"/>
    <dgm:cxn modelId="{974CD49A-039D-4EA2-8AD0-98D4F84B3071}" type="presParOf" srcId="{56029B52-C531-4E1E-88FF-3583D538E5B7}" destId="{4C5E572E-F15C-404A-B174-34F5C075E7E9}" srcOrd="0" destOrd="0" presId="urn:microsoft.com/office/officeart/2018/2/layout/IconCircleList"/>
    <dgm:cxn modelId="{380FA84E-F00B-42FB-A5A1-48185234F9D9}" type="presParOf" srcId="{56029B52-C531-4E1E-88FF-3583D538E5B7}" destId="{12AF4B9A-79FA-4AAE-88DD-39FF3F6FE9FB}" srcOrd="1" destOrd="0" presId="urn:microsoft.com/office/officeart/2018/2/layout/IconCircleList"/>
    <dgm:cxn modelId="{E4F6A81E-C379-453C-9BFE-52DB13E66FBD}" type="presParOf" srcId="{56029B52-C531-4E1E-88FF-3583D538E5B7}" destId="{16A37011-ACB3-4AEA-8E57-FB6C8163F972}" srcOrd="2" destOrd="0" presId="urn:microsoft.com/office/officeart/2018/2/layout/IconCircleList"/>
    <dgm:cxn modelId="{74A9C93A-EA23-4BBC-8707-E50C8E2DA45D}" type="presParOf" srcId="{56029B52-C531-4E1E-88FF-3583D538E5B7}" destId="{3FC5B2DC-E9B2-4B90-AF65-90028CF632E5}" srcOrd="3" destOrd="0" presId="urn:microsoft.com/office/officeart/2018/2/layout/IconCircleList"/>
    <dgm:cxn modelId="{4F71FC25-93F9-40F3-96A1-970960CE25CB}" type="presParOf" srcId="{32167BC8-EE6B-4302-BC44-449DFFD65FAA}" destId="{D79920B3-A9B8-4AB6-9464-CE62122C9810}" srcOrd="1" destOrd="0" presId="urn:microsoft.com/office/officeart/2018/2/layout/IconCircleList"/>
    <dgm:cxn modelId="{AAA58714-608E-439C-968F-1D3206CC745D}" type="presParOf" srcId="{32167BC8-EE6B-4302-BC44-449DFFD65FAA}" destId="{7AA1CFFE-6FC5-4461-BE3B-A8914ABEB4CF}" srcOrd="2" destOrd="0" presId="urn:microsoft.com/office/officeart/2018/2/layout/IconCircleList"/>
    <dgm:cxn modelId="{37ADAA6B-F8B7-4812-B4C0-E344F5E9BD07}" type="presParOf" srcId="{7AA1CFFE-6FC5-4461-BE3B-A8914ABEB4CF}" destId="{ECD01A24-C394-403F-B894-9A38EED2574E}" srcOrd="0" destOrd="0" presId="urn:microsoft.com/office/officeart/2018/2/layout/IconCircleList"/>
    <dgm:cxn modelId="{16877AE2-26B0-4390-9236-16C37993737E}" type="presParOf" srcId="{7AA1CFFE-6FC5-4461-BE3B-A8914ABEB4CF}" destId="{F8F7ED8B-DACE-4DEC-9BD3-7075DDE2D031}" srcOrd="1" destOrd="0" presId="urn:microsoft.com/office/officeart/2018/2/layout/IconCircleList"/>
    <dgm:cxn modelId="{6CF58E3B-4052-4372-BABF-7B605A36175C}" type="presParOf" srcId="{7AA1CFFE-6FC5-4461-BE3B-A8914ABEB4CF}" destId="{90079BF3-A521-45F3-9B2D-2C2A4B5B9F41}" srcOrd="2" destOrd="0" presId="urn:microsoft.com/office/officeart/2018/2/layout/IconCircleList"/>
    <dgm:cxn modelId="{6645648D-DA90-47DE-9991-DB57C007F344}" type="presParOf" srcId="{7AA1CFFE-6FC5-4461-BE3B-A8914ABEB4CF}" destId="{BD5F0B55-6BE4-4C33-8BB1-A0980889E8A8}" srcOrd="3" destOrd="0" presId="urn:microsoft.com/office/officeart/2018/2/layout/IconCircleList"/>
    <dgm:cxn modelId="{3B628F72-7CDC-4EEB-A252-DF95DCB908A5}" type="presParOf" srcId="{32167BC8-EE6B-4302-BC44-449DFFD65FAA}" destId="{88BB3AE2-B9AE-46DC-A931-D40C7140F3FE}" srcOrd="3" destOrd="0" presId="urn:microsoft.com/office/officeart/2018/2/layout/IconCircleList"/>
    <dgm:cxn modelId="{67A0B3CA-9C3E-4C1F-8B58-C25685092CC4}" type="presParOf" srcId="{32167BC8-EE6B-4302-BC44-449DFFD65FAA}" destId="{EEB1182F-5A91-4FE9-BF7B-37D9B9873613}" srcOrd="4" destOrd="0" presId="urn:microsoft.com/office/officeart/2018/2/layout/IconCircleList"/>
    <dgm:cxn modelId="{F345E865-0DA4-4ED9-8FED-EB4CECF13F12}" type="presParOf" srcId="{EEB1182F-5A91-4FE9-BF7B-37D9B9873613}" destId="{4211CB1C-4A8F-4EAE-8DD3-FE99AC1C1A7D}" srcOrd="0" destOrd="0" presId="urn:microsoft.com/office/officeart/2018/2/layout/IconCircleList"/>
    <dgm:cxn modelId="{4C9B2471-11B6-44FF-A532-B6CBB0E40C0A}" type="presParOf" srcId="{EEB1182F-5A91-4FE9-BF7B-37D9B9873613}" destId="{9A708DF2-7FDD-4DBF-A6C2-F54A7212A68D}" srcOrd="1" destOrd="0" presId="urn:microsoft.com/office/officeart/2018/2/layout/IconCircleList"/>
    <dgm:cxn modelId="{153A15B7-7651-49D8-AF9F-180AE2A64E7A}" type="presParOf" srcId="{EEB1182F-5A91-4FE9-BF7B-37D9B9873613}" destId="{A11B757B-5622-4FFF-8C83-19ACCB477B41}" srcOrd="2" destOrd="0" presId="urn:microsoft.com/office/officeart/2018/2/layout/IconCircleList"/>
    <dgm:cxn modelId="{A479E8F4-7FEB-4773-A76F-FB2DCF59BF53}" type="presParOf" srcId="{EEB1182F-5A91-4FE9-BF7B-37D9B9873613}" destId="{95062CE0-3916-4178-8AB0-FCAD14641239}" srcOrd="3" destOrd="0" presId="urn:microsoft.com/office/officeart/2018/2/layout/IconCircleList"/>
    <dgm:cxn modelId="{59087210-2FDD-4765-8A02-713CB0CC73D1}" type="presParOf" srcId="{32167BC8-EE6B-4302-BC44-449DFFD65FAA}" destId="{F966386A-C717-478A-9970-FACD49B7A400}" srcOrd="5" destOrd="0" presId="urn:microsoft.com/office/officeart/2018/2/layout/IconCircleList"/>
    <dgm:cxn modelId="{F8452148-B1C8-42E7-9930-673645C37E04}" type="presParOf" srcId="{32167BC8-EE6B-4302-BC44-449DFFD65FAA}" destId="{C5FDC1B8-12ED-4611-8801-7D4D42D611B5}" srcOrd="6" destOrd="0" presId="urn:microsoft.com/office/officeart/2018/2/layout/IconCircleList"/>
    <dgm:cxn modelId="{05956AF4-6A98-46E9-AF1B-2B18A6A52823}" type="presParOf" srcId="{C5FDC1B8-12ED-4611-8801-7D4D42D611B5}" destId="{0BF125E6-9158-4FE6-B42C-7EC7031854FB}" srcOrd="0" destOrd="0" presId="urn:microsoft.com/office/officeart/2018/2/layout/IconCircleList"/>
    <dgm:cxn modelId="{18840EEE-EC46-4B6A-9280-23766A7AD135}" type="presParOf" srcId="{C5FDC1B8-12ED-4611-8801-7D4D42D611B5}" destId="{21A4F6F5-2D1E-464E-AC3D-FA1CA3A47F72}" srcOrd="1" destOrd="0" presId="urn:microsoft.com/office/officeart/2018/2/layout/IconCircleList"/>
    <dgm:cxn modelId="{477C5AFA-1614-4C32-ABEB-05C82AB62966}" type="presParOf" srcId="{C5FDC1B8-12ED-4611-8801-7D4D42D611B5}" destId="{FA3DE1DE-906B-4181-BBF1-46C24A720B0C}" srcOrd="2" destOrd="0" presId="urn:microsoft.com/office/officeart/2018/2/layout/IconCircleList"/>
    <dgm:cxn modelId="{DC5867A1-B6ED-49DD-BE05-6D29658BE00B}" type="presParOf" srcId="{C5FDC1B8-12ED-4611-8801-7D4D42D611B5}" destId="{3099CB06-E2AC-40D4-90F7-629DAFAEEC8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B8D048-CFF2-42E0-9DBE-9A826FB0748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0DE3E35-CF3A-40CE-B35E-8B9CC88BAB19}">
      <dgm:prSet/>
      <dgm:spPr/>
      <dgm:t>
        <a:bodyPr/>
        <a:lstStyle/>
        <a:p>
          <a:pPr>
            <a:lnSpc>
              <a:spcPct val="100000"/>
            </a:lnSpc>
          </a:pPr>
          <a:r>
            <a:rPr lang="en-US" b="1" i="1"/>
            <a:t>Buried Bodies Case</a:t>
          </a:r>
          <a:endParaRPr lang="en-US"/>
        </a:p>
      </dgm:t>
    </dgm:pt>
    <dgm:pt modelId="{BD1E8BEF-E29B-44BD-BE2F-A0D74648A5BB}" type="parTrans" cxnId="{E9EB5268-02C5-4F2E-A471-F5F26A460857}">
      <dgm:prSet/>
      <dgm:spPr/>
      <dgm:t>
        <a:bodyPr/>
        <a:lstStyle/>
        <a:p>
          <a:endParaRPr lang="en-US"/>
        </a:p>
      </dgm:t>
    </dgm:pt>
    <dgm:pt modelId="{C1C15A78-5D1E-48F9-B476-D5D7C0ABB5C0}" type="sibTrans" cxnId="{E9EB5268-02C5-4F2E-A471-F5F26A460857}">
      <dgm:prSet/>
      <dgm:spPr/>
      <dgm:t>
        <a:bodyPr/>
        <a:lstStyle/>
        <a:p>
          <a:pPr>
            <a:lnSpc>
              <a:spcPct val="100000"/>
            </a:lnSpc>
          </a:pPr>
          <a:endParaRPr lang="en-US"/>
        </a:p>
      </dgm:t>
    </dgm:pt>
    <dgm:pt modelId="{49F429EF-5A03-40F8-9109-7582F5673415}">
      <dgm:prSet/>
      <dgm:spPr/>
      <dgm:t>
        <a:bodyPr/>
        <a:lstStyle/>
        <a:p>
          <a:pPr>
            <a:lnSpc>
              <a:spcPct val="100000"/>
            </a:lnSpc>
          </a:pPr>
          <a:r>
            <a:rPr lang="en-US" b="1" dirty="0"/>
            <a:t>Facts: </a:t>
          </a:r>
          <a:r>
            <a:rPr lang="en-US" dirty="0"/>
            <a:t>Attorney Armani was appointed to serve as counsel for </a:t>
          </a:r>
          <a:r>
            <a:rPr lang="en-US" dirty="0" err="1"/>
            <a:t>Garrow</a:t>
          </a:r>
          <a:r>
            <a:rPr lang="en-US" dirty="0"/>
            <a:t>, a 38-year old mechanic who was charged with murdering </a:t>
          </a:r>
          <a:r>
            <a:rPr lang="en-US" dirty="0" err="1"/>
            <a:t>Domblewski</a:t>
          </a:r>
          <a:r>
            <a:rPr lang="en-US" dirty="0"/>
            <a:t>.  Armani recruited his friend attorney </a:t>
          </a:r>
          <a:r>
            <a:rPr lang="en-US" dirty="0" err="1"/>
            <a:t>Belge</a:t>
          </a:r>
          <a:r>
            <a:rPr lang="en-US" dirty="0"/>
            <a:t>, an experience criminal defense attorney, to help with the representation. </a:t>
          </a:r>
        </a:p>
      </dgm:t>
    </dgm:pt>
    <dgm:pt modelId="{F1D0502A-8F56-43B2-B98A-5695B8D3CF25}" type="parTrans" cxnId="{A353C96B-4F2A-42B6-B4D6-6932DD85E2D4}">
      <dgm:prSet/>
      <dgm:spPr/>
      <dgm:t>
        <a:bodyPr/>
        <a:lstStyle/>
        <a:p>
          <a:endParaRPr lang="en-US"/>
        </a:p>
      </dgm:t>
    </dgm:pt>
    <dgm:pt modelId="{AEECA592-7DE6-4AEF-8B5A-5AECB0800972}" type="sibTrans" cxnId="{A353C96B-4F2A-42B6-B4D6-6932DD85E2D4}">
      <dgm:prSet/>
      <dgm:spPr/>
      <dgm:t>
        <a:bodyPr/>
        <a:lstStyle/>
        <a:p>
          <a:pPr>
            <a:lnSpc>
              <a:spcPct val="100000"/>
            </a:lnSpc>
          </a:pPr>
          <a:endParaRPr lang="en-US"/>
        </a:p>
      </dgm:t>
    </dgm:pt>
    <dgm:pt modelId="{3B253ED9-1B69-4E53-A509-E30BFDBE5935}">
      <dgm:prSet/>
      <dgm:spPr/>
      <dgm:t>
        <a:bodyPr/>
        <a:lstStyle/>
        <a:p>
          <a:pPr>
            <a:lnSpc>
              <a:spcPct val="100000"/>
            </a:lnSpc>
          </a:pPr>
          <a:r>
            <a:rPr lang="en-US" b="1"/>
            <a:t>Issue: </a:t>
          </a:r>
          <a:r>
            <a:rPr lang="en-US"/>
            <a:t>Whether attorney-client confidentiality excuse an attorney from making full disclosure to authorities?</a:t>
          </a:r>
        </a:p>
      </dgm:t>
    </dgm:pt>
    <dgm:pt modelId="{AA0D2859-9A79-48FF-855E-3F813630743A}" type="parTrans" cxnId="{F7F326B2-7F84-42F8-8328-54A841F5F80C}">
      <dgm:prSet/>
      <dgm:spPr/>
      <dgm:t>
        <a:bodyPr/>
        <a:lstStyle/>
        <a:p>
          <a:endParaRPr lang="en-US"/>
        </a:p>
      </dgm:t>
    </dgm:pt>
    <dgm:pt modelId="{A0167B18-B0D7-4AF7-8021-615A57CA62AC}" type="sibTrans" cxnId="{F7F326B2-7F84-42F8-8328-54A841F5F80C}">
      <dgm:prSet/>
      <dgm:spPr/>
      <dgm:t>
        <a:bodyPr/>
        <a:lstStyle/>
        <a:p>
          <a:pPr>
            <a:lnSpc>
              <a:spcPct val="100000"/>
            </a:lnSpc>
          </a:pPr>
          <a:endParaRPr lang="en-US"/>
        </a:p>
      </dgm:t>
    </dgm:pt>
    <dgm:pt modelId="{C160C908-84B2-4EBB-9497-34450372AAC0}">
      <dgm:prSet/>
      <dgm:spPr/>
      <dgm:t>
        <a:bodyPr/>
        <a:lstStyle/>
        <a:p>
          <a:pPr>
            <a:lnSpc>
              <a:spcPct val="100000"/>
            </a:lnSpc>
          </a:pPr>
          <a:r>
            <a:rPr lang="en-US" b="1" dirty="0"/>
            <a:t>Analysis/Application:</a:t>
          </a:r>
          <a:r>
            <a:rPr lang="en-US" dirty="0"/>
            <a:t> </a:t>
          </a:r>
          <a:r>
            <a:rPr lang="en-US" dirty="0" err="1"/>
            <a:t>Garrow’s</a:t>
          </a:r>
          <a:r>
            <a:rPr lang="en-US" dirty="0"/>
            <a:t> disclosure was protected by confidentiality and the attorney-client privilege.  </a:t>
          </a:r>
        </a:p>
      </dgm:t>
    </dgm:pt>
    <dgm:pt modelId="{6455607B-437C-4F6F-92B0-344CA25E5E5A}" type="parTrans" cxnId="{4BCB5B93-A638-4FDB-B803-097BFC5B093F}">
      <dgm:prSet/>
      <dgm:spPr/>
      <dgm:t>
        <a:bodyPr/>
        <a:lstStyle/>
        <a:p>
          <a:endParaRPr lang="en-US"/>
        </a:p>
      </dgm:t>
    </dgm:pt>
    <dgm:pt modelId="{02600BB9-CBCB-47C2-B76C-0A1FB05B57FC}" type="sibTrans" cxnId="{4BCB5B93-A638-4FDB-B803-097BFC5B093F}">
      <dgm:prSet/>
      <dgm:spPr/>
      <dgm:t>
        <a:bodyPr/>
        <a:lstStyle/>
        <a:p>
          <a:pPr>
            <a:lnSpc>
              <a:spcPct val="100000"/>
            </a:lnSpc>
          </a:pPr>
          <a:endParaRPr lang="en-US"/>
        </a:p>
      </dgm:t>
    </dgm:pt>
    <dgm:pt modelId="{91F3D031-58F4-4E04-A073-120ABD1419F1}">
      <dgm:prSet/>
      <dgm:spPr/>
      <dgm:t>
        <a:bodyPr/>
        <a:lstStyle/>
        <a:p>
          <a:pPr>
            <a:lnSpc>
              <a:spcPct val="100000"/>
            </a:lnSpc>
          </a:pPr>
          <a:r>
            <a:rPr lang="en-US" b="1"/>
            <a:t>Rule: </a:t>
          </a:r>
          <a:r>
            <a:rPr lang="en-US"/>
            <a:t>Confidential communications between an attorney and his client are privileged from disclosure as a rule of necessity in the administration of justice.</a:t>
          </a:r>
        </a:p>
      </dgm:t>
    </dgm:pt>
    <dgm:pt modelId="{32D7C41A-BE9A-480F-A201-0DD95F0B5FC6}" type="parTrans" cxnId="{0081F6B6-854D-4B7D-BE27-D6A43B2B762C}">
      <dgm:prSet/>
      <dgm:spPr/>
      <dgm:t>
        <a:bodyPr/>
        <a:lstStyle/>
        <a:p>
          <a:endParaRPr lang="en-US"/>
        </a:p>
      </dgm:t>
    </dgm:pt>
    <dgm:pt modelId="{A9A06072-9464-4EBC-888D-08C36718D10C}" type="sibTrans" cxnId="{0081F6B6-854D-4B7D-BE27-D6A43B2B762C}">
      <dgm:prSet/>
      <dgm:spPr/>
      <dgm:t>
        <a:bodyPr/>
        <a:lstStyle/>
        <a:p>
          <a:pPr>
            <a:lnSpc>
              <a:spcPct val="100000"/>
            </a:lnSpc>
          </a:pPr>
          <a:endParaRPr lang="en-US"/>
        </a:p>
      </dgm:t>
    </dgm:pt>
    <dgm:pt modelId="{10A9B673-799A-4F70-9F5A-03930C01EB5D}">
      <dgm:prSet/>
      <dgm:spPr/>
      <dgm:t>
        <a:bodyPr/>
        <a:lstStyle/>
        <a:p>
          <a:pPr>
            <a:lnSpc>
              <a:spcPct val="100000"/>
            </a:lnSpc>
          </a:pPr>
          <a:r>
            <a:rPr lang="en-US" b="1"/>
            <a:t>Conclusion: </a:t>
          </a:r>
          <a:r>
            <a:rPr lang="en-US"/>
            <a:t>The court dismissed the indictment against defendant attorney on grounds of a privileged communication between defendant and his client and in the interests of justice.</a:t>
          </a:r>
        </a:p>
      </dgm:t>
    </dgm:pt>
    <dgm:pt modelId="{06C574AB-22AC-47DB-807B-986626B61489}" type="parTrans" cxnId="{CCC31F04-C5EB-46C8-A899-92574EDD22F6}">
      <dgm:prSet/>
      <dgm:spPr/>
      <dgm:t>
        <a:bodyPr/>
        <a:lstStyle/>
        <a:p>
          <a:endParaRPr lang="en-US"/>
        </a:p>
      </dgm:t>
    </dgm:pt>
    <dgm:pt modelId="{506029D4-7F45-4510-9C02-BD0EC98DA79D}" type="sibTrans" cxnId="{CCC31F04-C5EB-46C8-A899-92574EDD22F6}">
      <dgm:prSet/>
      <dgm:spPr/>
      <dgm:t>
        <a:bodyPr/>
        <a:lstStyle/>
        <a:p>
          <a:endParaRPr lang="en-US"/>
        </a:p>
      </dgm:t>
    </dgm:pt>
    <dgm:pt modelId="{167672F6-66C2-4B9F-8069-770BBB2D080E}" type="pres">
      <dgm:prSet presAssocID="{73B8D048-CFF2-42E0-9DBE-9A826FB07480}" presName="Name0" presStyleCnt="0">
        <dgm:presLayoutVars>
          <dgm:dir/>
          <dgm:resizeHandles val="exact"/>
        </dgm:presLayoutVars>
      </dgm:prSet>
      <dgm:spPr/>
    </dgm:pt>
    <dgm:pt modelId="{02D31E61-435D-42AC-AC74-A68D9F5209C5}" type="pres">
      <dgm:prSet presAssocID="{00DE3E35-CF3A-40CE-B35E-8B9CC88BAB19}" presName="node" presStyleLbl="node1" presStyleIdx="0" presStyleCnt="6">
        <dgm:presLayoutVars>
          <dgm:bulletEnabled val="1"/>
        </dgm:presLayoutVars>
      </dgm:prSet>
      <dgm:spPr/>
    </dgm:pt>
    <dgm:pt modelId="{13A9D9B9-8EA6-4B65-8668-744103ED5984}" type="pres">
      <dgm:prSet presAssocID="{C1C15A78-5D1E-48F9-B476-D5D7C0ABB5C0}" presName="sibTrans" presStyleLbl="sibTrans1D1" presStyleIdx="0" presStyleCnt="5"/>
      <dgm:spPr/>
    </dgm:pt>
    <dgm:pt modelId="{3602DDE2-3065-43F1-9414-4CFDD0F89045}" type="pres">
      <dgm:prSet presAssocID="{C1C15A78-5D1E-48F9-B476-D5D7C0ABB5C0}" presName="connectorText" presStyleLbl="sibTrans1D1" presStyleIdx="0" presStyleCnt="5"/>
      <dgm:spPr/>
    </dgm:pt>
    <dgm:pt modelId="{08911FA0-3FD9-408A-9951-D553427BB825}" type="pres">
      <dgm:prSet presAssocID="{49F429EF-5A03-40F8-9109-7582F5673415}" presName="node" presStyleLbl="node1" presStyleIdx="1" presStyleCnt="6">
        <dgm:presLayoutVars>
          <dgm:bulletEnabled val="1"/>
        </dgm:presLayoutVars>
      </dgm:prSet>
      <dgm:spPr/>
    </dgm:pt>
    <dgm:pt modelId="{4B634870-751D-4E0E-8A14-DF157A62B8E0}" type="pres">
      <dgm:prSet presAssocID="{AEECA592-7DE6-4AEF-8B5A-5AECB0800972}" presName="sibTrans" presStyleLbl="sibTrans1D1" presStyleIdx="1" presStyleCnt="5"/>
      <dgm:spPr/>
    </dgm:pt>
    <dgm:pt modelId="{48956126-C921-49A0-9AF5-AA9C8A2D02D6}" type="pres">
      <dgm:prSet presAssocID="{AEECA592-7DE6-4AEF-8B5A-5AECB0800972}" presName="connectorText" presStyleLbl="sibTrans1D1" presStyleIdx="1" presStyleCnt="5"/>
      <dgm:spPr/>
    </dgm:pt>
    <dgm:pt modelId="{1E59C97F-7AF0-43ED-ADF3-C913300609AA}" type="pres">
      <dgm:prSet presAssocID="{3B253ED9-1B69-4E53-A509-E30BFDBE5935}" presName="node" presStyleLbl="node1" presStyleIdx="2" presStyleCnt="6">
        <dgm:presLayoutVars>
          <dgm:bulletEnabled val="1"/>
        </dgm:presLayoutVars>
      </dgm:prSet>
      <dgm:spPr/>
    </dgm:pt>
    <dgm:pt modelId="{CEEC02B9-4D27-4821-BC9D-00DB6EDB0437}" type="pres">
      <dgm:prSet presAssocID="{A0167B18-B0D7-4AF7-8021-615A57CA62AC}" presName="sibTrans" presStyleLbl="sibTrans1D1" presStyleIdx="2" presStyleCnt="5"/>
      <dgm:spPr/>
    </dgm:pt>
    <dgm:pt modelId="{3265CBBA-C8A0-453C-93CA-9515F2F6ABCB}" type="pres">
      <dgm:prSet presAssocID="{A0167B18-B0D7-4AF7-8021-615A57CA62AC}" presName="connectorText" presStyleLbl="sibTrans1D1" presStyleIdx="2" presStyleCnt="5"/>
      <dgm:spPr/>
    </dgm:pt>
    <dgm:pt modelId="{2F49ECDE-AF60-48C0-AEB4-319D7F360365}" type="pres">
      <dgm:prSet presAssocID="{C160C908-84B2-4EBB-9497-34450372AAC0}" presName="node" presStyleLbl="node1" presStyleIdx="3" presStyleCnt="6">
        <dgm:presLayoutVars>
          <dgm:bulletEnabled val="1"/>
        </dgm:presLayoutVars>
      </dgm:prSet>
      <dgm:spPr/>
    </dgm:pt>
    <dgm:pt modelId="{F830FED1-EFE6-4730-B0D5-6154C148FD64}" type="pres">
      <dgm:prSet presAssocID="{02600BB9-CBCB-47C2-B76C-0A1FB05B57FC}" presName="sibTrans" presStyleLbl="sibTrans1D1" presStyleIdx="3" presStyleCnt="5"/>
      <dgm:spPr/>
    </dgm:pt>
    <dgm:pt modelId="{CB9647C6-9963-42EC-913F-90847468C355}" type="pres">
      <dgm:prSet presAssocID="{02600BB9-CBCB-47C2-B76C-0A1FB05B57FC}" presName="connectorText" presStyleLbl="sibTrans1D1" presStyleIdx="3" presStyleCnt="5"/>
      <dgm:spPr/>
    </dgm:pt>
    <dgm:pt modelId="{A9069417-7E43-4B29-B213-46779E4883B1}" type="pres">
      <dgm:prSet presAssocID="{91F3D031-58F4-4E04-A073-120ABD1419F1}" presName="node" presStyleLbl="node1" presStyleIdx="4" presStyleCnt="6">
        <dgm:presLayoutVars>
          <dgm:bulletEnabled val="1"/>
        </dgm:presLayoutVars>
      </dgm:prSet>
      <dgm:spPr/>
    </dgm:pt>
    <dgm:pt modelId="{139646C9-F69D-44E6-9715-33FF187F9193}" type="pres">
      <dgm:prSet presAssocID="{A9A06072-9464-4EBC-888D-08C36718D10C}" presName="sibTrans" presStyleLbl="sibTrans1D1" presStyleIdx="4" presStyleCnt="5"/>
      <dgm:spPr/>
    </dgm:pt>
    <dgm:pt modelId="{7D5C3169-97DC-4990-96AC-F2427111620B}" type="pres">
      <dgm:prSet presAssocID="{A9A06072-9464-4EBC-888D-08C36718D10C}" presName="connectorText" presStyleLbl="sibTrans1D1" presStyleIdx="4" presStyleCnt="5"/>
      <dgm:spPr/>
    </dgm:pt>
    <dgm:pt modelId="{09875718-6318-4B5C-8D7A-A8DDE200E5C0}" type="pres">
      <dgm:prSet presAssocID="{10A9B673-799A-4F70-9F5A-03930C01EB5D}" presName="node" presStyleLbl="node1" presStyleIdx="5" presStyleCnt="6">
        <dgm:presLayoutVars>
          <dgm:bulletEnabled val="1"/>
        </dgm:presLayoutVars>
      </dgm:prSet>
      <dgm:spPr/>
    </dgm:pt>
  </dgm:ptLst>
  <dgm:cxnLst>
    <dgm:cxn modelId="{289F4401-D120-47A1-8E54-E5FAB69D586A}" type="presOf" srcId="{A9A06072-9464-4EBC-888D-08C36718D10C}" destId="{139646C9-F69D-44E6-9715-33FF187F9193}" srcOrd="0" destOrd="0" presId="urn:microsoft.com/office/officeart/2016/7/layout/RepeatingBendingProcessNew"/>
    <dgm:cxn modelId="{CCC31F04-C5EB-46C8-A899-92574EDD22F6}" srcId="{73B8D048-CFF2-42E0-9DBE-9A826FB07480}" destId="{10A9B673-799A-4F70-9F5A-03930C01EB5D}" srcOrd="5" destOrd="0" parTransId="{06C574AB-22AC-47DB-807B-986626B61489}" sibTransId="{506029D4-7F45-4510-9C02-BD0EC98DA79D}"/>
    <dgm:cxn modelId="{2D34370F-9380-480D-9729-8E0A8E8EC3AC}" type="presOf" srcId="{91F3D031-58F4-4E04-A073-120ABD1419F1}" destId="{A9069417-7E43-4B29-B213-46779E4883B1}" srcOrd="0" destOrd="0" presId="urn:microsoft.com/office/officeart/2016/7/layout/RepeatingBendingProcessNew"/>
    <dgm:cxn modelId="{D292B119-04F4-449F-950D-54E3F5BAA42C}" type="presOf" srcId="{49F429EF-5A03-40F8-9109-7582F5673415}" destId="{08911FA0-3FD9-408A-9951-D553427BB825}" srcOrd="0" destOrd="0" presId="urn:microsoft.com/office/officeart/2016/7/layout/RepeatingBendingProcessNew"/>
    <dgm:cxn modelId="{6B2D265B-F45A-45E8-9445-2A2A1FC7EDDF}" type="presOf" srcId="{02600BB9-CBCB-47C2-B76C-0A1FB05B57FC}" destId="{F830FED1-EFE6-4730-B0D5-6154C148FD64}" srcOrd="0" destOrd="0" presId="urn:microsoft.com/office/officeart/2016/7/layout/RepeatingBendingProcessNew"/>
    <dgm:cxn modelId="{42605C66-B758-4EBC-9C84-79068916259D}" type="presOf" srcId="{3B253ED9-1B69-4E53-A509-E30BFDBE5935}" destId="{1E59C97F-7AF0-43ED-ADF3-C913300609AA}" srcOrd="0" destOrd="0" presId="urn:microsoft.com/office/officeart/2016/7/layout/RepeatingBendingProcessNew"/>
    <dgm:cxn modelId="{E9EB5268-02C5-4F2E-A471-F5F26A460857}" srcId="{73B8D048-CFF2-42E0-9DBE-9A826FB07480}" destId="{00DE3E35-CF3A-40CE-B35E-8B9CC88BAB19}" srcOrd="0" destOrd="0" parTransId="{BD1E8BEF-E29B-44BD-BE2F-A0D74648A5BB}" sibTransId="{C1C15A78-5D1E-48F9-B476-D5D7C0ABB5C0}"/>
    <dgm:cxn modelId="{A353C96B-4F2A-42B6-B4D6-6932DD85E2D4}" srcId="{73B8D048-CFF2-42E0-9DBE-9A826FB07480}" destId="{49F429EF-5A03-40F8-9109-7582F5673415}" srcOrd="1" destOrd="0" parTransId="{F1D0502A-8F56-43B2-B98A-5695B8D3CF25}" sibTransId="{AEECA592-7DE6-4AEF-8B5A-5AECB0800972}"/>
    <dgm:cxn modelId="{71AA3E51-D6EF-44C6-9613-E128764B98BF}" type="presOf" srcId="{AEECA592-7DE6-4AEF-8B5A-5AECB0800972}" destId="{4B634870-751D-4E0E-8A14-DF157A62B8E0}" srcOrd="0" destOrd="0" presId="urn:microsoft.com/office/officeart/2016/7/layout/RepeatingBendingProcessNew"/>
    <dgm:cxn modelId="{431C985A-7960-4001-8906-8D7689A2E176}" type="presOf" srcId="{A9A06072-9464-4EBC-888D-08C36718D10C}" destId="{7D5C3169-97DC-4990-96AC-F2427111620B}" srcOrd="1" destOrd="0" presId="urn:microsoft.com/office/officeart/2016/7/layout/RepeatingBendingProcessNew"/>
    <dgm:cxn modelId="{72F74F81-15F0-4D0E-86D9-F52E76D6EEFE}" type="presOf" srcId="{C1C15A78-5D1E-48F9-B476-D5D7C0ABB5C0}" destId="{3602DDE2-3065-43F1-9414-4CFDD0F89045}" srcOrd="1" destOrd="0" presId="urn:microsoft.com/office/officeart/2016/7/layout/RepeatingBendingProcessNew"/>
    <dgm:cxn modelId="{A5389A91-BF0A-4E94-B7DC-550695E2674C}" type="presOf" srcId="{AEECA592-7DE6-4AEF-8B5A-5AECB0800972}" destId="{48956126-C921-49A0-9AF5-AA9C8A2D02D6}" srcOrd="1" destOrd="0" presId="urn:microsoft.com/office/officeart/2016/7/layout/RepeatingBendingProcessNew"/>
    <dgm:cxn modelId="{4BCB5B93-A638-4FDB-B803-097BFC5B093F}" srcId="{73B8D048-CFF2-42E0-9DBE-9A826FB07480}" destId="{C160C908-84B2-4EBB-9497-34450372AAC0}" srcOrd="3" destOrd="0" parTransId="{6455607B-437C-4F6F-92B0-344CA25E5E5A}" sibTransId="{02600BB9-CBCB-47C2-B76C-0A1FB05B57FC}"/>
    <dgm:cxn modelId="{8D524493-3583-4450-A88C-59F210753EF6}" type="presOf" srcId="{00DE3E35-CF3A-40CE-B35E-8B9CC88BAB19}" destId="{02D31E61-435D-42AC-AC74-A68D9F5209C5}" srcOrd="0" destOrd="0" presId="urn:microsoft.com/office/officeart/2016/7/layout/RepeatingBendingProcessNew"/>
    <dgm:cxn modelId="{F7F326B2-7F84-42F8-8328-54A841F5F80C}" srcId="{73B8D048-CFF2-42E0-9DBE-9A826FB07480}" destId="{3B253ED9-1B69-4E53-A509-E30BFDBE5935}" srcOrd="2" destOrd="0" parTransId="{AA0D2859-9A79-48FF-855E-3F813630743A}" sibTransId="{A0167B18-B0D7-4AF7-8021-615A57CA62AC}"/>
    <dgm:cxn modelId="{0081F6B6-854D-4B7D-BE27-D6A43B2B762C}" srcId="{73B8D048-CFF2-42E0-9DBE-9A826FB07480}" destId="{91F3D031-58F4-4E04-A073-120ABD1419F1}" srcOrd="4" destOrd="0" parTransId="{32D7C41A-BE9A-480F-A201-0DD95F0B5FC6}" sibTransId="{A9A06072-9464-4EBC-888D-08C36718D10C}"/>
    <dgm:cxn modelId="{A8EECBC4-E813-47FE-906C-4A4C2199808B}" type="presOf" srcId="{02600BB9-CBCB-47C2-B76C-0A1FB05B57FC}" destId="{CB9647C6-9963-42EC-913F-90847468C355}" srcOrd="1" destOrd="0" presId="urn:microsoft.com/office/officeart/2016/7/layout/RepeatingBendingProcessNew"/>
    <dgm:cxn modelId="{0DB481CD-8123-4E7C-A0A9-093224A7EC5B}" type="presOf" srcId="{10A9B673-799A-4F70-9F5A-03930C01EB5D}" destId="{09875718-6318-4B5C-8D7A-A8DDE200E5C0}" srcOrd="0" destOrd="0" presId="urn:microsoft.com/office/officeart/2016/7/layout/RepeatingBendingProcessNew"/>
    <dgm:cxn modelId="{79A437D3-22C9-48AF-A114-46751D5147A1}" type="presOf" srcId="{C1C15A78-5D1E-48F9-B476-D5D7C0ABB5C0}" destId="{13A9D9B9-8EA6-4B65-8668-744103ED5984}" srcOrd="0" destOrd="0" presId="urn:microsoft.com/office/officeart/2016/7/layout/RepeatingBendingProcessNew"/>
    <dgm:cxn modelId="{A46E21D8-CB92-46F5-97AA-5FE46E522230}" type="presOf" srcId="{C160C908-84B2-4EBB-9497-34450372AAC0}" destId="{2F49ECDE-AF60-48C0-AEB4-319D7F360365}" srcOrd="0" destOrd="0" presId="urn:microsoft.com/office/officeart/2016/7/layout/RepeatingBendingProcessNew"/>
    <dgm:cxn modelId="{F94D88E1-1333-43A1-917D-73BD308A1023}" type="presOf" srcId="{A0167B18-B0D7-4AF7-8021-615A57CA62AC}" destId="{3265CBBA-C8A0-453C-93CA-9515F2F6ABCB}" srcOrd="1" destOrd="0" presId="urn:microsoft.com/office/officeart/2016/7/layout/RepeatingBendingProcessNew"/>
    <dgm:cxn modelId="{88C740F1-56E5-4E04-993C-0BDF58D3DFDF}" type="presOf" srcId="{73B8D048-CFF2-42E0-9DBE-9A826FB07480}" destId="{167672F6-66C2-4B9F-8069-770BBB2D080E}" srcOrd="0" destOrd="0" presId="urn:microsoft.com/office/officeart/2016/7/layout/RepeatingBendingProcessNew"/>
    <dgm:cxn modelId="{46B7EDF1-22A8-4391-86F7-6059F8915DFD}" type="presOf" srcId="{A0167B18-B0D7-4AF7-8021-615A57CA62AC}" destId="{CEEC02B9-4D27-4821-BC9D-00DB6EDB0437}" srcOrd="0" destOrd="0" presId="urn:microsoft.com/office/officeart/2016/7/layout/RepeatingBendingProcessNew"/>
    <dgm:cxn modelId="{3E7CC71F-1F9F-49CC-A48F-E71F6137A149}" type="presParOf" srcId="{167672F6-66C2-4B9F-8069-770BBB2D080E}" destId="{02D31E61-435D-42AC-AC74-A68D9F5209C5}" srcOrd="0" destOrd="0" presId="urn:microsoft.com/office/officeart/2016/7/layout/RepeatingBendingProcessNew"/>
    <dgm:cxn modelId="{AF79A9E9-699F-4B1C-865B-158AD0E2D852}" type="presParOf" srcId="{167672F6-66C2-4B9F-8069-770BBB2D080E}" destId="{13A9D9B9-8EA6-4B65-8668-744103ED5984}" srcOrd="1" destOrd="0" presId="urn:microsoft.com/office/officeart/2016/7/layout/RepeatingBendingProcessNew"/>
    <dgm:cxn modelId="{7D9C36F5-54B9-444E-A513-0D27585D5861}" type="presParOf" srcId="{13A9D9B9-8EA6-4B65-8668-744103ED5984}" destId="{3602DDE2-3065-43F1-9414-4CFDD0F89045}" srcOrd="0" destOrd="0" presId="urn:microsoft.com/office/officeart/2016/7/layout/RepeatingBendingProcessNew"/>
    <dgm:cxn modelId="{8C4D1B5F-59BF-4D16-AAEE-63FB2B44773A}" type="presParOf" srcId="{167672F6-66C2-4B9F-8069-770BBB2D080E}" destId="{08911FA0-3FD9-408A-9951-D553427BB825}" srcOrd="2" destOrd="0" presId="urn:microsoft.com/office/officeart/2016/7/layout/RepeatingBendingProcessNew"/>
    <dgm:cxn modelId="{EEAA974C-58BB-4C89-ABC0-34B0EBEC6712}" type="presParOf" srcId="{167672F6-66C2-4B9F-8069-770BBB2D080E}" destId="{4B634870-751D-4E0E-8A14-DF157A62B8E0}" srcOrd="3" destOrd="0" presId="urn:microsoft.com/office/officeart/2016/7/layout/RepeatingBendingProcessNew"/>
    <dgm:cxn modelId="{A4A6AD3D-1128-402B-A1D1-272D7327D07C}" type="presParOf" srcId="{4B634870-751D-4E0E-8A14-DF157A62B8E0}" destId="{48956126-C921-49A0-9AF5-AA9C8A2D02D6}" srcOrd="0" destOrd="0" presId="urn:microsoft.com/office/officeart/2016/7/layout/RepeatingBendingProcessNew"/>
    <dgm:cxn modelId="{F00CF7B4-BF07-40DE-BB81-AE9117C2D0AB}" type="presParOf" srcId="{167672F6-66C2-4B9F-8069-770BBB2D080E}" destId="{1E59C97F-7AF0-43ED-ADF3-C913300609AA}" srcOrd="4" destOrd="0" presId="urn:microsoft.com/office/officeart/2016/7/layout/RepeatingBendingProcessNew"/>
    <dgm:cxn modelId="{B3212383-994E-4CEB-A267-2FAA4311CB87}" type="presParOf" srcId="{167672F6-66C2-4B9F-8069-770BBB2D080E}" destId="{CEEC02B9-4D27-4821-BC9D-00DB6EDB0437}" srcOrd="5" destOrd="0" presId="urn:microsoft.com/office/officeart/2016/7/layout/RepeatingBendingProcessNew"/>
    <dgm:cxn modelId="{9667E02A-3C6D-4B29-A511-72ABA1E523AA}" type="presParOf" srcId="{CEEC02B9-4D27-4821-BC9D-00DB6EDB0437}" destId="{3265CBBA-C8A0-453C-93CA-9515F2F6ABCB}" srcOrd="0" destOrd="0" presId="urn:microsoft.com/office/officeart/2016/7/layout/RepeatingBendingProcessNew"/>
    <dgm:cxn modelId="{E34ED3A3-268C-4DF2-801C-60991327BC5D}" type="presParOf" srcId="{167672F6-66C2-4B9F-8069-770BBB2D080E}" destId="{2F49ECDE-AF60-48C0-AEB4-319D7F360365}" srcOrd="6" destOrd="0" presId="urn:microsoft.com/office/officeart/2016/7/layout/RepeatingBendingProcessNew"/>
    <dgm:cxn modelId="{0CCD9573-49C7-493D-9CBD-23A05EDC1F4E}" type="presParOf" srcId="{167672F6-66C2-4B9F-8069-770BBB2D080E}" destId="{F830FED1-EFE6-4730-B0D5-6154C148FD64}" srcOrd="7" destOrd="0" presId="urn:microsoft.com/office/officeart/2016/7/layout/RepeatingBendingProcessNew"/>
    <dgm:cxn modelId="{F6B91980-717A-4A51-83F5-E8892CADE009}" type="presParOf" srcId="{F830FED1-EFE6-4730-B0D5-6154C148FD64}" destId="{CB9647C6-9963-42EC-913F-90847468C355}" srcOrd="0" destOrd="0" presId="urn:microsoft.com/office/officeart/2016/7/layout/RepeatingBendingProcessNew"/>
    <dgm:cxn modelId="{2A298358-AB1E-4A7B-892B-97093208E032}" type="presParOf" srcId="{167672F6-66C2-4B9F-8069-770BBB2D080E}" destId="{A9069417-7E43-4B29-B213-46779E4883B1}" srcOrd="8" destOrd="0" presId="urn:microsoft.com/office/officeart/2016/7/layout/RepeatingBendingProcessNew"/>
    <dgm:cxn modelId="{C22FDD9D-128F-4C48-8E8E-1A2430E53FA2}" type="presParOf" srcId="{167672F6-66C2-4B9F-8069-770BBB2D080E}" destId="{139646C9-F69D-44E6-9715-33FF187F9193}" srcOrd="9" destOrd="0" presId="urn:microsoft.com/office/officeart/2016/7/layout/RepeatingBendingProcessNew"/>
    <dgm:cxn modelId="{E3576718-4164-484A-ADDD-C279A8168E8A}" type="presParOf" srcId="{139646C9-F69D-44E6-9715-33FF187F9193}" destId="{7D5C3169-97DC-4990-96AC-F2427111620B}" srcOrd="0" destOrd="0" presId="urn:microsoft.com/office/officeart/2016/7/layout/RepeatingBendingProcessNew"/>
    <dgm:cxn modelId="{1E3AF6BE-DC52-449D-919A-79B751651873}" type="presParOf" srcId="{167672F6-66C2-4B9F-8069-770BBB2D080E}" destId="{09875718-6318-4B5C-8D7A-A8DDE200E5C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DC85D-7D92-4965-A155-A9B6EBF31ADA}">
      <dsp:nvSpPr>
        <dsp:cNvPr id="0" name=""/>
        <dsp:cNvSpPr/>
      </dsp:nvSpPr>
      <dsp:spPr>
        <a:xfrm>
          <a:off x="774129" y="709809"/>
          <a:ext cx="1255425" cy="125542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370DA-AA9E-4BC5-82E5-1D12C8E02D57}">
      <dsp:nvSpPr>
        <dsp:cNvPr id="0" name=""/>
        <dsp:cNvSpPr/>
      </dsp:nvSpPr>
      <dsp:spPr>
        <a:xfrm>
          <a:off x="1041679" y="977359"/>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67C365-0673-4143-93E4-13BD6A1BC54A}">
      <dsp:nvSpPr>
        <dsp:cNvPr id="0" name=""/>
        <dsp:cNvSpPr/>
      </dsp:nvSpPr>
      <dsp:spPr>
        <a:xfrm>
          <a:off x="372805"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Issue</a:t>
          </a:r>
        </a:p>
      </dsp:txBody>
      <dsp:txXfrm>
        <a:off x="372805" y="2356270"/>
        <a:ext cx="2058075" cy="720000"/>
      </dsp:txXfrm>
    </dsp:sp>
    <dsp:sp modelId="{93BB5CBD-C9E9-4897-8687-C5CAF206837C}">
      <dsp:nvSpPr>
        <dsp:cNvPr id="0" name=""/>
        <dsp:cNvSpPr/>
      </dsp:nvSpPr>
      <dsp:spPr>
        <a:xfrm>
          <a:off x="3192368" y="709809"/>
          <a:ext cx="1255425" cy="125542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603E4-3C0F-413F-8AF6-9DF0E413ABF5}">
      <dsp:nvSpPr>
        <dsp:cNvPr id="0" name=""/>
        <dsp:cNvSpPr/>
      </dsp:nvSpPr>
      <dsp:spPr>
        <a:xfrm>
          <a:off x="3459917" y="977359"/>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823EBF-37A8-48C1-AF13-5C2D40BF52E1}">
      <dsp:nvSpPr>
        <dsp:cNvPr id="0" name=""/>
        <dsp:cNvSpPr/>
      </dsp:nvSpPr>
      <dsp:spPr>
        <a:xfrm>
          <a:off x="2791043"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Rule</a:t>
          </a:r>
        </a:p>
      </dsp:txBody>
      <dsp:txXfrm>
        <a:off x="2791043" y="2356270"/>
        <a:ext cx="2058075" cy="720000"/>
      </dsp:txXfrm>
    </dsp:sp>
    <dsp:sp modelId="{B1FB2FE8-864F-4185-9BDF-D17E5C3E595A}">
      <dsp:nvSpPr>
        <dsp:cNvPr id="0" name=""/>
        <dsp:cNvSpPr/>
      </dsp:nvSpPr>
      <dsp:spPr>
        <a:xfrm>
          <a:off x="5610606" y="709809"/>
          <a:ext cx="1255425" cy="125542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1575E-72EC-48AC-BEDE-C49D08F9D69A}">
      <dsp:nvSpPr>
        <dsp:cNvPr id="0" name=""/>
        <dsp:cNvSpPr/>
      </dsp:nvSpPr>
      <dsp:spPr>
        <a:xfrm>
          <a:off x="5878155" y="977359"/>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49D388-E8C3-4F0C-9E77-6A3A9207B64D}">
      <dsp:nvSpPr>
        <dsp:cNvPr id="0" name=""/>
        <dsp:cNvSpPr/>
      </dsp:nvSpPr>
      <dsp:spPr>
        <a:xfrm>
          <a:off x="5209281"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Analysis/Application</a:t>
          </a:r>
        </a:p>
      </dsp:txBody>
      <dsp:txXfrm>
        <a:off x="5209281" y="2356270"/>
        <a:ext cx="2058075" cy="720000"/>
      </dsp:txXfrm>
    </dsp:sp>
    <dsp:sp modelId="{532548AF-B755-42DF-ACC9-B619C9E5172B}">
      <dsp:nvSpPr>
        <dsp:cNvPr id="0" name=""/>
        <dsp:cNvSpPr/>
      </dsp:nvSpPr>
      <dsp:spPr>
        <a:xfrm>
          <a:off x="8028844" y="709809"/>
          <a:ext cx="1255425" cy="125542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C7660-A51E-4DDB-A942-30AFCAAA0DD4}">
      <dsp:nvSpPr>
        <dsp:cNvPr id="0" name=""/>
        <dsp:cNvSpPr/>
      </dsp:nvSpPr>
      <dsp:spPr>
        <a:xfrm>
          <a:off x="8296394" y="977359"/>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3407C9-9EBF-4966-9415-0CDC6E84AAB3}">
      <dsp:nvSpPr>
        <dsp:cNvPr id="0" name=""/>
        <dsp:cNvSpPr/>
      </dsp:nvSpPr>
      <dsp:spPr>
        <a:xfrm>
          <a:off x="7627519"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Conclusion</a:t>
          </a:r>
        </a:p>
      </dsp:txBody>
      <dsp:txXfrm>
        <a:off x="7627519" y="2356270"/>
        <a:ext cx="205807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E572E-F15C-404A-B174-34F5C075E7E9}">
      <dsp:nvSpPr>
        <dsp:cNvPr id="0" name=""/>
        <dsp:cNvSpPr/>
      </dsp:nvSpPr>
      <dsp:spPr>
        <a:xfrm>
          <a:off x="134825" y="275313"/>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F4B9A-79FA-4AAE-88DD-39FF3F6FE9FB}">
      <dsp:nvSpPr>
        <dsp:cNvPr id="0" name=""/>
        <dsp:cNvSpPr/>
      </dsp:nvSpPr>
      <dsp:spPr>
        <a:xfrm>
          <a:off x="406966" y="547454"/>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C5B2DC-E9B2-4B90-AF65-90028CF632E5}">
      <dsp:nvSpPr>
        <dsp:cNvPr id="0" name=""/>
        <dsp:cNvSpPr/>
      </dsp:nvSpPr>
      <dsp:spPr>
        <a:xfrm>
          <a:off x="1708430"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The Facts: </a:t>
          </a:r>
          <a:r>
            <a:rPr lang="en-US" sz="1600" kern="1200" dirty="0"/>
            <a:t>Dudley and Stephens (defendants) murdered a fellow young seaman (Parker) in order to save their own lives from starvation. They were found guilty of murder.</a:t>
          </a:r>
        </a:p>
      </dsp:txBody>
      <dsp:txXfrm>
        <a:off x="1708430" y="275313"/>
        <a:ext cx="3054644" cy="1295909"/>
      </dsp:txXfrm>
    </dsp:sp>
    <dsp:sp modelId="{ECD01A24-C394-403F-B894-9A38EED2574E}">
      <dsp:nvSpPr>
        <dsp:cNvPr id="0" name=""/>
        <dsp:cNvSpPr/>
      </dsp:nvSpPr>
      <dsp:spPr>
        <a:xfrm>
          <a:off x="5295324" y="275313"/>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7ED8B-DACE-4DEC-9BD3-7075DDE2D031}">
      <dsp:nvSpPr>
        <dsp:cNvPr id="0" name=""/>
        <dsp:cNvSpPr/>
      </dsp:nvSpPr>
      <dsp:spPr>
        <a:xfrm>
          <a:off x="5567465" y="547454"/>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5F0B55-6BE4-4C33-8BB1-A0980889E8A8}">
      <dsp:nvSpPr>
        <dsp:cNvPr id="0" name=""/>
        <dsp:cNvSpPr/>
      </dsp:nvSpPr>
      <dsp:spPr>
        <a:xfrm>
          <a:off x="6868929"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Issue.</a:t>
          </a:r>
          <a:r>
            <a:rPr lang="en-US" sz="1600" kern="1200"/>
            <a:t> Whether the killing of Parker was murder considering the circumstances of this case.</a:t>
          </a:r>
        </a:p>
      </dsp:txBody>
      <dsp:txXfrm>
        <a:off x="6868929" y="275313"/>
        <a:ext cx="3054644" cy="1295909"/>
      </dsp:txXfrm>
    </dsp:sp>
    <dsp:sp modelId="{4211CB1C-4A8F-4EAE-8DD3-FE99AC1C1A7D}">
      <dsp:nvSpPr>
        <dsp:cNvPr id="0" name=""/>
        <dsp:cNvSpPr/>
      </dsp:nvSpPr>
      <dsp:spPr>
        <a:xfrm>
          <a:off x="134825" y="2214856"/>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708DF2-7FDD-4DBF-A6C2-F54A7212A68D}">
      <dsp:nvSpPr>
        <dsp:cNvPr id="0" name=""/>
        <dsp:cNvSpPr/>
      </dsp:nvSpPr>
      <dsp:spPr>
        <a:xfrm>
          <a:off x="406966" y="2486997"/>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062CE0-3916-4178-8AB0-FCAD14641239}">
      <dsp:nvSpPr>
        <dsp:cNvPr id="0" name=""/>
        <dsp:cNvSpPr/>
      </dsp:nvSpPr>
      <dsp:spPr>
        <a:xfrm>
          <a:off x="1708430"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Reasoning/Rule: </a:t>
          </a:r>
          <a:r>
            <a:rPr lang="en-US" sz="1600" kern="1200"/>
            <a:t>As necessary as it seems, sacrificing one life to save the rest does not justify murder.</a:t>
          </a:r>
        </a:p>
      </dsp:txBody>
      <dsp:txXfrm>
        <a:off x="1708430" y="2214856"/>
        <a:ext cx="3054644" cy="1295909"/>
      </dsp:txXfrm>
    </dsp:sp>
    <dsp:sp modelId="{0BF125E6-9158-4FE6-B42C-7EC7031854FB}">
      <dsp:nvSpPr>
        <dsp:cNvPr id="0" name=""/>
        <dsp:cNvSpPr/>
      </dsp:nvSpPr>
      <dsp:spPr>
        <a:xfrm>
          <a:off x="5295324" y="2214856"/>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4F6F5-2D1E-464E-AC3D-FA1CA3A47F72}">
      <dsp:nvSpPr>
        <dsp:cNvPr id="0" name=""/>
        <dsp:cNvSpPr/>
      </dsp:nvSpPr>
      <dsp:spPr>
        <a:xfrm>
          <a:off x="5567465" y="2486997"/>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99CB06-E2AC-40D4-90F7-629DAFAEEC8E}">
      <dsp:nvSpPr>
        <dsp:cNvPr id="0" name=""/>
        <dsp:cNvSpPr/>
      </dsp:nvSpPr>
      <dsp:spPr>
        <a:xfrm>
          <a:off x="6868929"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Conclusion/Holding: </a:t>
          </a:r>
          <a:r>
            <a:rPr lang="en-US" sz="1600" kern="1200"/>
            <a:t>Yes it is murder. Stephens and Dudley to be sentenced to death.</a:t>
          </a:r>
        </a:p>
      </dsp:txBody>
      <dsp:txXfrm>
        <a:off x="6868929" y="2214856"/>
        <a:ext cx="3054644" cy="1295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9D9B9-8EA6-4B65-8668-744103ED5984}">
      <dsp:nvSpPr>
        <dsp:cNvPr id="0" name=""/>
        <dsp:cNvSpPr/>
      </dsp:nvSpPr>
      <dsp:spPr>
        <a:xfrm>
          <a:off x="3094939" y="748729"/>
          <a:ext cx="578257" cy="91440"/>
        </a:xfrm>
        <a:custGeom>
          <a:avLst/>
          <a:gdLst/>
          <a:ahLst/>
          <a:cxnLst/>
          <a:rect l="0" t="0" r="0" b="0"/>
          <a:pathLst>
            <a:path>
              <a:moveTo>
                <a:pt x="0" y="45720"/>
              </a:moveTo>
              <a:lnTo>
                <a:pt x="578257"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3368846" y="791405"/>
        <a:ext cx="30442" cy="6088"/>
      </dsp:txXfrm>
    </dsp:sp>
    <dsp:sp modelId="{02D31E61-435D-42AC-AC74-A68D9F5209C5}">
      <dsp:nvSpPr>
        <dsp:cNvPr id="0" name=""/>
        <dsp:cNvSpPr/>
      </dsp:nvSpPr>
      <dsp:spPr>
        <a:xfrm>
          <a:off x="449533" y="287"/>
          <a:ext cx="2647205" cy="158832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533400">
            <a:lnSpc>
              <a:spcPct val="100000"/>
            </a:lnSpc>
            <a:spcBef>
              <a:spcPct val="0"/>
            </a:spcBef>
            <a:spcAft>
              <a:spcPct val="35000"/>
            </a:spcAft>
            <a:buNone/>
          </a:pPr>
          <a:r>
            <a:rPr lang="en-US" sz="1200" b="1" i="1" kern="1200"/>
            <a:t>Buried Bodies Case</a:t>
          </a:r>
          <a:endParaRPr lang="en-US" sz="1200" kern="1200"/>
        </a:p>
      </dsp:txBody>
      <dsp:txXfrm>
        <a:off x="449533" y="287"/>
        <a:ext cx="2647205" cy="1588323"/>
      </dsp:txXfrm>
    </dsp:sp>
    <dsp:sp modelId="{4B634870-751D-4E0E-8A14-DF157A62B8E0}">
      <dsp:nvSpPr>
        <dsp:cNvPr id="0" name=""/>
        <dsp:cNvSpPr/>
      </dsp:nvSpPr>
      <dsp:spPr>
        <a:xfrm>
          <a:off x="6351002" y="748729"/>
          <a:ext cx="578257" cy="91440"/>
        </a:xfrm>
        <a:custGeom>
          <a:avLst/>
          <a:gdLst/>
          <a:ahLst/>
          <a:cxnLst/>
          <a:rect l="0" t="0" r="0" b="0"/>
          <a:pathLst>
            <a:path>
              <a:moveTo>
                <a:pt x="0" y="45720"/>
              </a:moveTo>
              <a:lnTo>
                <a:pt x="578257"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6624910" y="791405"/>
        <a:ext cx="30442" cy="6088"/>
      </dsp:txXfrm>
    </dsp:sp>
    <dsp:sp modelId="{08911FA0-3FD9-408A-9951-D553427BB825}">
      <dsp:nvSpPr>
        <dsp:cNvPr id="0" name=""/>
        <dsp:cNvSpPr/>
      </dsp:nvSpPr>
      <dsp:spPr>
        <a:xfrm>
          <a:off x="3705597" y="287"/>
          <a:ext cx="2647205" cy="158832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533400">
            <a:lnSpc>
              <a:spcPct val="100000"/>
            </a:lnSpc>
            <a:spcBef>
              <a:spcPct val="0"/>
            </a:spcBef>
            <a:spcAft>
              <a:spcPct val="35000"/>
            </a:spcAft>
            <a:buNone/>
          </a:pPr>
          <a:r>
            <a:rPr lang="en-US" sz="1200" b="1" kern="1200" dirty="0"/>
            <a:t>Facts: </a:t>
          </a:r>
          <a:r>
            <a:rPr lang="en-US" sz="1200" kern="1200" dirty="0"/>
            <a:t>Attorney Armani was appointed to serve as counsel for </a:t>
          </a:r>
          <a:r>
            <a:rPr lang="en-US" sz="1200" kern="1200" dirty="0" err="1"/>
            <a:t>Garrow</a:t>
          </a:r>
          <a:r>
            <a:rPr lang="en-US" sz="1200" kern="1200" dirty="0"/>
            <a:t>, a 38-year old mechanic who was charged with murdering </a:t>
          </a:r>
          <a:r>
            <a:rPr lang="en-US" sz="1200" kern="1200" dirty="0" err="1"/>
            <a:t>Domblewski</a:t>
          </a:r>
          <a:r>
            <a:rPr lang="en-US" sz="1200" kern="1200" dirty="0"/>
            <a:t>.  Armani recruited his friend attorney </a:t>
          </a:r>
          <a:r>
            <a:rPr lang="en-US" sz="1200" kern="1200" dirty="0" err="1"/>
            <a:t>Belge</a:t>
          </a:r>
          <a:r>
            <a:rPr lang="en-US" sz="1200" kern="1200" dirty="0"/>
            <a:t>, an experience criminal defense attorney, to help with the representation. </a:t>
          </a:r>
        </a:p>
      </dsp:txBody>
      <dsp:txXfrm>
        <a:off x="3705597" y="287"/>
        <a:ext cx="2647205" cy="1588323"/>
      </dsp:txXfrm>
    </dsp:sp>
    <dsp:sp modelId="{CEEC02B9-4D27-4821-BC9D-00DB6EDB0437}">
      <dsp:nvSpPr>
        <dsp:cNvPr id="0" name=""/>
        <dsp:cNvSpPr/>
      </dsp:nvSpPr>
      <dsp:spPr>
        <a:xfrm>
          <a:off x="1773136" y="1586811"/>
          <a:ext cx="6512126" cy="578257"/>
        </a:xfrm>
        <a:custGeom>
          <a:avLst/>
          <a:gdLst/>
          <a:ahLst/>
          <a:cxnLst/>
          <a:rect l="0" t="0" r="0" b="0"/>
          <a:pathLst>
            <a:path>
              <a:moveTo>
                <a:pt x="6512126" y="0"/>
              </a:moveTo>
              <a:lnTo>
                <a:pt x="6512126" y="306228"/>
              </a:lnTo>
              <a:lnTo>
                <a:pt x="0" y="306228"/>
              </a:lnTo>
              <a:lnTo>
                <a:pt x="0" y="578257"/>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865686" y="1872895"/>
        <a:ext cx="327026" cy="6088"/>
      </dsp:txXfrm>
    </dsp:sp>
    <dsp:sp modelId="{1E59C97F-7AF0-43ED-ADF3-C913300609AA}">
      <dsp:nvSpPr>
        <dsp:cNvPr id="0" name=""/>
        <dsp:cNvSpPr/>
      </dsp:nvSpPr>
      <dsp:spPr>
        <a:xfrm>
          <a:off x="6961660" y="287"/>
          <a:ext cx="2647205" cy="158832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533400">
            <a:lnSpc>
              <a:spcPct val="100000"/>
            </a:lnSpc>
            <a:spcBef>
              <a:spcPct val="0"/>
            </a:spcBef>
            <a:spcAft>
              <a:spcPct val="35000"/>
            </a:spcAft>
            <a:buNone/>
          </a:pPr>
          <a:r>
            <a:rPr lang="en-US" sz="1200" b="1" kern="1200"/>
            <a:t>Issue: </a:t>
          </a:r>
          <a:r>
            <a:rPr lang="en-US" sz="1200" kern="1200"/>
            <a:t>Whether attorney-client confidentiality excuse an attorney from making full disclosure to authorities?</a:t>
          </a:r>
        </a:p>
      </dsp:txBody>
      <dsp:txXfrm>
        <a:off x="6961660" y="287"/>
        <a:ext cx="2647205" cy="1588323"/>
      </dsp:txXfrm>
    </dsp:sp>
    <dsp:sp modelId="{F830FED1-EFE6-4730-B0D5-6154C148FD64}">
      <dsp:nvSpPr>
        <dsp:cNvPr id="0" name=""/>
        <dsp:cNvSpPr/>
      </dsp:nvSpPr>
      <dsp:spPr>
        <a:xfrm>
          <a:off x="3094939" y="2945910"/>
          <a:ext cx="578257" cy="91440"/>
        </a:xfrm>
        <a:custGeom>
          <a:avLst/>
          <a:gdLst/>
          <a:ahLst/>
          <a:cxnLst/>
          <a:rect l="0" t="0" r="0" b="0"/>
          <a:pathLst>
            <a:path>
              <a:moveTo>
                <a:pt x="0" y="45720"/>
              </a:moveTo>
              <a:lnTo>
                <a:pt x="578257"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3368846" y="2988586"/>
        <a:ext cx="30442" cy="6088"/>
      </dsp:txXfrm>
    </dsp:sp>
    <dsp:sp modelId="{2F49ECDE-AF60-48C0-AEB4-319D7F360365}">
      <dsp:nvSpPr>
        <dsp:cNvPr id="0" name=""/>
        <dsp:cNvSpPr/>
      </dsp:nvSpPr>
      <dsp:spPr>
        <a:xfrm>
          <a:off x="449533" y="2197468"/>
          <a:ext cx="2647205" cy="158832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533400">
            <a:lnSpc>
              <a:spcPct val="100000"/>
            </a:lnSpc>
            <a:spcBef>
              <a:spcPct val="0"/>
            </a:spcBef>
            <a:spcAft>
              <a:spcPct val="35000"/>
            </a:spcAft>
            <a:buNone/>
          </a:pPr>
          <a:r>
            <a:rPr lang="en-US" sz="1200" b="1" kern="1200" dirty="0"/>
            <a:t>Analysis/Application:</a:t>
          </a:r>
          <a:r>
            <a:rPr lang="en-US" sz="1200" kern="1200" dirty="0"/>
            <a:t> </a:t>
          </a:r>
          <a:r>
            <a:rPr lang="en-US" sz="1200" kern="1200" dirty="0" err="1"/>
            <a:t>Garrow’s</a:t>
          </a:r>
          <a:r>
            <a:rPr lang="en-US" sz="1200" kern="1200" dirty="0"/>
            <a:t> disclosure was protected by confidentiality and the attorney-client privilege.  </a:t>
          </a:r>
        </a:p>
      </dsp:txBody>
      <dsp:txXfrm>
        <a:off x="449533" y="2197468"/>
        <a:ext cx="2647205" cy="1588323"/>
      </dsp:txXfrm>
    </dsp:sp>
    <dsp:sp modelId="{139646C9-F69D-44E6-9715-33FF187F9193}">
      <dsp:nvSpPr>
        <dsp:cNvPr id="0" name=""/>
        <dsp:cNvSpPr/>
      </dsp:nvSpPr>
      <dsp:spPr>
        <a:xfrm>
          <a:off x="6351002" y="2945910"/>
          <a:ext cx="578257" cy="91440"/>
        </a:xfrm>
        <a:custGeom>
          <a:avLst/>
          <a:gdLst/>
          <a:ahLst/>
          <a:cxnLst/>
          <a:rect l="0" t="0" r="0" b="0"/>
          <a:pathLst>
            <a:path>
              <a:moveTo>
                <a:pt x="0" y="45720"/>
              </a:moveTo>
              <a:lnTo>
                <a:pt x="578257" y="457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6624910" y="2988586"/>
        <a:ext cx="30442" cy="6088"/>
      </dsp:txXfrm>
    </dsp:sp>
    <dsp:sp modelId="{A9069417-7E43-4B29-B213-46779E4883B1}">
      <dsp:nvSpPr>
        <dsp:cNvPr id="0" name=""/>
        <dsp:cNvSpPr/>
      </dsp:nvSpPr>
      <dsp:spPr>
        <a:xfrm>
          <a:off x="3705597" y="2197468"/>
          <a:ext cx="2647205" cy="158832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533400">
            <a:lnSpc>
              <a:spcPct val="100000"/>
            </a:lnSpc>
            <a:spcBef>
              <a:spcPct val="0"/>
            </a:spcBef>
            <a:spcAft>
              <a:spcPct val="35000"/>
            </a:spcAft>
            <a:buNone/>
          </a:pPr>
          <a:r>
            <a:rPr lang="en-US" sz="1200" b="1" kern="1200"/>
            <a:t>Rule: </a:t>
          </a:r>
          <a:r>
            <a:rPr lang="en-US" sz="1200" kern="1200"/>
            <a:t>Confidential communications between an attorney and his client are privileged from disclosure as a rule of necessity in the administration of justice.</a:t>
          </a:r>
        </a:p>
      </dsp:txBody>
      <dsp:txXfrm>
        <a:off x="3705597" y="2197468"/>
        <a:ext cx="2647205" cy="1588323"/>
      </dsp:txXfrm>
    </dsp:sp>
    <dsp:sp modelId="{09875718-6318-4B5C-8D7A-A8DDE200E5C0}">
      <dsp:nvSpPr>
        <dsp:cNvPr id="0" name=""/>
        <dsp:cNvSpPr/>
      </dsp:nvSpPr>
      <dsp:spPr>
        <a:xfrm>
          <a:off x="6961660" y="2197468"/>
          <a:ext cx="2647205" cy="158832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533400">
            <a:lnSpc>
              <a:spcPct val="100000"/>
            </a:lnSpc>
            <a:spcBef>
              <a:spcPct val="0"/>
            </a:spcBef>
            <a:spcAft>
              <a:spcPct val="35000"/>
            </a:spcAft>
            <a:buNone/>
          </a:pPr>
          <a:r>
            <a:rPr lang="en-US" sz="1200" b="1" kern="1200"/>
            <a:t>Conclusion: </a:t>
          </a:r>
          <a:r>
            <a:rPr lang="en-US" sz="1200" kern="1200"/>
            <a:t>The court dismissed the indictment against defendant attorney on grounds of a privileged communication between defendant and his client and in the interests of justice.</a:t>
          </a:r>
        </a:p>
      </dsp:txBody>
      <dsp:txXfrm>
        <a:off x="6961660" y="2197468"/>
        <a:ext cx="2647205" cy="1588323"/>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9D13E5-2702-440B-8F18-1BDD63E7F4EA}"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C5BE3-E4D7-4549-8D36-71E2C79B7B7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D13E5-2702-440B-8F18-1BDD63E7F4EA}"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C5BE3-E4D7-4549-8D36-71E2C79B7B77}" type="slidenum">
              <a:rPr lang="en-US" smtClean="0"/>
              <a:t>‹#›</a:t>
            </a:fld>
            <a:endParaRPr lang="en-US"/>
          </a:p>
        </p:txBody>
      </p:sp>
    </p:spTree>
    <p:extLst>
      <p:ext uri="{BB962C8B-B14F-4D97-AF65-F5344CB8AC3E}">
        <p14:creationId xmlns:p14="http://schemas.microsoft.com/office/powerpoint/2010/main" val="6726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D13E5-2702-440B-8F18-1BDD63E7F4EA}"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C5BE3-E4D7-4549-8D36-71E2C79B7B77}" type="slidenum">
              <a:rPr lang="en-US" smtClean="0"/>
              <a:t>‹#›</a:t>
            </a:fld>
            <a:endParaRPr lang="en-US"/>
          </a:p>
        </p:txBody>
      </p:sp>
    </p:spTree>
    <p:extLst>
      <p:ext uri="{BB962C8B-B14F-4D97-AF65-F5344CB8AC3E}">
        <p14:creationId xmlns:p14="http://schemas.microsoft.com/office/powerpoint/2010/main" val="46397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D13E5-2702-440B-8F18-1BDD63E7F4EA}"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C5BE3-E4D7-4549-8D36-71E2C79B7B77}" type="slidenum">
              <a:rPr lang="en-US" smtClean="0"/>
              <a:t>‹#›</a:t>
            </a:fld>
            <a:endParaRPr lang="en-US"/>
          </a:p>
        </p:txBody>
      </p:sp>
    </p:spTree>
    <p:extLst>
      <p:ext uri="{BB962C8B-B14F-4D97-AF65-F5344CB8AC3E}">
        <p14:creationId xmlns:p14="http://schemas.microsoft.com/office/powerpoint/2010/main" val="283353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D13E5-2702-440B-8F18-1BDD63E7F4EA}"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C5BE3-E4D7-4549-8D36-71E2C79B7B7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94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9D13E5-2702-440B-8F18-1BDD63E7F4EA}"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C5BE3-E4D7-4549-8D36-71E2C79B7B77}" type="slidenum">
              <a:rPr lang="en-US" smtClean="0"/>
              <a:t>‹#›</a:t>
            </a:fld>
            <a:endParaRPr lang="en-US"/>
          </a:p>
        </p:txBody>
      </p:sp>
    </p:spTree>
    <p:extLst>
      <p:ext uri="{BB962C8B-B14F-4D97-AF65-F5344CB8AC3E}">
        <p14:creationId xmlns:p14="http://schemas.microsoft.com/office/powerpoint/2010/main" val="309495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9D13E5-2702-440B-8F18-1BDD63E7F4EA}"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C5BE3-E4D7-4549-8D36-71E2C79B7B77}" type="slidenum">
              <a:rPr lang="en-US" smtClean="0"/>
              <a:t>‹#›</a:t>
            </a:fld>
            <a:endParaRPr lang="en-US"/>
          </a:p>
        </p:txBody>
      </p:sp>
    </p:spTree>
    <p:extLst>
      <p:ext uri="{BB962C8B-B14F-4D97-AF65-F5344CB8AC3E}">
        <p14:creationId xmlns:p14="http://schemas.microsoft.com/office/powerpoint/2010/main" val="337064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9D13E5-2702-440B-8F18-1BDD63E7F4EA}"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C5BE3-E4D7-4549-8D36-71E2C79B7B77}" type="slidenum">
              <a:rPr lang="en-US" smtClean="0"/>
              <a:t>‹#›</a:t>
            </a:fld>
            <a:endParaRPr lang="en-US"/>
          </a:p>
        </p:txBody>
      </p:sp>
    </p:spTree>
    <p:extLst>
      <p:ext uri="{BB962C8B-B14F-4D97-AF65-F5344CB8AC3E}">
        <p14:creationId xmlns:p14="http://schemas.microsoft.com/office/powerpoint/2010/main" val="333745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9D13E5-2702-440B-8F18-1BDD63E7F4EA}" type="datetimeFigureOut">
              <a:rPr lang="en-US" smtClean="0"/>
              <a:t>5/29/2020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7DC5BE3-E4D7-4549-8D36-71E2C79B7B77}" type="slidenum">
              <a:rPr lang="en-US" smtClean="0"/>
              <a:t>‹#›</a:t>
            </a:fld>
            <a:endParaRPr lang="en-US"/>
          </a:p>
        </p:txBody>
      </p:sp>
    </p:spTree>
    <p:extLst>
      <p:ext uri="{BB962C8B-B14F-4D97-AF65-F5344CB8AC3E}">
        <p14:creationId xmlns:p14="http://schemas.microsoft.com/office/powerpoint/2010/main" val="81241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79D13E5-2702-440B-8F18-1BDD63E7F4EA}" type="datetimeFigureOut">
              <a:rPr lang="en-US" smtClean="0"/>
              <a:t>5/29/2020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7DC5BE3-E4D7-4549-8D36-71E2C79B7B77}" type="slidenum">
              <a:rPr lang="en-US" smtClean="0"/>
              <a:t>‹#›</a:t>
            </a:fld>
            <a:endParaRPr lang="en-US"/>
          </a:p>
        </p:txBody>
      </p:sp>
    </p:spTree>
    <p:extLst>
      <p:ext uri="{BB962C8B-B14F-4D97-AF65-F5344CB8AC3E}">
        <p14:creationId xmlns:p14="http://schemas.microsoft.com/office/powerpoint/2010/main" val="239097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D13E5-2702-440B-8F18-1BDD63E7F4EA}"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C5BE3-E4D7-4549-8D36-71E2C79B7B77}" type="slidenum">
              <a:rPr lang="en-US" smtClean="0"/>
              <a:t>‹#›</a:t>
            </a:fld>
            <a:endParaRPr lang="en-US"/>
          </a:p>
        </p:txBody>
      </p:sp>
    </p:spTree>
    <p:extLst>
      <p:ext uri="{BB962C8B-B14F-4D97-AF65-F5344CB8AC3E}">
        <p14:creationId xmlns:p14="http://schemas.microsoft.com/office/powerpoint/2010/main" val="418530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79D13E5-2702-440B-8F18-1BDD63E7F4EA}" type="datetimeFigureOut">
              <a:rPr lang="en-US" smtClean="0"/>
              <a:t>5/29/2020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7DC5BE3-E4D7-4549-8D36-71E2C79B7B7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175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B541E3E-7C67-41DD-B042-576FAB4A1875}"/>
              </a:ext>
            </a:extLst>
          </p:cNvPr>
          <p:cNvSpPr>
            <a:spLocks noGrp="1"/>
          </p:cNvSpPr>
          <p:nvPr>
            <p:ph type="ctrTitle"/>
          </p:nvPr>
        </p:nvSpPr>
        <p:spPr>
          <a:xfrm>
            <a:off x="1097280" y="758952"/>
            <a:ext cx="10058400" cy="3892168"/>
          </a:xfrm>
        </p:spPr>
        <p:txBody>
          <a:bodyPr>
            <a:normAutofit/>
          </a:bodyPr>
          <a:lstStyle/>
          <a:p>
            <a:r>
              <a:rPr lang="en-US" dirty="0">
                <a:solidFill>
                  <a:srgbClr val="FFFFFF"/>
                </a:solidFill>
              </a:rPr>
              <a:t>Legal Rules of Professional Conduct and VRC Ethics</a:t>
            </a:r>
          </a:p>
        </p:txBody>
      </p:sp>
      <p:sp>
        <p:nvSpPr>
          <p:cNvPr id="3" name="Subtitle 2">
            <a:extLst>
              <a:ext uri="{FF2B5EF4-FFF2-40B4-BE49-F238E27FC236}">
                <a16:creationId xmlns:a16="http://schemas.microsoft.com/office/drawing/2014/main" id="{FD0B1467-7FFA-4A76-96A0-ABCCE9127787}"/>
              </a:ext>
            </a:extLst>
          </p:cNvPr>
          <p:cNvSpPr>
            <a:spLocks noGrp="1"/>
          </p:cNvSpPr>
          <p:nvPr>
            <p:ph type="subTitle" idx="1"/>
          </p:nvPr>
        </p:nvSpPr>
        <p:spPr>
          <a:xfrm>
            <a:off x="1100051" y="5225240"/>
            <a:ext cx="10058400" cy="1143000"/>
          </a:xfrm>
        </p:spPr>
        <p:txBody>
          <a:bodyPr>
            <a:normAutofit/>
          </a:bodyPr>
          <a:lstStyle/>
          <a:p>
            <a:r>
              <a:rPr lang="en-US">
                <a:solidFill>
                  <a:srgbClr val="FFFFFF"/>
                </a:solidFill>
              </a:rPr>
              <a:t>Jeff Cockrum, JD, MA, CRC, CDMS</a:t>
            </a:r>
          </a:p>
        </p:txBody>
      </p:sp>
    </p:spTree>
    <p:extLst>
      <p:ext uri="{BB962C8B-B14F-4D97-AF65-F5344CB8AC3E}">
        <p14:creationId xmlns:p14="http://schemas.microsoft.com/office/powerpoint/2010/main" val="21180171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244101-B6FB-4852-BBCF-D5E3A6032F57}"/>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Diligence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1822A9E-E58B-4212-B360-1DD01F1E06FF}"/>
              </a:ext>
            </a:extLst>
          </p:cNvPr>
          <p:cNvSpPr>
            <a:spLocks noGrp="1"/>
          </p:cNvSpPr>
          <p:nvPr>
            <p:ph idx="1"/>
          </p:nvPr>
        </p:nvSpPr>
        <p:spPr>
          <a:xfrm>
            <a:off x="4742016" y="3099816"/>
            <a:ext cx="6413663" cy="3152288"/>
          </a:xfrm>
        </p:spPr>
        <p:txBody>
          <a:bodyPr anchor="ctr">
            <a:normAutofit/>
          </a:bodyPr>
          <a:lstStyle/>
          <a:p>
            <a:pPr>
              <a:lnSpc>
                <a:spcPct val="100000"/>
              </a:lnSpc>
              <a:spcBef>
                <a:spcPts val="0"/>
              </a:spcBef>
              <a:spcAft>
                <a:spcPts val="0"/>
              </a:spcAft>
            </a:pPr>
            <a:r>
              <a:rPr lang="en-US" b="1" dirty="0"/>
              <a:t>Beneficence: </a:t>
            </a:r>
            <a:r>
              <a:rPr lang="en-US" dirty="0"/>
              <a:t>To do good to others; to promote the well-being of clients.</a:t>
            </a:r>
          </a:p>
          <a:p>
            <a:pPr>
              <a:lnSpc>
                <a:spcPct val="100000"/>
              </a:lnSpc>
              <a:spcBef>
                <a:spcPts val="0"/>
              </a:spcBef>
              <a:spcAft>
                <a:spcPts val="0"/>
              </a:spcAft>
            </a:pPr>
            <a:r>
              <a:rPr lang="en-US" b="1" dirty="0"/>
              <a:t>Fidelity: </a:t>
            </a:r>
            <a:r>
              <a:rPr lang="en-US" dirty="0"/>
              <a:t>To be faithful; to keep promises and honor the trust placed in rehabilitation counselors.</a:t>
            </a:r>
          </a:p>
          <a:p>
            <a:pPr>
              <a:lnSpc>
                <a:spcPct val="100000"/>
              </a:lnSpc>
              <a:spcBef>
                <a:spcPts val="0"/>
              </a:spcBef>
              <a:spcAft>
                <a:spcPts val="0"/>
              </a:spcAft>
            </a:pPr>
            <a:r>
              <a:rPr lang="en-US" b="1" dirty="0"/>
              <a:t>Justice: </a:t>
            </a:r>
            <a:r>
              <a:rPr lang="en-US" dirty="0"/>
              <a:t>To be fair in the treatment of all clients; to provide appropriate services to all.</a:t>
            </a:r>
          </a:p>
          <a:p>
            <a:pPr>
              <a:lnSpc>
                <a:spcPct val="100000"/>
              </a:lnSpc>
              <a:spcBef>
                <a:spcPts val="0"/>
              </a:spcBef>
              <a:spcAft>
                <a:spcPts val="0"/>
              </a:spcAft>
            </a:pPr>
            <a:r>
              <a:rPr lang="en-US" b="1" dirty="0"/>
              <a:t>Nonmaleficence: </a:t>
            </a:r>
            <a:r>
              <a:rPr lang="en-US" dirty="0"/>
              <a:t>To do no harm to others.</a:t>
            </a:r>
          </a:p>
          <a:p>
            <a:pPr>
              <a:lnSpc>
                <a:spcPct val="100000"/>
              </a:lnSpc>
              <a:spcBef>
                <a:spcPts val="0"/>
              </a:spcBef>
              <a:spcAft>
                <a:spcPts val="0"/>
              </a:spcAft>
            </a:pPr>
            <a:r>
              <a:rPr lang="en-US" b="1" dirty="0"/>
              <a:t>Veracity: </a:t>
            </a:r>
            <a:r>
              <a:rPr lang="en-US" dirty="0"/>
              <a:t>To be honest.</a:t>
            </a:r>
          </a:p>
          <a:p>
            <a:endParaRPr lang="en-US" dirty="0"/>
          </a:p>
        </p:txBody>
      </p:sp>
      <p:sp>
        <p:nvSpPr>
          <p:cNvPr id="4" name="TextBox 3">
            <a:extLst>
              <a:ext uri="{FF2B5EF4-FFF2-40B4-BE49-F238E27FC236}">
                <a16:creationId xmlns:a16="http://schemas.microsoft.com/office/drawing/2014/main" id="{09ED3A0B-C857-44D4-9085-F87614FE4A44}"/>
              </a:ext>
            </a:extLst>
          </p:cNvPr>
          <p:cNvSpPr txBox="1"/>
          <p:nvPr/>
        </p:nvSpPr>
        <p:spPr>
          <a:xfrm>
            <a:off x="4742016" y="731520"/>
            <a:ext cx="6477672" cy="923330"/>
          </a:xfrm>
          <a:prstGeom prst="rect">
            <a:avLst/>
          </a:prstGeom>
          <a:noFill/>
        </p:spPr>
        <p:txBody>
          <a:bodyPr wrap="square" rtlCol="0">
            <a:spAutoFit/>
          </a:bodyPr>
          <a:lstStyle/>
          <a:p>
            <a:r>
              <a:rPr lang="en-US" b="1" dirty="0"/>
              <a:t>RPC 1.3 Diligence: </a:t>
            </a:r>
            <a:r>
              <a:rPr lang="en-US" dirty="0"/>
              <a:t>A lawyer shall act with reasonable diligence and promptness in representing a client.</a:t>
            </a:r>
          </a:p>
          <a:p>
            <a:endParaRPr lang="en-US" dirty="0"/>
          </a:p>
        </p:txBody>
      </p:sp>
    </p:spTree>
    <p:extLst>
      <p:ext uri="{BB962C8B-B14F-4D97-AF65-F5344CB8AC3E}">
        <p14:creationId xmlns:p14="http://schemas.microsoft.com/office/powerpoint/2010/main" val="168117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E0D406-DA18-47B5-90E2-3D6B46443B36}"/>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Confidentiality of Information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32D9B2C-93B5-4F99-A6DE-E2864D0402DD}"/>
              </a:ext>
            </a:extLst>
          </p:cNvPr>
          <p:cNvSpPr>
            <a:spLocks noGrp="1"/>
          </p:cNvSpPr>
          <p:nvPr>
            <p:ph idx="1"/>
          </p:nvPr>
        </p:nvSpPr>
        <p:spPr>
          <a:xfrm>
            <a:off x="4938365" y="2882752"/>
            <a:ext cx="6413663" cy="3426608"/>
          </a:xfrm>
        </p:spPr>
        <p:txBody>
          <a:bodyPr anchor="ctr">
            <a:normAutofit/>
          </a:bodyPr>
          <a:lstStyle/>
          <a:p>
            <a:pPr>
              <a:lnSpc>
                <a:spcPct val="100000"/>
              </a:lnSpc>
              <a:spcBef>
                <a:spcPts val="0"/>
              </a:spcBef>
              <a:spcAft>
                <a:spcPts val="0"/>
              </a:spcAft>
            </a:pPr>
            <a:r>
              <a:rPr lang="en-US" b="1" dirty="0"/>
              <a:t>Section B of the CRC code covers confidentiality and privileged communication: </a:t>
            </a:r>
            <a:r>
              <a:rPr lang="en-US" dirty="0"/>
              <a:t>Rehabilitation counselors recognize that trust is the cornerstone of the counseling relationship. Rehabilitation counselors aspire to earn the trust of current and prospective clients by creating an ongoing partnership, establishing and upholding appropriate boundaries, and maintaining confidentiality. Rehabilitation counselors communicate the legal and ethical parameters of confidentiality to their clients in a culturally competent manner.</a:t>
            </a:r>
          </a:p>
        </p:txBody>
      </p:sp>
      <p:sp>
        <p:nvSpPr>
          <p:cNvPr id="4" name="TextBox 3">
            <a:extLst>
              <a:ext uri="{FF2B5EF4-FFF2-40B4-BE49-F238E27FC236}">
                <a16:creationId xmlns:a16="http://schemas.microsoft.com/office/drawing/2014/main" id="{A4C28946-1116-4F2B-83A0-CF318D6ED1FF}"/>
              </a:ext>
            </a:extLst>
          </p:cNvPr>
          <p:cNvSpPr txBox="1"/>
          <p:nvPr/>
        </p:nvSpPr>
        <p:spPr>
          <a:xfrm>
            <a:off x="4938365" y="1005660"/>
            <a:ext cx="6349655" cy="1477328"/>
          </a:xfrm>
          <a:prstGeom prst="rect">
            <a:avLst/>
          </a:prstGeom>
          <a:noFill/>
        </p:spPr>
        <p:txBody>
          <a:bodyPr wrap="square" rtlCol="0">
            <a:spAutoFit/>
          </a:bodyPr>
          <a:lstStyle/>
          <a:p>
            <a:r>
              <a:rPr lang="en-US" b="1" dirty="0"/>
              <a:t>RPC 1.6 Confidentiality of Information: </a:t>
            </a:r>
            <a:r>
              <a:rPr lang="en-US" dirty="0"/>
              <a:t>A lawyer shall not reveal information relating to the representation of a client unless the client gives informed consent, the disclosure is impliedly authorized to carry out representation. </a:t>
            </a:r>
          </a:p>
          <a:p>
            <a:endParaRPr lang="en-US" dirty="0"/>
          </a:p>
        </p:txBody>
      </p:sp>
    </p:spTree>
    <p:extLst>
      <p:ext uri="{BB962C8B-B14F-4D97-AF65-F5344CB8AC3E}">
        <p14:creationId xmlns:p14="http://schemas.microsoft.com/office/powerpoint/2010/main" val="21266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AE4612-3DF8-44DE-A7F6-042AD7B3B8E6}"/>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Informed Consent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68E50F7-4CCA-4440-99ED-A0D303AA74AD}"/>
              </a:ext>
            </a:extLst>
          </p:cNvPr>
          <p:cNvSpPr>
            <a:spLocks noGrp="1"/>
          </p:cNvSpPr>
          <p:nvPr>
            <p:ph idx="1"/>
          </p:nvPr>
        </p:nvSpPr>
        <p:spPr>
          <a:xfrm>
            <a:off x="4742016" y="3282696"/>
            <a:ext cx="6413663" cy="2969408"/>
          </a:xfrm>
        </p:spPr>
        <p:txBody>
          <a:bodyPr anchor="ctr">
            <a:normAutofit/>
          </a:bodyPr>
          <a:lstStyle/>
          <a:p>
            <a:endParaRPr lang="en-US" dirty="0"/>
          </a:p>
          <a:p>
            <a:r>
              <a:rPr lang="en-US" b="1" dirty="0"/>
              <a:t>CRC on Informed Consent: </a:t>
            </a:r>
            <a:r>
              <a:rPr lang="en-US" dirty="0"/>
              <a:t>A process of communication between rehabilitation counselors and clients that results in an authorization or decision by clients based upon an appreciation and understanding of the facts and implications of an action.</a:t>
            </a:r>
          </a:p>
          <a:p>
            <a:endParaRPr lang="en-US" dirty="0"/>
          </a:p>
        </p:txBody>
      </p:sp>
      <p:sp>
        <p:nvSpPr>
          <p:cNvPr id="4" name="TextBox 3">
            <a:extLst>
              <a:ext uri="{FF2B5EF4-FFF2-40B4-BE49-F238E27FC236}">
                <a16:creationId xmlns:a16="http://schemas.microsoft.com/office/drawing/2014/main" id="{A0F10BAC-B243-4ABE-8A68-99D211EF1231}"/>
              </a:ext>
            </a:extLst>
          </p:cNvPr>
          <p:cNvSpPr txBox="1"/>
          <p:nvPr/>
        </p:nvSpPr>
        <p:spPr>
          <a:xfrm>
            <a:off x="4742016" y="996696"/>
            <a:ext cx="6175920" cy="1754326"/>
          </a:xfrm>
          <a:prstGeom prst="rect">
            <a:avLst/>
          </a:prstGeom>
          <a:noFill/>
        </p:spPr>
        <p:txBody>
          <a:bodyPr wrap="square" rtlCol="0">
            <a:spAutoFit/>
          </a:bodyPr>
          <a:lstStyle/>
          <a:p>
            <a:r>
              <a:rPr lang="en-US" b="1" dirty="0"/>
              <a:t>RPC’s on Informed consent: </a:t>
            </a:r>
            <a:r>
              <a:rPr lang="en-US" dirty="0"/>
              <a:t>Denotes the agreement by a person to a proposed course of conduct after the lawyer has communicated adequate information and explanation about the material risks of and reasonably available alternatives to the proposed course of conduct.</a:t>
            </a:r>
          </a:p>
          <a:p>
            <a:endParaRPr lang="en-US" dirty="0"/>
          </a:p>
        </p:txBody>
      </p:sp>
    </p:spTree>
    <p:extLst>
      <p:ext uri="{BB962C8B-B14F-4D97-AF65-F5344CB8AC3E}">
        <p14:creationId xmlns:p14="http://schemas.microsoft.com/office/powerpoint/2010/main" val="349783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ECC23-AC42-4D60-82ED-70C6AB72F073}"/>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6800" dirty="0">
                <a:solidFill>
                  <a:schemeClr val="tx1">
                    <a:lumMod val="85000"/>
                    <a:lumOff val="15000"/>
                  </a:schemeClr>
                </a:solidFill>
              </a:rPr>
              <a:t>She is, without a doubt, not supposed to be up there</a:t>
            </a:r>
          </a:p>
        </p:txBody>
      </p:sp>
      <p:pic>
        <p:nvPicPr>
          <p:cNvPr id="5" name="Content Placeholder 4" descr="A living room with a book shelf&#10;&#10;Description automatically generated">
            <a:extLst>
              <a:ext uri="{FF2B5EF4-FFF2-40B4-BE49-F238E27FC236}">
                <a16:creationId xmlns:a16="http://schemas.microsoft.com/office/drawing/2014/main" id="{DDF297D8-8FA4-4D54-8AAE-601764E8D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057" y="620720"/>
            <a:ext cx="3815199" cy="5086933"/>
          </a:xfrm>
          <a:prstGeom prst="rect">
            <a:avLst/>
          </a:prstGeom>
        </p:spPr>
      </p:pic>
      <p:cxnSp>
        <p:nvCxnSpPr>
          <p:cNvPr id="18" name="Straight Connector 17">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409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DDAD-DF3C-4E94-A088-2571266CC698}"/>
              </a:ext>
            </a:extLst>
          </p:cNvPr>
          <p:cNvSpPr>
            <a:spLocks noGrp="1"/>
          </p:cNvSpPr>
          <p:nvPr>
            <p:ph type="title"/>
          </p:nvPr>
        </p:nvSpPr>
        <p:spPr>
          <a:xfrm>
            <a:off x="1097280" y="286603"/>
            <a:ext cx="10058400" cy="1450757"/>
          </a:xfrm>
        </p:spPr>
        <p:txBody>
          <a:bodyPr>
            <a:normAutofit/>
          </a:bodyPr>
          <a:lstStyle/>
          <a:p>
            <a:r>
              <a:rPr lang="en-US"/>
              <a:t>IRAC</a:t>
            </a:r>
          </a:p>
        </p:txBody>
      </p:sp>
      <p:graphicFrame>
        <p:nvGraphicFramePr>
          <p:cNvPr id="23" name="Content Placeholder 2">
            <a:extLst>
              <a:ext uri="{FF2B5EF4-FFF2-40B4-BE49-F238E27FC236}">
                <a16:creationId xmlns:a16="http://schemas.microsoft.com/office/drawing/2014/main" id="{B8521040-33AC-4674-A091-E6550B27434F}"/>
              </a:ext>
            </a:extLst>
          </p:cNvPr>
          <p:cNvGraphicFramePr>
            <a:graphicFrameLocks noGrp="1"/>
          </p:cNvGraphicFramePr>
          <p:nvPr>
            <p:ph idx="1"/>
            <p:extLst>
              <p:ext uri="{D42A27DB-BD31-4B8C-83A1-F6EECF244321}">
                <p14:modId xmlns:p14="http://schemas.microsoft.com/office/powerpoint/2010/main" val="316781247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74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0DF9-E747-477C-8C41-089D2C982FAB}"/>
              </a:ext>
            </a:extLst>
          </p:cNvPr>
          <p:cNvSpPr>
            <a:spLocks noGrp="1"/>
          </p:cNvSpPr>
          <p:nvPr>
            <p:ph type="title"/>
          </p:nvPr>
        </p:nvSpPr>
        <p:spPr>
          <a:xfrm>
            <a:off x="1097280" y="286603"/>
            <a:ext cx="10058400" cy="1450757"/>
          </a:xfrm>
        </p:spPr>
        <p:txBody>
          <a:bodyPr>
            <a:normAutofit/>
          </a:bodyPr>
          <a:lstStyle/>
          <a:p>
            <a:r>
              <a:rPr lang="en-US" sz="3400" b="1" i="1"/>
              <a:t>R v. Dudley and Stephens </a:t>
            </a:r>
            <a:r>
              <a:rPr lang="en-US" sz="3400" b="1"/>
              <a:t>14 Q.B.D. 273 (Queen’s Bench Division. 1884).</a:t>
            </a:r>
            <a:br>
              <a:rPr lang="en-US" sz="3400"/>
            </a:br>
            <a:endParaRPr lang="en-US" sz="3400"/>
          </a:p>
        </p:txBody>
      </p:sp>
      <p:graphicFrame>
        <p:nvGraphicFramePr>
          <p:cNvPr id="5" name="Content Placeholder 2">
            <a:extLst>
              <a:ext uri="{FF2B5EF4-FFF2-40B4-BE49-F238E27FC236}">
                <a16:creationId xmlns:a16="http://schemas.microsoft.com/office/drawing/2014/main" id="{D4C757F1-6336-480C-AC89-72B5A068F357}"/>
              </a:ext>
            </a:extLst>
          </p:cNvPr>
          <p:cNvGraphicFramePr>
            <a:graphicFrameLocks noGrp="1"/>
          </p:cNvGraphicFramePr>
          <p:nvPr>
            <p:ph idx="1"/>
            <p:extLst>
              <p:ext uri="{D42A27DB-BD31-4B8C-83A1-F6EECF244321}">
                <p14:modId xmlns:p14="http://schemas.microsoft.com/office/powerpoint/2010/main" val="22751783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500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C62D-F823-40E3-B3C8-52BE76EBF1E3}"/>
              </a:ext>
            </a:extLst>
          </p:cNvPr>
          <p:cNvSpPr>
            <a:spLocks noGrp="1"/>
          </p:cNvSpPr>
          <p:nvPr>
            <p:ph type="title"/>
          </p:nvPr>
        </p:nvSpPr>
        <p:spPr>
          <a:xfrm>
            <a:off x="1097280" y="286603"/>
            <a:ext cx="10058400" cy="1450757"/>
          </a:xfrm>
        </p:spPr>
        <p:txBody>
          <a:bodyPr>
            <a:normAutofit/>
          </a:bodyPr>
          <a:lstStyle/>
          <a:p>
            <a:r>
              <a:rPr lang="en-US"/>
              <a:t>People v. </a:t>
            </a:r>
            <a:r>
              <a:rPr lang="en-US" err="1"/>
              <a:t>Belge</a:t>
            </a:r>
            <a:r>
              <a:rPr lang="en-US"/>
              <a:t>, 372 N.Y.S.2d 798 (1975).</a:t>
            </a:r>
          </a:p>
        </p:txBody>
      </p:sp>
      <p:graphicFrame>
        <p:nvGraphicFramePr>
          <p:cNvPr id="5" name="Content Placeholder 2">
            <a:extLst>
              <a:ext uri="{FF2B5EF4-FFF2-40B4-BE49-F238E27FC236}">
                <a16:creationId xmlns:a16="http://schemas.microsoft.com/office/drawing/2014/main" id="{903C719B-1640-48E8-AE98-7BD2DA84C462}"/>
              </a:ext>
            </a:extLst>
          </p:cNvPr>
          <p:cNvGraphicFramePr>
            <a:graphicFrameLocks noGrp="1"/>
          </p:cNvGraphicFramePr>
          <p:nvPr>
            <p:ph idx="1"/>
            <p:extLst>
              <p:ext uri="{D42A27DB-BD31-4B8C-83A1-F6EECF244321}">
                <p14:modId xmlns:p14="http://schemas.microsoft.com/office/powerpoint/2010/main" val="24911680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42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87D1-ADCD-4BF6-932E-E1EE454295A7}"/>
              </a:ext>
            </a:extLst>
          </p:cNvPr>
          <p:cNvSpPr>
            <a:spLocks noGrp="1"/>
          </p:cNvSpPr>
          <p:nvPr>
            <p:ph type="title"/>
          </p:nvPr>
        </p:nvSpPr>
        <p:spPr>
          <a:xfrm>
            <a:off x="1097280" y="286603"/>
            <a:ext cx="10058400" cy="1450757"/>
          </a:xfrm>
        </p:spPr>
        <p:txBody>
          <a:bodyPr>
            <a:normAutofit/>
          </a:bodyPr>
          <a:lstStyle/>
          <a:p>
            <a:r>
              <a:rPr lang="en-US" sz="3400" i="1"/>
              <a:t>Tarasoff v. Regents of the University of California</a:t>
            </a:r>
            <a:r>
              <a:rPr lang="en-US" sz="3400"/>
              <a:t> 17 Cal. 3d 425, 551 P.2d 334, 131 Cal. </a:t>
            </a:r>
            <a:r>
              <a:rPr lang="en-US" sz="3400" err="1"/>
              <a:t>Rptr</a:t>
            </a:r>
            <a:r>
              <a:rPr lang="en-US" sz="3400"/>
              <a:t>. 14 (Cal. 1976).</a:t>
            </a:r>
          </a:p>
        </p:txBody>
      </p:sp>
      <p:sp>
        <p:nvSpPr>
          <p:cNvPr id="3" name="Content Placeholder 2">
            <a:extLst>
              <a:ext uri="{FF2B5EF4-FFF2-40B4-BE49-F238E27FC236}">
                <a16:creationId xmlns:a16="http://schemas.microsoft.com/office/drawing/2014/main" id="{A11BF1CD-2598-4EFD-97C9-887A7FC3454F}"/>
              </a:ext>
            </a:extLst>
          </p:cNvPr>
          <p:cNvSpPr>
            <a:spLocks noGrp="1"/>
          </p:cNvSpPr>
          <p:nvPr>
            <p:ph idx="1"/>
          </p:nvPr>
        </p:nvSpPr>
        <p:spPr>
          <a:xfrm>
            <a:off x="1097279" y="1845734"/>
            <a:ext cx="6454987" cy="1016338"/>
          </a:xfrm>
        </p:spPr>
        <p:txBody>
          <a:bodyPr>
            <a:normAutofit fontScale="77500" lnSpcReduction="20000"/>
          </a:bodyPr>
          <a:lstStyle/>
          <a:p>
            <a:r>
              <a:rPr lang="en-US" b="1" dirty="0"/>
              <a:t>Facts: </a:t>
            </a:r>
            <a:r>
              <a:rPr lang="en-US" dirty="0"/>
              <a:t>The Defendant was treating with a psychologist and threatened a student at the University of California, Berkeley.  The psychologist recommended a civil commitment, but the defendant was eventually released.  No one notified the student or the family of the student, and the defendant eventually killed the student.</a:t>
            </a:r>
          </a:p>
          <a:p>
            <a:endParaRPr lang="en-US" sz="1400" dirty="0"/>
          </a:p>
        </p:txBody>
      </p:sp>
      <p:pic>
        <p:nvPicPr>
          <p:cNvPr id="7" name="Graphic 6" descr="Judge">
            <a:extLst>
              <a:ext uri="{FF2B5EF4-FFF2-40B4-BE49-F238E27FC236}">
                <a16:creationId xmlns:a16="http://schemas.microsoft.com/office/drawing/2014/main" id="{2EAD5121-AE73-4B0C-9EE5-53501DBFFC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
        <p:nvSpPr>
          <p:cNvPr id="6" name="Content Placeholder 2">
            <a:extLst>
              <a:ext uri="{FF2B5EF4-FFF2-40B4-BE49-F238E27FC236}">
                <a16:creationId xmlns:a16="http://schemas.microsoft.com/office/drawing/2014/main" id="{E873B608-8BFE-4E2C-B998-9CA6585981A2}"/>
              </a:ext>
            </a:extLst>
          </p:cNvPr>
          <p:cNvSpPr txBox="1">
            <a:spLocks/>
          </p:cNvSpPr>
          <p:nvPr/>
        </p:nvSpPr>
        <p:spPr>
          <a:xfrm>
            <a:off x="1097279" y="2862073"/>
            <a:ext cx="6454987" cy="5669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a:t>Issue:</a:t>
            </a:r>
            <a:r>
              <a:rPr lang="en-US" sz="1600" dirty="0"/>
              <a:t> Does a psychiatrist have a duty to exercise reasonable care to protect others from the dangers his patients pose?</a:t>
            </a:r>
            <a:endParaRPr lang="en-US" sz="1400" dirty="0"/>
          </a:p>
        </p:txBody>
      </p:sp>
      <p:sp>
        <p:nvSpPr>
          <p:cNvPr id="8" name="Content Placeholder 2">
            <a:extLst>
              <a:ext uri="{FF2B5EF4-FFF2-40B4-BE49-F238E27FC236}">
                <a16:creationId xmlns:a16="http://schemas.microsoft.com/office/drawing/2014/main" id="{A16FE6DE-5CF6-46E5-8546-9D05F3CA1EDA}"/>
              </a:ext>
            </a:extLst>
          </p:cNvPr>
          <p:cNvSpPr txBox="1">
            <a:spLocks/>
          </p:cNvSpPr>
          <p:nvPr/>
        </p:nvSpPr>
        <p:spPr>
          <a:xfrm>
            <a:off x="1097278" y="3633163"/>
            <a:ext cx="6454987" cy="84013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a:t>Rule: </a:t>
            </a:r>
            <a:r>
              <a:rPr lang="en-US" sz="1600" dirty="0"/>
              <a:t>Yes.  A mental health professional has a duty not only to a patient, but also to individuals who are specifically being threatened by a patient.</a:t>
            </a:r>
          </a:p>
        </p:txBody>
      </p:sp>
      <p:sp>
        <p:nvSpPr>
          <p:cNvPr id="9" name="Content Placeholder 2">
            <a:extLst>
              <a:ext uri="{FF2B5EF4-FFF2-40B4-BE49-F238E27FC236}">
                <a16:creationId xmlns:a16="http://schemas.microsoft.com/office/drawing/2014/main" id="{357D4C13-2DE1-4A1E-B0AB-DA17B07BEEA4}"/>
              </a:ext>
            </a:extLst>
          </p:cNvPr>
          <p:cNvSpPr txBox="1">
            <a:spLocks/>
          </p:cNvSpPr>
          <p:nvPr/>
        </p:nvSpPr>
        <p:spPr>
          <a:xfrm>
            <a:off x="1097278" y="4326433"/>
            <a:ext cx="6454987" cy="840133"/>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Analysis/Reasoning: </a:t>
            </a:r>
            <a:r>
              <a:rPr lang="en-US" dirty="0"/>
              <a:t>The protective privilege ends where the public peril begins. Public favoring protection of the confidential character of patient-psychotherapist communications must yield to the extent to which disclosure is essential to avert danger to others.</a:t>
            </a:r>
          </a:p>
          <a:p>
            <a:endParaRPr lang="en-US" sz="1400" dirty="0"/>
          </a:p>
        </p:txBody>
      </p:sp>
      <p:sp>
        <p:nvSpPr>
          <p:cNvPr id="10" name="Content Placeholder 2">
            <a:extLst>
              <a:ext uri="{FF2B5EF4-FFF2-40B4-BE49-F238E27FC236}">
                <a16:creationId xmlns:a16="http://schemas.microsoft.com/office/drawing/2014/main" id="{7EF1FD94-F427-4205-8159-191A83EB04A6}"/>
              </a:ext>
            </a:extLst>
          </p:cNvPr>
          <p:cNvSpPr txBox="1">
            <a:spLocks/>
          </p:cNvSpPr>
          <p:nvPr/>
        </p:nvSpPr>
        <p:spPr>
          <a:xfrm>
            <a:off x="1075848" y="5313429"/>
            <a:ext cx="6454987" cy="840133"/>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900" b="1" dirty="0"/>
              <a:t>Conclusion: </a:t>
            </a:r>
            <a:r>
              <a:rPr lang="en-US" sz="1900" dirty="0"/>
              <a:t>A mental health professional has a duty to use reasonable care to protect an intended victim against a serious danger of violence.  Poddar was eventually convicted on second-degree murder.</a:t>
            </a:r>
          </a:p>
          <a:p>
            <a:endParaRPr lang="en-US" sz="1400" dirty="0"/>
          </a:p>
        </p:txBody>
      </p:sp>
    </p:spTree>
    <p:extLst>
      <p:ext uri="{BB962C8B-B14F-4D97-AF65-F5344CB8AC3E}">
        <p14:creationId xmlns:p14="http://schemas.microsoft.com/office/powerpoint/2010/main" val="68341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7263E-5E13-4C24-8AFD-F9BFC085A008}"/>
              </a:ext>
            </a:extLst>
          </p:cNvPr>
          <p:cNvSpPr>
            <a:spLocks noGrp="1"/>
          </p:cNvSpPr>
          <p:nvPr>
            <p:ph type="title"/>
          </p:nvPr>
        </p:nvSpPr>
        <p:spPr>
          <a:xfrm>
            <a:off x="6411685" y="634946"/>
            <a:ext cx="5127171" cy="1450757"/>
          </a:xfrm>
        </p:spPr>
        <p:txBody>
          <a:bodyPr>
            <a:normAutofit/>
          </a:bodyPr>
          <a:lstStyle/>
          <a:p>
            <a:r>
              <a:rPr lang="en-US" dirty="0"/>
              <a:t>In Closing</a:t>
            </a:r>
          </a:p>
        </p:txBody>
      </p:sp>
      <p:pic>
        <p:nvPicPr>
          <p:cNvPr id="7" name="Graphic 6" descr="Connections">
            <a:extLst>
              <a:ext uri="{FF2B5EF4-FFF2-40B4-BE49-F238E27FC236}">
                <a16:creationId xmlns:a16="http://schemas.microsoft.com/office/drawing/2014/main" id="{0BE9AF0F-1C97-4D96-B079-C6A5CDADF3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6F939-3A70-48B2-A410-19218BCF101A}"/>
              </a:ext>
            </a:extLst>
          </p:cNvPr>
          <p:cNvSpPr>
            <a:spLocks noGrp="1"/>
          </p:cNvSpPr>
          <p:nvPr>
            <p:ph idx="1"/>
          </p:nvPr>
        </p:nvSpPr>
        <p:spPr>
          <a:xfrm>
            <a:off x="6411684" y="2198914"/>
            <a:ext cx="5127172" cy="3670180"/>
          </a:xfrm>
        </p:spPr>
        <p:txBody>
          <a:bodyPr>
            <a:normAutofit/>
          </a:bodyPr>
          <a:lstStyle/>
          <a:p>
            <a:pPr>
              <a:spcBef>
                <a:spcPts val="0"/>
              </a:spcBef>
              <a:spcAft>
                <a:spcPts val="0"/>
              </a:spcAft>
            </a:pPr>
            <a:r>
              <a:rPr lang="en-US" b="1" dirty="0"/>
              <a:t>Autonomy: </a:t>
            </a:r>
            <a:r>
              <a:rPr lang="en-US" dirty="0"/>
              <a:t>To respect the rights of clients to be self-governing within their social and cultural framework.</a:t>
            </a:r>
          </a:p>
          <a:p>
            <a:pPr>
              <a:spcBef>
                <a:spcPts val="0"/>
              </a:spcBef>
              <a:spcAft>
                <a:spcPts val="0"/>
              </a:spcAft>
            </a:pPr>
            <a:r>
              <a:rPr lang="en-US" b="1" dirty="0"/>
              <a:t>Beneficence: </a:t>
            </a:r>
            <a:r>
              <a:rPr lang="en-US" dirty="0"/>
              <a:t>To do good to others; to promote the well-being of clients.</a:t>
            </a:r>
          </a:p>
          <a:p>
            <a:pPr>
              <a:spcBef>
                <a:spcPts val="0"/>
              </a:spcBef>
              <a:spcAft>
                <a:spcPts val="0"/>
              </a:spcAft>
            </a:pPr>
            <a:r>
              <a:rPr lang="en-US" b="1" dirty="0"/>
              <a:t>Fidelity: </a:t>
            </a:r>
            <a:r>
              <a:rPr lang="en-US" dirty="0"/>
              <a:t>To be faithful; to keep promises and honor the trust placed in rehabilitation counselors.</a:t>
            </a:r>
          </a:p>
          <a:p>
            <a:pPr>
              <a:spcBef>
                <a:spcPts val="0"/>
              </a:spcBef>
              <a:spcAft>
                <a:spcPts val="0"/>
              </a:spcAft>
            </a:pPr>
            <a:r>
              <a:rPr lang="en-US" b="1" dirty="0"/>
              <a:t>Justice: </a:t>
            </a:r>
            <a:r>
              <a:rPr lang="en-US" dirty="0"/>
              <a:t>To be fair in the treatment of all clients; to provide appropriate services to all.</a:t>
            </a:r>
          </a:p>
          <a:p>
            <a:pPr>
              <a:spcBef>
                <a:spcPts val="0"/>
              </a:spcBef>
              <a:spcAft>
                <a:spcPts val="0"/>
              </a:spcAft>
            </a:pPr>
            <a:r>
              <a:rPr lang="en-US" b="1" dirty="0"/>
              <a:t>Nonmaleficence: </a:t>
            </a:r>
            <a:r>
              <a:rPr lang="en-US" dirty="0"/>
              <a:t>To do no harm to others.</a:t>
            </a:r>
          </a:p>
          <a:p>
            <a:pPr>
              <a:spcBef>
                <a:spcPts val="0"/>
              </a:spcBef>
              <a:spcAft>
                <a:spcPts val="0"/>
              </a:spcAft>
            </a:pPr>
            <a:r>
              <a:rPr lang="en-US" b="1" dirty="0"/>
              <a:t>Veracity: </a:t>
            </a:r>
            <a:r>
              <a:rPr lang="en-US" dirty="0"/>
              <a:t>To be honest.</a:t>
            </a:r>
          </a:p>
          <a:p>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227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264F37-0341-4EB8-AAC4-210F572BD544}"/>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dirty="0">
                <a:solidFill>
                  <a:schemeClr val="tx1">
                    <a:lumMod val="85000"/>
                    <a:lumOff val="15000"/>
                  </a:schemeClr>
                </a:solidFill>
              </a:rPr>
              <a:t>Thank You!</a:t>
            </a:r>
          </a:p>
        </p:txBody>
      </p:sp>
      <p:pic>
        <p:nvPicPr>
          <p:cNvPr id="5" name="Content Placeholder 4" descr="A cat that is lying down and looking at the camera&#10;&#10;Description automatically generated">
            <a:extLst>
              <a:ext uri="{FF2B5EF4-FFF2-40B4-BE49-F238E27FC236}">
                <a16:creationId xmlns:a16="http://schemas.microsoft.com/office/drawing/2014/main" id="{20126FD6-A6C3-470A-8556-45B7D2ABB8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4653"/>
          <a:stretch/>
        </p:blipFill>
        <p:spPr>
          <a:xfrm>
            <a:off x="633999" y="620720"/>
            <a:ext cx="4001315" cy="5086933"/>
          </a:xfrm>
          <a:prstGeom prst="rect">
            <a:avLst/>
          </a:prstGeom>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197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21F9AF-CDD8-4211-8B4E-B9E3686C8CF6}"/>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Diana and Sophie</a:t>
            </a:r>
          </a:p>
        </p:txBody>
      </p:sp>
      <p:pic>
        <p:nvPicPr>
          <p:cNvPr id="5" name="Content Placeholder 4" descr="A cat sitting on a chair&#10;&#10;Description automatically generated">
            <a:extLst>
              <a:ext uri="{FF2B5EF4-FFF2-40B4-BE49-F238E27FC236}">
                <a16:creationId xmlns:a16="http://schemas.microsoft.com/office/drawing/2014/main" id="{270D9E98-C62E-496D-AE06-3FC18435746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35" r="8945"/>
          <a:stretch/>
        </p:blipFill>
        <p:spPr>
          <a:xfrm>
            <a:off x="-1" y="10"/>
            <a:ext cx="4635315" cy="6857989"/>
          </a:xfrm>
          <a:prstGeom prst="rect">
            <a:avLst/>
          </a:prstGeom>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62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17308-DC22-490B-B71F-87D597652837}"/>
              </a:ext>
            </a:extLst>
          </p:cNvPr>
          <p:cNvSpPr>
            <a:spLocks noGrp="1"/>
          </p:cNvSpPr>
          <p:nvPr>
            <p:ph type="title"/>
          </p:nvPr>
        </p:nvSpPr>
        <p:spPr>
          <a:xfrm>
            <a:off x="5513833" y="634946"/>
            <a:ext cx="6025024" cy="1450757"/>
          </a:xfrm>
        </p:spPr>
        <p:txBody>
          <a:bodyPr>
            <a:normAutofit/>
          </a:bodyPr>
          <a:lstStyle/>
          <a:p>
            <a:r>
              <a:rPr lang="en-US" dirty="0"/>
              <a:t>Ways to Think About Ethics</a:t>
            </a:r>
          </a:p>
        </p:txBody>
      </p:sp>
      <p:pic>
        <p:nvPicPr>
          <p:cNvPr id="12" name="Picture 11">
            <a:extLst>
              <a:ext uri="{FF2B5EF4-FFF2-40B4-BE49-F238E27FC236}">
                <a16:creationId xmlns:a16="http://schemas.microsoft.com/office/drawing/2014/main" id="{921E127E-6047-49FA-8A8C-12954181AF38}"/>
              </a:ext>
            </a:extLst>
          </p:cNvPr>
          <p:cNvPicPr>
            <a:picLocks noChangeAspect="1"/>
          </p:cNvPicPr>
          <p:nvPr/>
        </p:nvPicPr>
        <p:blipFill rotWithShape="1">
          <a:blip r:embed="rId2"/>
          <a:srcRect l="49093" r="5687" b="1"/>
          <a:stretch/>
        </p:blipFill>
        <p:spPr>
          <a:xfrm>
            <a:off x="1591436" y="645106"/>
            <a:ext cx="3555139" cy="5247747"/>
          </a:xfrm>
          <a:prstGeom prst="rect">
            <a:avLst/>
          </a:prstGeom>
        </p:spPr>
      </p:pic>
      <p:cxnSp>
        <p:nvCxnSpPr>
          <p:cNvPr id="27" name="Straight Connector 2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5DEBC7-DA70-4836-A077-5993312B775A}"/>
              </a:ext>
            </a:extLst>
          </p:cNvPr>
          <p:cNvSpPr>
            <a:spLocks noGrp="1"/>
          </p:cNvSpPr>
          <p:nvPr>
            <p:ph idx="1"/>
          </p:nvPr>
        </p:nvSpPr>
        <p:spPr>
          <a:xfrm>
            <a:off x="6411684" y="2198914"/>
            <a:ext cx="5127172" cy="3670180"/>
          </a:xfrm>
        </p:spPr>
        <p:txBody>
          <a:bodyPr>
            <a:normAutofit/>
          </a:bodyPr>
          <a:lstStyle/>
          <a:p>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
        <p:nvSpPr>
          <p:cNvPr id="29" name="Rectangle 2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DC3B6AB3-80FB-4E22-881F-09DD19EA2D85}"/>
              </a:ext>
            </a:extLst>
          </p:cNvPr>
          <p:cNvSpPr/>
          <p:nvPr/>
        </p:nvSpPr>
        <p:spPr>
          <a:xfrm>
            <a:off x="4165618" y="2385690"/>
            <a:ext cx="184731" cy="369332"/>
          </a:xfrm>
          <a:prstGeom prst="rect">
            <a:avLst/>
          </a:prstGeom>
        </p:spPr>
        <p:txBody>
          <a:bodyPr wrap="none">
            <a:spAutoFit/>
          </a:bodyPr>
          <a:lstStyle/>
          <a:p>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AA0F304-5F50-4B98-A9FD-2753087C9A1F}"/>
              </a:ext>
            </a:extLst>
          </p:cNvPr>
          <p:cNvSpPr txBox="1"/>
          <p:nvPr/>
        </p:nvSpPr>
        <p:spPr>
          <a:xfrm>
            <a:off x="2377440" y="2198914"/>
            <a:ext cx="7690104" cy="2554545"/>
          </a:xfrm>
          <a:prstGeom prst="rect">
            <a:avLst/>
          </a:prstGeom>
          <a:noFill/>
        </p:spPr>
        <p:txBody>
          <a:bodyPr wrap="square" rtlCol="0">
            <a:spAutoFit/>
          </a:bodyPr>
          <a:lstStyle/>
          <a:p>
            <a:r>
              <a:rPr lang="en-US" sz="1600" b="1" dirty="0"/>
              <a:t>Ethics: </a:t>
            </a:r>
            <a:r>
              <a:rPr lang="en-US" sz="1600" dirty="0"/>
              <a:t>A system of moral principles.</a:t>
            </a:r>
          </a:p>
          <a:p>
            <a:endParaRPr lang="en-US" sz="1600" b="1" dirty="0"/>
          </a:p>
          <a:p>
            <a:r>
              <a:rPr lang="en-US" sz="1600" b="1" dirty="0"/>
              <a:t>Aristotle’s ethics</a:t>
            </a:r>
            <a:r>
              <a:rPr lang="en-US" sz="1600" dirty="0"/>
              <a:t>: A study of character is built around the premise that people should achieve an excellent character as a pre-condition for attaining happiness or well-being (eudaimonia).</a:t>
            </a:r>
          </a:p>
          <a:p>
            <a:endParaRPr lang="en-US" sz="1600" b="1" dirty="0"/>
          </a:p>
          <a:p>
            <a:r>
              <a:rPr lang="en-US" sz="1600" b="1" dirty="0"/>
              <a:t>Punctuality: </a:t>
            </a:r>
            <a:r>
              <a:rPr lang="en-US" sz="1600" dirty="0"/>
              <a:t>A quality of some people who obviously have a lot of time on their hands.</a:t>
            </a:r>
          </a:p>
          <a:p>
            <a:endParaRPr lang="en-US" sz="1600" dirty="0"/>
          </a:p>
          <a:p>
            <a:r>
              <a:rPr lang="en-US" sz="1600" dirty="0"/>
              <a:t>"Ethics and equity and the principles of justice do not change with the calendar."-D.H. Lawrence</a:t>
            </a:r>
          </a:p>
        </p:txBody>
      </p:sp>
    </p:spTree>
    <p:extLst>
      <p:ext uri="{BB962C8B-B14F-4D97-AF65-F5344CB8AC3E}">
        <p14:creationId xmlns:p14="http://schemas.microsoft.com/office/powerpoint/2010/main" val="244235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EE6611-D17C-4C9D-8EE7-E33A69FEEF1B}"/>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rPr>
              <a:t>CRC Code of Ethics</a:t>
            </a:r>
            <a:endParaRPr lang="en-US"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4D4466D-BD4E-4DBC-A7C6-38FA815AD148}"/>
              </a:ext>
            </a:extLst>
          </p:cNvPr>
          <p:cNvSpPr>
            <a:spLocks noGrp="1"/>
          </p:cNvSpPr>
          <p:nvPr>
            <p:ph idx="1"/>
          </p:nvPr>
        </p:nvSpPr>
        <p:spPr>
          <a:xfrm>
            <a:off x="4742016" y="605896"/>
            <a:ext cx="6413663" cy="5646208"/>
          </a:xfrm>
        </p:spPr>
        <p:txBody>
          <a:bodyPr anchor="ctr">
            <a:normAutofit/>
          </a:bodyPr>
          <a:lstStyle/>
          <a:p>
            <a:r>
              <a:rPr lang="en-US" dirty="0"/>
              <a:t>Rehabilitation counselors are committed to facilitating the personal, economic, and social independence of individuals with disabilities. In fulfilling this commitment, rehabilitation counselors recognize diversity and embrace a cultural approach in support of the worth, dignity, potential, and uniqueness of individuals with disabilities within their social and cultural context. </a:t>
            </a:r>
          </a:p>
          <a:p>
            <a:endParaRPr lang="en-US" dirty="0"/>
          </a:p>
        </p:txBody>
      </p:sp>
    </p:spTree>
    <p:extLst>
      <p:ext uri="{BB962C8B-B14F-4D97-AF65-F5344CB8AC3E}">
        <p14:creationId xmlns:p14="http://schemas.microsoft.com/office/powerpoint/2010/main" val="363157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4CC432-9544-4221-B808-A2DDD325231D}"/>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CRC Principles of Ethical Behavior</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E1F322B-68FC-4EE6-833D-2143DA848A19}"/>
              </a:ext>
            </a:extLst>
          </p:cNvPr>
          <p:cNvSpPr>
            <a:spLocks noGrp="1"/>
          </p:cNvSpPr>
          <p:nvPr>
            <p:ph idx="1"/>
          </p:nvPr>
        </p:nvSpPr>
        <p:spPr>
          <a:xfrm>
            <a:off x="4742016" y="605896"/>
            <a:ext cx="6413663" cy="5646208"/>
          </a:xfrm>
        </p:spPr>
        <p:txBody>
          <a:bodyPr anchor="ctr">
            <a:normAutofit/>
          </a:bodyPr>
          <a:lstStyle/>
          <a:p>
            <a:pPr>
              <a:spcBef>
                <a:spcPts val="0"/>
              </a:spcBef>
              <a:spcAft>
                <a:spcPts val="0"/>
              </a:spcAft>
            </a:pPr>
            <a:r>
              <a:rPr lang="en-US" b="1" dirty="0"/>
              <a:t>Autonomy: </a:t>
            </a:r>
            <a:r>
              <a:rPr lang="en-US" dirty="0"/>
              <a:t>To respect the rights of clients to be self-governing within their social and cultural</a:t>
            </a:r>
          </a:p>
          <a:p>
            <a:pPr>
              <a:spcBef>
                <a:spcPts val="0"/>
              </a:spcBef>
              <a:spcAft>
                <a:spcPts val="0"/>
              </a:spcAft>
            </a:pPr>
            <a:r>
              <a:rPr lang="en-US" dirty="0"/>
              <a:t>framework.</a:t>
            </a:r>
          </a:p>
          <a:p>
            <a:pPr>
              <a:spcBef>
                <a:spcPts val="0"/>
              </a:spcBef>
              <a:spcAft>
                <a:spcPts val="0"/>
              </a:spcAft>
            </a:pPr>
            <a:endParaRPr lang="en-US" dirty="0"/>
          </a:p>
          <a:p>
            <a:pPr>
              <a:spcBef>
                <a:spcPts val="0"/>
              </a:spcBef>
              <a:spcAft>
                <a:spcPts val="0"/>
              </a:spcAft>
            </a:pPr>
            <a:r>
              <a:rPr lang="en-US" b="1" dirty="0"/>
              <a:t>Beneficence: </a:t>
            </a:r>
            <a:r>
              <a:rPr lang="en-US" dirty="0"/>
              <a:t>To do good to others; to promote the well-being of clients.</a:t>
            </a:r>
          </a:p>
          <a:p>
            <a:pPr>
              <a:spcBef>
                <a:spcPts val="0"/>
              </a:spcBef>
              <a:spcAft>
                <a:spcPts val="0"/>
              </a:spcAft>
            </a:pPr>
            <a:endParaRPr lang="en-US" dirty="0"/>
          </a:p>
          <a:p>
            <a:pPr>
              <a:spcBef>
                <a:spcPts val="0"/>
              </a:spcBef>
              <a:spcAft>
                <a:spcPts val="0"/>
              </a:spcAft>
            </a:pPr>
            <a:r>
              <a:rPr lang="en-US" b="1" dirty="0"/>
              <a:t>Fidelity: </a:t>
            </a:r>
            <a:r>
              <a:rPr lang="en-US" dirty="0"/>
              <a:t>To be faithful; to keep promises and honor the trust placed in rehabilitation counselors.</a:t>
            </a:r>
          </a:p>
          <a:p>
            <a:pPr>
              <a:spcBef>
                <a:spcPts val="0"/>
              </a:spcBef>
              <a:spcAft>
                <a:spcPts val="0"/>
              </a:spcAft>
            </a:pPr>
            <a:endParaRPr lang="en-US" dirty="0"/>
          </a:p>
          <a:p>
            <a:pPr>
              <a:spcBef>
                <a:spcPts val="0"/>
              </a:spcBef>
              <a:spcAft>
                <a:spcPts val="0"/>
              </a:spcAft>
            </a:pPr>
            <a:r>
              <a:rPr lang="en-US" b="1" dirty="0"/>
              <a:t>Justice: </a:t>
            </a:r>
            <a:r>
              <a:rPr lang="en-US" dirty="0"/>
              <a:t>To be fair in the treatment of all clients; to provide appropriate services to all.</a:t>
            </a:r>
          </a:p>
          <a:p>
            <a:pPr>
              <a:spcBef>
                <a:spcPts val="0"/>
              </a:spcBef>
              <a:spcAft>
                <a:spcPts val="0"/>
              </a:spcAft>
            </a:pPr>
            <a:endParaRPr lang="en-US" b="1" dirty="0"/>
          </a:p>
          <a:p>
            <a:pPr>
              <a:spcBef>
                <a:spcPts val="0"/>
              </a:spcBef>
              <a:spcAft>
                <a:spcPts val="0"/>
              </a:spcAft>
            </a:pPr>
            <a:r>
              <a:rPr lang="en-US" b="1" dirty="0"/>
              <a:t>Nonmaleficence: </a:t>
            </a:r>
            <a:r>
              <a:rPr lang="en-US" dirty="0"/>
              <a:t>To do no harm to others.</a:t>
            </a:r>
          </a:p>
          <a:p>
            <a:pPr>
              <a:spcBef>
                <a:spcPts val="0"/>
              </a:spcBef>
              <a:spcAft>
                <a:spcPts val="0"/>
              </a:spcAft>
            </a:pPr>
            <a:endParaRPr lang="en-US" b="1" dirty="0"/>
          </a:p>
          <a:p>
            <a:pPr>
              <a:spcBef>
                <a:spcPts val="0"/>
              </a:spcBef>
              <a:spcAft>
                <a:spcPts val="0"/>
              </a:spcAft>
            </a:pPr>
            <a:r>
              <a:rPr lang="en-US" b="1" dirty="0"/>
              <a:t>Veracity: </a:t>
            </a:r>
            <a:r>
              <a:rPr lang="en-US" dirty="0"/>
              <a:t>To be honest.</a:t>
            </a:r>
          </a:p>
          <a:p>
            <a:endParaRPr lang="en-US" dirty="0"/>
          </a:p>
        </p:txBody>
      </p:sp>
    </p:spTree>
    <p:extLst>
      <p:ext uri="{BB962C8B-B14F-4D97-AF65-F5344CB8AC3E}">
        <p14:creationId xmlns:p14="http://schemas.microsoft.com/office/powerpoint/2010/main" val="375586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57A3AD-ECEC-4067-93FD-8F2611F4242D}"/>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CDMS Principles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096CBFA-87F3-47F2-9667-8EC89EECEE96}"/>
              </a:ext>
            </a:extLst>
          </p:cNvPr>
          <p:cNvSpPr>
            <a:spLocks noGrp="1"/>
          </p:cNvSpPr>
          <p:nvPr>
            <p:ph idx="1"/>
          </p:nvPr>
        </p:nvSpPr>
        <p:spPr>
          <a:xfrm>
            <a:off x="4742016" y="605896"/>
            <a:ext cx="6413663" cy="5646208"/>
          </a:xfrm>
        </p:spPr>
        <p:txBody>
          <a:bodyPr anchor="ctr">
            <a:normAutofit/>
          </a:bodyPr>
          <a:lstStyle/>
          <a:p>
            <a:r>
              <a:rPr lang="en-US" b="1" dirty="0"/>
              <a:t>Autonomy:</a:t>
            </a:r>
            <a:r>
              <a:rPr lang="en-US" dirty="0"/>
              <a:t> To honor the right to make individual decisions.</a:t>
            </a:r>
          </a:p>
          <a:p>
            <a:r>
              <a:rPr lang="en-US" b="1" dirty="0"/>
              <a:t>Beneficence:</a:t>
            </a:r>
            <a:r>
              <a:rPr lang="en-US" dirty="0"/>
              <a:t> To do good to others.</a:t>
            </a:r>
          </a:p>
          <a:p>
            <a:r>
              <a:rPr lang="en-US" b="1" dirty="0"/>
              <a:t>Nonmaleficence:</a:t>
            </a:r>
            <a:r>
              <a:rPr lang="en-US" dirty="0"/>
              <a:t> To do no harm to others.</a:t>
            </a:r>
          </a:p>
          <a:p>
            <a:r>
              <a:rPr lang="en-US" b="1" dirty="0"/>
              <a:t>Justice:</a:t>
            </a:r>
            <a:r>
              <a:rPr lang="en-US" dirty="0"/>
              <a:t> To act or treat justly or fairly.</a:t>
            </a:r>
          </a:p>
          <a:p>
            <a:r>
              <a:rPr lang="en-US" b="1" dirty="0"/>
              <a:t>Fidelity:</a:t>
            </a:r>
            <a:r>
              <a:rPr lang="en-US" dirty="0"/>
              <a:t> To adhere to fact or detail.</a:t>
            </a:r>
          </a:p>
          <a:p>
            <a:endParaRPr lang="en-US" dirty="0"/>
          </a:p>
        </p:txBody>
      </p:sp>
    </p:spTree>
    <p:extLst>
      <p:ext uri="{BB962C8B-B14F-4D97-AF65-F5344CB8AC3E}">
        <p14:creationId xmlns:p14="http://schemas.microsoft.com/office/powerpoint/2010/main" val="159358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281729-C27C-4D0E-83C7-09F4260AFF83}"/>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Legal Ethics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B572240-C2FD-4E4B-95B3-BD810B98D598}"/>
              </a:ext>
            </a:extLst>
          </p:cNvPr>
          <p:cNvSpPr>
            <a:spLocks noGrp="1"/>
          </p:cNvSpPr>
          <p:nvPr>
            <p:ph idx="1"/>
          </p:nvPr>
        </p:nvSpPr>
        <p:spPr>
          <a:xfrm>
            <a:off x="4742016" y="605896"/>
            <a:ext cx="6413663" cy="5646208"/>
          </a:xfrm>
        </p:spPr>
        <p:txBody>
          <a:bodyPr anchor="ctr">
            <a:normAutofit/>
          </a:bodyPr>
          <a:lstStyle/>
          <a:p>
            <a:r>
              <a:rPr lang="en-US" dirty="0"/>
              <a:t>A term used to describe a code of conduct governing proper professional behavior, which establishes the nature of obligations owed to individuals and to society.</a:t>
            </a:r>
          </a:p>
        </p:txBody>
      </p:sp>
    </p:spTree>
    <p:extLst>
      <p:ext uri="{BB962C8B-B14F-4D97-AF65-F5344CB8AC3E}">
        <p14:creationId xmlns:p14="http://schemas.microsoft.com/office/powerpoint/2010/main" val="404748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D91978-E265-48AC-904F-46DF9268E813}"/>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Competence of Practice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1935A1F-9E1C-425C-BFA3-AF8E13E64971}"/>
              </a:ext>
            </a:extLst>
          </p:cNvPr>
          <p:cNvSpPr>
            <a:spLocks noGrp="1"/>
          </p:cNvSpPr>
          <p:nvPr>
            <p:ph idx="1"/>
          </p:nvPr>
        </p:nvSpPr>
        <p:spPr>
          <a:xfrm>
            <a:off x="4742016" y="605896"/>
            <a:ext cx="6413663" cy="2137304"/>
          </a:xfrm>
        </p:spPr>
        <p:txBody>
          <a:bodyPr anchor="ctr">
            <a:normAutofit/>
          </a:bodyPr>
          <a:lstStyle/>
          <a:p>
            <a:r>
              <a:rPr lang="en-US" b="1" dirty="0"/>
              <a:t>RPC 1.1 Competence:</a:t>
            </a:r>
            <a:r>
              <a:rPr lang="en-US" dirty="0"/>
              <a:t> A lawyer shall provide competent representation to a client. Competent representation requires the legal knowledge, skill, thoroughness and preparation reasonably necessary for the representation.</a:t>
            </a:r>
          </a:p>
          <a:p>
            <a:endParaRPr lang="en-US" dirty="0"/>
          </a:p>
          <a:p>
            <a:pPr marL="0" indent="0">
              <a:buNone/>
            </a:pPr>
            <a:endParaRPr lang="en-US" dirty="0"/>
          </a:p>
        </p:txBody>
      </p:sp>
      <p:sp>
        <p:nvSpPr>
          <p:cNvPr id="4" name="TextBox 3">
            <a:extLst>
              <a:ext uri="{FF2B5EF4-FFF2-40B4-BE49-F238E27FC236}">
                <a16:creationId xmlns:a16="http://schemas.microsoft.com/office/drawing/2014/main" id="{720D4754-F8E7-4E28-9936-BE667731DC05}"/>
              </a:ext>
            </a:extLst>
          </p:cNvPr>
          <p:cNvSpPr txBox="1"/>
          <p:nvPr/>
        </p:nvSpPr>
        <p:spPr>
          <a:xfrm>
            <a:off x="4873752" y="3063240"/>
            <a:ext cx="5952744" cy="2308324"/>
          </a:xfrm>
          <a:prstGeom prst="rect">
            <a:avLst/>
          </a:prstGeom>
          <a:noFill/>
        </p:spPr>
        <p:txBody>
          <a:bodyPr wrap="square" rtlCol="0">
            <a:spAutoFit/>
          </a:bodyPr>
          <a:lstStyle/>
          <a:p>
            <a:r>
              <a:rPr lang="en-US" b="1" dirty="0"/>
              <a:t>D.1(a). PROFESSIONAL COMPETENCE/BOUNDARIES OF COMPETENCE: </a:t>
            </a:r>
            <a:r>
              <a:rPr lang="en-US" dirty="0"/>
              <a:t>Rehabilitation counselors practice only within the boundaries of their competence, based on their education, training, supervised experience, professional credentials, and appropriate professional experience. Rehabilitation counselors do not misrepresent their competence to clients or others.</a:t>
            </a:r>
          </a:p>
          <a:p>
            <a:endParaRPr lang="en-US" dirty="0"/>
          </a:p>
        </p:txBody>
      </p:sp>
    </p:spTree>
    <p:extLst>
      <p:ext uri="{BB962C8B-B14F-4D97-AF65-F5344CB8AC3E}">
        <p14:creationId xmlns:p14="http://schemas.microsoft.com/office/powerpoint/2010/main" val="230519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85724-97D1-4073-B2D8-F3625947E53C}"/>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5000" dirty="0">
                <a:solidFill>
                  <a:schemeClr val="tx1">
                    <a:lumMod val="85000"/>
                    <a:lumOff val="15000"/>
                  </a:schemeClr>
                </a:solidFill>
              </a:rPr>
              <a:t>We were fighting on the table (where we are not supposed to be) moments before this.</a:t>
            </a:r>
          </a:p>
        </p:txBody>
      </p:sp>
      <p:pic>
        <p:nvPicPr>
          <p:cNvPr id="5" name="Content Placeholder 4" descr="A cat lying on top of a wooden table&#10;&#10;Description automatically generated">
            <a:extLst>
              <a:ext uri="{FF2B5EF4-FFF2-40B4-BE49-F238E27FC236}">
                <a16:creationId xmlns:a16="http://schemas.microsoft.com/office/drawing/2014/main" id="{FD3B310C-96A5-45AF-9802-C7ACEF67041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880"/>
          <a:stretch/>
        </p:blipFill>
        <p:spPr>
          <a:xfrm rot="5400000">
            <a:off x="-1111343" y="1111342"/>
            <a:ext cx="6857999" cy="4635315"/>
          </a:xfrm>
          <a:prstGeom prst="rect">
            <a:avLst/>
          </a:prstGeom>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4326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81</TotalTime>
  <Words>1298</Words>
  <Application>Microsoft Office PowerPoint</Application>
  <PresentationFormat>Widescreen</PresentationFormat>
  <Paragraphs>86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Calibri Light</vt:lpstr>
      <vt:lpstr>Times New Roman</vt:lpstr>
      <vt:lpstr>Retrospect</vt:lpstr>
      <vt:lpstr>Legal Rules of Professional Conduct and VRC Ethics</vt:lpstr>
      <vt:lpstr>Diana and Sophie</vt:lpstr>
      <vt:lpstr>Ways to Think About Ethics</vt:lpstr>
      <vt:lpstr>CRC Code of Ethics</vt:lpstr>
      <vt:lpstr>CRC Principles of Ethical Behavior</vt:lpstr>
      <vt:lpstr>CDMS Principles</vt:lpstr>
      <vt:lpstr>Legal Ethics</vt:lpstr>
      <vt:lpstr>Competence of Practice</vt:lpstr>
      <vt:lpstr>We were fighting on the table (where we are not supposed to be) moments before this.</vt:lpstr>
      <vt:lpstr>Diligence</vt:lpstr>
      <vt:lpstr>Confidentiality of Information</vt:lpstr>
      <vt:lpstr>Informed Consent</vt:lpstr>
      <vt:lpstr>She is, without a doubt, not supposed to be up there</vt:lpstr>
      <vt:lpstr>IRAC</vt:lpstr>
      <vt:lpstr>R v. Dudley and Stephens 14 Q.B.D. 273 (Queen’s Bench Division. 1884). </vt:lpstr>
      <vt:lpstr>People v. Belge, 372 N.Y.S.2d 798 (1975).</vt:lpstr>
      <vt:lpstr>Tarasoff v. Regents of the University of California 17 Cal. 3d 425, 551 P.2d 334, 131 Cal. Rptr. 14 (Cal. 1976).</vt:lpstr>
      <vt:lpstr>In Closing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Rules of Professional Conduct and VRC Ethics</dc:title>
  <dc:creator>Jeff Cockrum</dc:creator>
  <cp:lastModifiedBy>Katrina Taylor</cp:lastModifiedBy>
  <cp:revision>3</cp:revision>
  <dcterms:created xsi:type="dcterms:W3CDTF">2020-05-15T19:50:00Z</dcterms:created>
  <dcterms:modified xsi:type="dcterms:W3CDTF">2020-05-29T19:53:57Z</dcterms:modified>
</cp:coreProperties>
</file>