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orbel" panose="020B050302020402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iSrp7zIFSswNeaPgBogu01A7tgL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Brickham" initials="" lastIdx="1" clrIdx="0"/>
  <p:cmAuthor id="1" name="Jen B"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4"/>
    <p:restoredTop sz="94682"/>
  </p:normalViewPr>
  <p:slideViewPr>
    <p:cSldViewPr snapToGrid="0" snapToObjects="1">
      <p:cViewPr varScale="1">
        <p:scale>
          <a:sx n="106" d="100"/>
          <a:sy n="106" d="100"/>
        </p:scale>
        <p:origin x="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0-12T20:15:45.049" idx="1">
    <p:pos x="6000" y="0"/>
    <p:text>This all looks really nice Jen.  I think we might want to have the bios in order of speaking at the beginning?  Though, I know we aren't even going to use them, but flip through them, and basically say something like the formal bios are in the powerpoint if you want to read them later.</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Q22EoBE"/>
      </p:ext>
    </p:extLst>
  </p:cm>
  <p:cm authorId="1" dt="2021-10-12T20:13:33.872" idx="1">
    <p:pos x="6000" y="0"/>
    <p:text>I think the bios are in order, aren't they? You're doing the intro, then Brett does CHEC, then I do activity.
And yes, that sounds perfect - say that in the intro! Heh.</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Q3ZHhlE"/>
      </p:ext>
    </p:extLst>
  </p:cm>
  <p:cm authorId="1" dt="2021-10-12T20:14:34.279" idx="2">
    <p:pos x="6000" y="0"/>
    <p:text>Which means I'm changing the order on the entry page.
Hold on!</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Q3ZHhlI"/>
      </p:ext>
    </p:extLst>
  </p:cm>
  <p:cm authorId="1" dt="2021-10-12T20:15:45.049" idx="3">
    <p:pos x="6000" y="0"/>
    <p:text>Now they align! SHAZAM!</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Q3ZHhl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cb464021b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cb464021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7"/>
          <p:cNvSpPr>
            <a:spLocks noGrp="1"/>
          </p:cNvSpPr>
          <p:nvPr>
            <p:ph type="pic" idx="2"/>
          </p:nvPr>
        </p:nvSpPr>
        <p:spPr>
          <a:xfrm>
            <a:off x="5183188" y="987425"/>
            <a:ext cx="6172200" cy="4873625"/>
          </a:xfrm>
          <a:prstGeom prst="rect">
            <a:avLst/>
          </a:prstGeom>
          <a:noFill/>
          <a:ln>
            <a:noFill/>
          </a:ln>
        </p:spPr>
      </p:sp>
      <p:sp>
        <p:nvSpPr>
          <p:cNvPr id="64" name="Google Shape;64;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4000"/>
          </a:blip>
          <a:stretch>
            <a:fillRect/>
          </a:stretch>
        </a:blip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mt="4000"/>
          </a:blip>
          <a:stretch>
            <a:fillRect/>
          </a:stretch>
        </a:blipFill>
        <a:effectLst/>
      </p:bgPr>
    </p:bg>
    <p:spTree>
      <p:nvGrpSpPr>
        <p:cNvPr id="1" name="Shape 80"/>
        <p:cNvGrpSpPr/>
        <p:nvPr/>
      </p:nvGrpSpPr>
      <p:grpSpPr>
        <a:xfrm>
          <a:off x="0" y="0"/>
          <a:ext cx="0" cy="0"/>
          <a:chOff x="0" y="0"/>
          <a:chExt cx="0" cy="0"/>
        </a:xfrm>
      </p:grpSpPr>
      <p:sp>
        <p:nvSpPr>
          <p:cNvPr id="81" name="Google Shape;8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4" name="Google Shape;8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5" name="Google Shape;8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heccenter.or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mailto:info@checcenter.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hyperlink" Target="http://checcenter.org"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mailto:info@checcenter.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vox.com/the-highlight/2019/5/20/18542843/intersectionality-conservatism-law-race-gender-discriminatio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disability.stanford.edu/sites/g/files/sbiybj1401/f/disability-language-guide-stanford_1.pdf" TargetMode="External"/><Relationship Id="rId5" Type="http://schemas.openxmlformats.org/officeDocument/2006/relationships/hyperlink" Target="https://www.nationaldisabilityinstitute.org/wp-content/uploads/2020/08/race-ethnicity-and-disability-financial-impact.pdf" TargetMode="External"/><Relationship Id="rId4" Type="http://schemas.openxmlformats.org/officeDocument/2006/relationships/hyperlink" Target="https://adayinourshoes.com/ableist-microaggressions-iep-meet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elanietervalon.com/wp-content/uploads/2013/08/CulturalHumility_Tervalon-and-Murray-Garcia-Article.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Transforming Communication with Clients: Cultural Humility, Empathy, and Compassion</a:t>
            </a:r>
            <a:endParaRPr/>
          </a:p>
        </p:txBody>
      </p:sp>
      <p:sp>
        <p:nvSpPr>
          <p:cNvPr id="97" name="Google Shape;97;p1"/>
          <p:cNvSpPr txBox="1">
            <a:spLocks noGrp="1"/>
          </p:cNvSpPr>
          <p:nvPr>
            <p:ph type="subTitle" idx="1"/>
          </p:nvPr>
        </p:nvSpPr>
        <p:spPr>
          <a:xfrm>
            <a:off x="1524000" y="3920002"/>
            <a:ext cx="9144000" cy="23079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200000"/>
              </a:lnSpc>
              <a:spcBef>
                <a:spcPts val="0"/>
              </a:spcBef>
              <a:spcAft>
                <a:spcPts val="0"/>
              </a:spcAft>
              <a:buClr>
                <a:schemeClr val="dk1"/>
              </a:buClr>
              <a:buSzPts val="600"/>
              <a:buNone/>
            </a:pPr>
            <a:r>
              <a:rPr lang="en-US" sz="10380"/>
              <a:t>Dana Brickham, PhD, CRC</a:t>
            </a:r>
            <a:endParaRPr sz="10380"/>
          </a:p>
          <a:p>
            <a:pPr marL="0" lvl="0" indent="0" algn="ctr" rtl="0">
              <a:lnSpc>
                <a:spcPct val="200000"/>
              </a:lnSpc>
              <a:spcBef>
                <a:spcPts val="0"/>
              </a:spcBef>
              <a:spcAft>
                <a:spcPts val="0"/>
              </a:spcAft>
              <a:buClr>
                <a:schemeClr val="dk1"/>
              </a:buClr>
              <a:buSzPts val="600"/>
              <a:buNone/>
            </a:pPr>
            <a:r>
              <a:rPr lang="en-US" sz="10380"/>
              <a:t>Brett Kuwada, PsyD</a:t>
            </a:r>
            <a:endParaRPr sz="10380"/>
          </a:p>
          <a:p>
            <a:pPr marL="0" lvl="0" indent="0" algn="ctr" rtl="0">
              <a:lnSpc>
                <a:spcPct val="200000"/>
              </a:lnSpc>
              <a:spcBef>
                <a:spcPts val="0"/>
              </a:spcBef>
              <a:spcAft>
                <a:spcPts val="0"/>
              </a:spcAft>
              <a:buClr>
                <a:schemeClr val="dk1"/>
              </a:buClr>
              <a:buSzPts val="600"/>
              <a:buNone/>
            </a:pPr>
            <a:r>
              <a:rPr lang="en-US" sz="10380"/>
              <a:t>Jennifer Bowes, MA, LMHC-A, CRC, CDMS, PGAP</a:t>
            </a:r>
            <a:br>
              <a:rPr lang="en-US"/>
            </a:br>
            <a:br>
              <a:rPr lang="en-US"/>
            </a:br>
            <a:br>
              <a:rPr lang="en-US"/>
            </a:br>
            <a:endParaRPr/>
          </a:p>
        </p:txBody>
      </p:sp>
      <p:sp>
        <p:nvSpPr>
          <p:cNvPr id="98" name="Google Shape;98;p1"/>
          <p:cNvSpPr txBox="1"/>
          <p:nvPr/>
        </p:nvSpPr>
        <p:spPr>
          <a:xfrm>
            <a:off x="7784025" y="4816100"/>
            <a:ext cx="669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Lifelong Learning &amp; Critical Self-reflection</a:t>
            </a:r>
            <a:endParaRPr/>
          </a:p>
        </p:txBody>
      </p:sp>
      <p:sp>
        <p:nvSpPr>
          <p:cNvPr id="164" name="Google Shape;164;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Coming from a place of knowing that we don’t know</a:t>
            </a:r>
            <a:endParaRPr/>
          </a:p>
          <a:p>
            <a:pPr marL="228600" lvl="0" indent="-228600" algn="l" rtl="0">
              <a:lnSpc>
                <a:spcPct val="90000"/>
              </a:lnSpc>
              <a:spcBef>
                <a:spcPts val="1000"/>
              </a:spcBef>
              <a:spcAft>
                <a:spcPts val="0"/>
              </a:spcAft>
              <a:buClr>
                <a:schemeClr val="dk1"/>
              </a:buClr>
              <a:buSzPts val="2800"/>
              <a:buFont typeface="Arial"/>
              <a:buChar char="•"/>
            </a:pPr>
            <a:r>
              <a:rPr lang="en-US"/>
              <a:t>Being able to accept our own limitations</a:t>
            </a:r>
            <a:endParaRPr/>
          </a:p>
          <a:p>
            <a:pPr marL="228600" lvl="0" indent="-228600" algn="l" rtl="0">
              <a:lnSpc>
                <a:spcPct val="90000"/>
              </a:lnSpc>
              <a:spcBef>
                <a:spcPts val="1000"/>
              </a:spcBef>
              <a:spcAft>
                <a:spcPts val="0"/>
              </a:spcAft>
              <a:buClr>
                <a:schemeClr val="dk1"/>
              </a:buClr>
              <a:buSzPts val="2800"/>
              <a:buFont typeface="Arial"/>
              <a:buChar char="•"/>
            </a:pPr>
            <a:r>
              <a:rPr lang="en-US"/>
              <a:t>To be cognitively flexible and open to new interpretations of seemingly old experiences</a:t>
            </a:r>
            <a:endParaRPr/>
          </a:p>
          <a:p>
            <a:pPr marL="228600" lvl="0" indent="-228600" algn="l" rtl="0">
              <a:lnSpc>
                <a:spcPct val="90000"/>
              </a:lnSpc>
              <a:spcBef>
                <a:spcPts val="1000"/>
              </a:spcBef>
              <a:spcAft>
                <a:spcPts val="0"/>
              </a:spcAft>
              <a:buClr>
                <a:schemeClr val="dk1"/>
              </a:buClr>
              <a:buSzPts val="2800"/>
              <a:buFont typeface="Arial"/>
              <a:buChar char="•"/>
            </a:pPr>
            <a:r>
              <a:rPr lang="en-US"/>
              <a:t>Encouraged to be curious tied to that place of not knowing</a:t>
            </a:r>
            <a:endParaRPr/>
          </a:p>
          <a:p>
            <a:pPr marL="228600" lvl="0" indent="-228600" algn="l" rtl="0">
              <a:lnSpc>
                <a:spcPct val="90000"/>
              </a:lnSpc>
              <a:spcBef>
                <a:spcPts val="1000"/>
              </a:spcBef>
              <a:spcAft>
                <a:spcPts val="0"/>
              </a:spcAft>
              <a:buClr>
                <a:schemeClr val="dk1"/>
              </a:buClr>
              <a:buSzPts val="2800"/>
              <a:buFont typeface="Arial"/>
              <a:buChar char="•"/>
            </a:pPr>
            <a:r>
              <a:rPr lang="en-US"/>
              <a:t>Openness – we push ourselves to be open to those around us who want to learn about us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Lifelong Learning &amp; Critical Self-reflection</a:t>
            </a:r>
            <a:endParaRPr/>
          </a:p>
        </p:txBody>
      </p:sp>
      <p:sp>
        <p:nvSpPr>
          <p:cNvPr id="170" name="Google Shape;170;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All leads to lifelong learning and ongoing critical self-reflection</a:t>
            </a:r>
            <a:endParaRPr/>
          </a:p>
          <a:p>
            <a:pPr marL="228600" lvl="0" indent="-228600" algn="l" rtl="0">
              <a:lnSpc>
                <a:spcPct val="90000"/>
              </a:lnSpc>
              <a:spcBef>
                <a:spcPts val="1000"/>
              </a:spcBef>
              <a:spcAft>
                <a:spcPts val="0"/>
              </a:spcAft>
              <a:buClr>
                <a:schemeClr val="dk1"/>
              </a:buClr>
              <a:buSzPts val="2800"/>
              <a:buChar char="•"/>
            </a:pPr>
            <a:r>
              <a:rPr lang="en-US"/>
              <a:t>We hold ourselves accountable for constant learning and </a:t>
            </a:r>
            <a:br>
              <a:rPr lang="en-US"/>
            </a:br>
            <a:r>
              <a:rPr lang="en-US"/>
              <a:t>curiosity to help understand those around us</a:t>
            </a:r>
            <a:endParaRPr/>
          </a:p>
          <a:p>
            <a:pPr marL="228600" lvl="0" indent="-228600" algn="l" rtl="0">
              <a:lnSpc>
                <a:spcPct val="90000"/>
              </a:lnSpc>
              <a:spcBef>
                <a:spcPts val="1000"/>
              </a:spcBef>
              <a:spcAft>
                <a:spcPts val="0"/>
              </a:spcAft>
              <a:buClr>
                <a:schemeClr val="dk1"/>
              </a:buClr>
              <a:buSzPts val="2800"/>
              <a:buChar char="•"/>
            </a:pPr>
            <a:r>
              <a:rPr lang="en-US"/>
              <a:t>Frees us from feeling that we have to be experts on others </a:t>
            </a:r>
            <a:br>
              <a:rPr lang="en-US"/>
            </a:br>
            <a:r>
              <a:rPr lang="en-US"/>
              <a:t>and their culture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Recognize &amp; Challenge Power Imbalances</a:t>
            </a:r>
            <a:endParaRPr/>
          </a:p>
        </p:txBody>
      </p:sp>
      <p:sp>
        <p:nvSpPr>
          <p:cNvPr id="176" name="Google Shape;176;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We attempt to recognize when we are in a position of power and make attempts to neutralize this imbalance</a:t>
            </a:r>
            <a:endParaRPr/>
          </a:p>
          <a:p>
            <a:pPr marL="228600" lvl="0" indent="-228600" algn="l" rtl="0">
              <a:lnSpc>
                <a:spcPct val="90000"/>
              </a:lnSpc>
              <a:spcBef>
                <a:spcPts val="1000"/>
              </a:spcBef>
              <a:spcAft>
                <a:spcPts val="0"/>
              </a:spcAft>
              <a:buClr>
                <a:schemeClr val="dk1"/>
              </a:buClr>
              <a:buSzPts val="2800"/>
              <a:buChar char="•"/>
            </a:pPr>
            <a:r>
              <a:rPr lang="en-US"/>
              <a:t>We notice when there is a power imbalance in systems and acknowledge this difference, also taking responsibility to point out and advocate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mt="4000"/>
          </a:blip>
          <a:stretch>
            <a:fillRect/>
          </a:stretch>
        </a:blipFill>
        <a:effectLst/>
      </p:bgPr>
    </p:bg>
    <p:spTree>
      <p:nvGrpSpPr>
        <p:cNvPr id="1" name="Shape 180"/>
        <p:cNvGrpSpPr/>
        <p:nvPr/>
      </p:nvGrpSpPr>
      <p:grpSpPr>
        <a:xfrm>
          <a:off x="0" y="0"/>
          <a:ext cx="0" cy="0"/>
          <a:chOff x="0" y="0"/>
          <a:chExt cx="0" cy="0"/>
        </a:xfrm>
      </p:grpSpPr>
      <p:sp>
        <p:nvSpPr>
          <p:cNvPr id="181" name="Google Shape;18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Institutional Accountability</a:t>
            </a:r>
            <a:endParaRPr/>
          </a:p>
        </p:txBody>
      </p:sp>
      <p:sp>
        <p:nvSpPr>
          <p:cNvPr id="182" name="Google Shape;182;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At an institutional level, we need to encourage this philosophy/culture</a:t>
            </a:r>
            <a:endParaRPr/>
          </a:p>
          <a:p>
            <a:pPr marL="228600" lvl="0" indent="-228600" algn="l" rtl="0">
              <a:lnSpc>
                <a:spcPct val="90000"/>
              </a:lnSpc>
              <a:spcBef>
                <a:spcPts val="1000"/>
              </a:spcBef>
              <a:spcAft>
                <a:spcPts val="0"/>
              </a:spcAft>
              <a:buClr>
                <a:schemeClr val="dk1"/>
              </a:buClr>
              <a:buSzPts val="2800"/>
              <a:buChar char="•"/>
            </a:pPr>
            <a:r>
              <a:rPr lang="en-US"/>
              <a:t>If the system has embraced this philosophy, it will be much easier </a:t>
            </a:r>
            <a:br>
              <a:rPr lang="en-US"/>
            </a:br>
            <a:r>
              <a:rPr lang="en-US"/>
              <a:t>for the individuals to feel safe with the practice</a:t>
            </a:r>
            <a:endParaRPr/>
          </a:p>
          <a:p>
            <a:pPr marL="228600" lvl="0" indent="-228600" algn="l" rtl="0">
              <a:lnSpc>
                <a:spcPct val="90000"/>
              </a:lnSpc>
              <a:spcBef>
                <a:spcPts val="1000"/>
              </a:spcBef>
              <a:spcAft>
                <a:spcPts val="0"/>
              </a:spcAft>
              <a:buClr>
                <a:schemeClr val="dk1"/>
              </a:buClr>
              <a:buSzPts val="2800"/>
              <a:buChar char="•"/>
            </a:pPr>
            <a:r>
              <a:rPr lang="en-US"/>
              <a:t>Future training</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Empathy</a:t>
            </a:r>
            <a:endParaRPr/>
          </a:p>
        </p:txBody>
      </p:sp>
      <p:sp>
        <p:nvSpPr>
          <p:cNvPr id="188" name="Google Shape;18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 ability to understand and share the feelings of another (dictionary.com)</a:t>
            </a:r>
            <a:endParaRPr/>
          </a:p>
          <a:p>
            <a:pPr marL="228600" lvl="0" indent="-228600" algn="l" rtl="0">
              <a:lnSpc>
                <a:spcPct val="90000"/>
              </a:lnSpc>
              <a:spcBef>
                <a:spcPts val="1000"/>
              </a:spcBef>
              <a:spcAft>
                <a:spcPts val="0"/>
              </a:spcAft>
              <a:buClr>
                <a:schemeClr val="dk1"/>
              </a:buClr>
              <a:buSzPts val="2800"/>
              <a:buChar char="•"/>
            </a:pPr>
            <a:r>
              <a:rPr lang="en-US"/>
              <a:t>A key skill is making sure we are able to do our best to understand what it might feel like in that person’s shoes</a:t>
            </a:r>
            <a:endParaRPr/>
          </a:p>
          <a:p>
            <a:pPr marL="228600" lvl="0" indent="-228600" algn="l" rtl="0">
              <a:lnSpc>
                <a:spcPct val="90000"/>
              </a:lnSpc>
              <a:spcBef>
                <a:spcPts val="1000"/>
              </a:spcBef>
              <a:spcAft>
                <a:spcPts val="0"/>
              </a:spcAft>
              <a:buClr>
                <a:schemeClr val="dk1"/>
              </a:buClr>
              <a:buSzPts val="2800"/>
              <a:buChar char="•"/>
            </a:pPr>
            <a:r>
              <a:rPr lang="en-US"/>
              <a:t>We can guess, however, we really don’t know without an open conversation</a:t>
            </a:r>
            <a:endParaRPr/>
          </a:p>
          <a:p>
            <a:pPr marL="228600" lvl="0" indent="-228600" algn="l" rtl="0">
              <a:lnSpc>
                <a:spcPct val="90000"/>
              </a:lnSpc>
              <a:spcBef>
                <a:spcPts val="1000"/>
              </a:spcBef>
              <a:spcAft>
                <a:spcPts val="0"/>
              </a:spcAft>
              <a:buClr>
                <a:schemeClr val="dk1"/>
              </a:buClr>
              <a:buSzPts val="2800"/>
              <a:buChar char="•"/>
            </a:pPr>
            <a:r>
              <a:rPr lang="en-US"/>
              <a:t>If we feel like the victim, we attempt to have empathy for the perpetrator</a:t>
            </a:r>
            <a:endParaRPr/>
          </a:p>
          <a:p>
            <a:pPr marL="228600" lvl="0" indent="-228600" algn="l" rtl="0">
              <a:lnSpc>
                <a:spcPct val="90000"/>
              </a:lnSpc>
              <a:spcBef>
                <a:spcPts val="1000"/>
              </a:spcBef>
              <a:spcAft>
                <a:spcPts val="0"/>
              </a:spcAft>
              <a:buClr>
                <a:schemeClr val="dk1"/>
              </a:buClr>
              <a:buSzPts val="2800"/>
              <a:buChar char="•"/>
            </a:pPr>
            <a:r>
              <a:rPr lang="en-US"/>
              <a:t>If we are the perpetrator, we attempt to have empathy for the victim</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Compassion</a:t>
            </a:r>
            <a:endParaRPr/>
          </a:p>
        </p:txBody>
      </p:sp>
      <p:sp>
        <p:nvSpPr>
          <p:cNvPr id="194" name="Google Shape;194;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 feeling of deep sympathy for another who is stricken by misfortune, accompanied by a strong desire to alleviate the suffering (dictionary.com)</a:t>
            </a:r>
            <a:endParaRPr/>
          </a:p>
          <a:p>
            <a:pPr marL="228600" lvl="0" indent="-228600" algn="l" rtl="0">
              <a:lnSpc>
                <a:spcPct val="90000"/>
              </a:lnSpc>
              <a:spcBef>
                <a:spcPts val="1000"/>
              </a:spcBef>
              <a:spcAft>
                <a:spcPts val="0"/>
              </a:spcAft>
              <a:buClr>
                <a:schemeClr val="dk1"/>
              </a:buClr>
              <a:buSzPts val="2800"/>
              <a:buChar char="•"/>
            </a:pPr>
            <a:r>
              <a:rPr lang="en-US"/>
              <a:t>When we know someone has been hurt, by us or someone/something else, we ask how we might help</a:t>
            </a:r>
            <a:endParaRPr/>
          </a:p>
          <a:p>
            <a:pPr marL="228600" lvl="0" indent="-228600" algn="l" rtl="0">
              <a:lnSpc>
                <a:spcPct val="90000"/>
              </a:lnSpc>
              <a:spcBef>
                <a:spcPts val="1000"/>
              </a:spcBef>
              <a:spcAft>
                <a:spcPts val="0"/>
              </a:spcAft>
              <a:buClr>
                <a:schemeClr val="dk1"/>
              </a:buClr>
              <a:buSzPts val="2800"/>
              <a:buChar char="•"/>
            </a:pPr>
            <a:r>
              <a:rPr lang="en-US"/>
              <a:t>When someone recognizes we are hurt, we try to be open </a:t>
            </a:r>
            <a:br>
              <a:rPr lang="en-US"/>
            </a:br>
            <a:r>
              <a:rPr lang="en-US"/>
              <a:t>for dialogue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Cultural Humility Empathy &amp; Compassion (CHEC)</a:t>
            </a:r>
            <a:endParaRPr/>
          </a:p>
        </p:txBody>
      </p:sp>
      <p:sp>
        <p:nvSpPr>
          <p:cNvPr id="200" name="Google Shape;200;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 philosophy for interaction</a:t>
            </a:r>
            <a:endParaRPr/>
          </a:p>
          <a:p>
            <a:pPr marL="228600" lvl="0" indent="-228600" algn="l" rtl="0">
              <a:lnSpc>
                <a:spcPct val="90000"/>
              </a:lnSpc>
              <a:spcBef>
                <a:spcPts val="1000"/>
              </a:spcBef>
              <a:spcAft>
                <a:spcPts val="0"/>
              </a:spcAft>
              <a:buClr>
                <a:schemeClr val="dk1"/>
              </a:buClr>
              <a:buSzPts val="2800"/>
              <a:buChar char="•"/>
            </a:pPr>
            <a:r>
              <a:rPr lang="en-US"/>
              <a:t>Step back and allow others’ identities to have space</a:t>
            </a:r>
            <a:endParaRPr/>
          </a:p>
          <a:p>
            <a:pPr marL="228600" lvl="0" indent="-228600" algn="l" rtl="0">
              <a:lnSpc>
                <a:spcPct val="90000"/>
              </a:lnSpc>
              <a:spcBef>
                <a:spcPts val="1000"/>
              </a:spcBef>
              <a:spcAft>
                <a:spcPts val="0"/>
              </a:spcAft>
              <a:buClr>
                <a:schemeClr val="dk1"/>
              </a:buClr>
              <a:buSzPts val="2800"/>
              <a:buChar char="•"/>
            </a:pPr>
            <a:r>
              <a:rPr lang="en-US"/>
              <a:t>Being grounded in self and continued self-awareness </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Practice of Cultural Humility </a:t>
            </a:r>
            <a:br>
              <a:rPr lang="en-US"/>
            </a:br>
            <a:r>
              <a:rPr lang="en-US"/>
              <a:t>Empathy &amp; Compassion (CHEC)</a:t>
            </a:r>
            <a:endParaRPr/>
          </a:p>
        </p:txBody>
      </p:sp>
      <p:sp>
        <p:nvSpPr>
          <p:cNvPr id="206" name="Google Shape;206;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Starts with understanding self</a:t>
            </a:r>
            <a:endParaRPr/>
          </a:p>
          <a:p>
            <a:pPr marL="685800" lvl="1" indent="-228600" algn="l" rtl="0">
              <a:lnSpc>
                <a:spcPct val="90000"/>
              </a:lnSpc>
              <a:spcBef>
                <a:spcPts val="500"/>
              </a:spcBef>
              <a:spcAft>
                <a:spcPts val="0"/>
              </a:spcAft>
              <a:buClr>
                <a:schemeClr val="dk1"/>
              </a:buClr>
              <a:buSzPts val="2400"/>
              <a:buChar char="•"/>
            </a:pPr>
            <a:r>
              <a:rPr lang="en-US"/>
              <a:t>Recognizing your own reactions (emotionally, sensationally)</a:t>
            </a:r>
            <a:endParaRPr/>
          </a:p>
          <a:p>
            <a:pPr marL="685800" lvl="2" indent="-228600" algn="l" rtl="0">
              <a:lnSpc>
                <a:spcPct val="90000"/>
              </a:lnSpc>
              <a:spcBef>
                <a:spcPts val="1000"/>
              </a:spcBef>
              <a:spcAft>
                <a:spcPts val="0"/>
              </a:spcAft>
              <a:buClr>
                <a:schemeClr val="dk1"/>
              </a:buClr>
              <a:buSzPts val="2400"/>
              <a:buChar char="•"/>
            </a:pPr>
            <a:r>
              <a:rPr lang="en-US" sz="2400"/>
              <a:t>Recognizing your own thoughts</a:t>
            </a:r>
            <a:endParaRPr/>
          </a:p>
          <a:p>
            <a:pPr marL="685800" lvl="2" indent="-228600" algn="l" rtl="0">
              <a:lnSpc>
                <a:spcPct val="90000"/>
              </a:lnSpc>
              <a:spcBef>
                <a:spcPts val="1000"/>
              </a:spcBef>
              <a:spcAft>
                <a:spcPts val="0"/>
              </a:spcAft>
              <a:buClr>
                <a:schemeClr val="dk1"/>
              </a:buClr>
              <a:buSzPts val="2400"/>
              <a:buChar char="•"/>
            </a:pPr>
            <a:r>
              <a:rPr lang="en-US" sz="2400"/>
              <a:t>Recognizing your own behaviors</a:t>
            </a:r>
            <a:endParaRPr/>
          </a:p>
          <a:p>
            <a:pPr marL="228600" lvl="0" indent="-228600" algn="l" rtl="0">
              <a:lnSpc>
                <a:spcPct val="90000"/>
              </a:lnSpc>
              <a:spcBef>
                <a:spcPts val="1000"/>
              </a:spcBef>
              <a:spcAft>
                <a:spcPts val="0"/>
              </a:spcAft>
              <a:buClr>
                <a:schemeClr val="dk1"/>
              </a:buClr>
              <a:buSzPts val="2800"/>
              <a:buChar char="•"/>
            </a:pPr>
            <a:r>
              <a:rPr lang="en-US"/>
              <a:t>What impact do these have with your ability to connect to people?</a:t>
            </a:r>
            <a:endParaRPr/>
          </a:p>
          <a:p>
            <a:pPr marL="228600" lvl="0" indent="-228600" algn="l" rtl="0">
              <a:lnSpc>
                <a:spcPct val="90000"/>
              </a:lnSpc>
              <a:spcBef>
                <a:spcPts val="1000"/>
              </a:spcBef>
              <a:spcAft>
                <a:spcPts val="0"/>
              </a:spcAft>
              <a:buClr>
                <a:schemeClr val="dk1"/>
              </a:buClr>
              <a:buSzPts val="2800"/>
              <a:buChar char="•"/>
            </a:pPr>
            <a:r>
              <a:rPr lang="en-US"/>
              <a:t>How do you want these connections to look and feel?</a:t>
            </a:r>
            <a:endParaRPr/>
          </a:p>
          <a:p>
            <a:pPr marL="228600" lvl="0" indent="-228600" algn="l" rtl="0">
              <a:lnSpc>
                <a:spcPct val="90000"/>
              </a:lnSpc>
              <a:spcBef>
                <a:spcPts val="1000"/>
              </a:spcBef>
              <a:spcAft>
                <a:spcPts val="0"/>
              </a:spcAft>
              <a:buClr>
                <a:schemeClr val="dk1"/>
              </a:buClr>
              <a:buSzPts val="2800"/>
              <a:buChar char="•"/>
            </a:pPr>
            <a:r>
              <a:rPr lang="en-US"/>
              <a:t>If something impedes that connection, what needs to change within me?</a:t>
            </a:r>
            <a:r>
              <a:rPr lang="en-US">
                <a:solidFill>
                  <a:srgbClr val="0070C0"/>
                </a:solidFill>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Suspend Judgment</a:t>
            </a:r>
            <a:endParaRPr/>
          </a:p>
        </p:txBody>
      </p:sp>
      <p:sp>
        <p:nvSpPr>
          <p:cNvPr id="212" name="Google Shape;21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lvl="2" indent="-228600" algn="l" rtl="0">
              <a:lnSpc>
                <a:spcPct val="90000"/>
              </a:lnSpc>
              <a:spcBef>
                <a:spcPts val="0"/>
              </a:spcBef>
              <a:spcAft>
                <a:spcPts val="0"/>
              </a:spcAft>
              <a:buClr>
                <a:schemeClr val="dk1"/>
              </a:buClr>
              <a:buSzPts val="2800"/>
              <a:buChar char="•"/>
            </a:pPr>
            <a:r>
              <a:rPr lang="en-US" sz="2800"/>
              <a:t>Suspend/withhold judgment</a:t>
            </a:r>
            <a:endParaRPr/>
          </a:p>
          <a:p>
            <a:pPr marL="685800" lvl="2" indent="-228600" algn="l" rtl="0">
              <a:lnSpc>
                <a:spcPct val="90000"/>
              </a:lnSpc>
              <a:spcBef>
                <a:spcPts val="1000"/>
              </a:spcBef>
              <a:spcAft>
                <a:spcPts val="0"/>
              </a:spcAft>
              <a:buClr>
                <a:schemeClr val="dk1"/>
              </a:buClr>
              <a:buSzPts val="2800"/>
              <a:buChar char="•"/>
            </a:pPr>
            <a:r>
              <a:rPr lang="en-US" sz="2800"/>
              <a:t>Recognizing Biases</a:t>
            </a:r>
            <a:endParaRPr/>
          </a:p>
          <a:p>
            <a:pPr marL="1143000" lvl="3" indent="-228600" algn="l" rtl="0">
              <a:lnSpc>
                <a:spcPct val="90000"/>
              </a:lnSpc>
              <a:spcBef>
                <a:spcPts val="1000"/>
              </a:spcBef>
              <a:spcAft>
                <a:spcPts val="0"/>
              </a:spcAft>
              <a:buClr>
                <a:schemeClr val="dk1"/>
              </a:buClr>
              <a:buSzPts val="2600"/>
              <a:buChar char="•"/>
            </a:pPr>
            <a:r>
              <a:rPr lang="en-US" sz="2600"/>
              <a:t>Hesitation most likely indicates some conscious or unconscious bias</a:t>
            </a:r>
            <a:endParaRPr/>
          </a:p>
          <a:p>
            <a:pPr marL="685800" lvl="2" indent="-228600" algn="l" rtl="0">
              <a:lnSpc>
                <a:spcPct val="90000"/>
              </a:lnSpc>
              <a:spcBef>
                <a:spcPts val="1000"/>
              </a:spcBef>
              <a:spcAft>
                <a:spcPts val="0"/>
              </a:spcAft>
              <a:buClr>
                <a:schemeClr val="dk1"/>
              </a:buClr>
              <a:buSzPts val="2800"/>
              <a:buChar char="•"/>
            </a:pPr>
            <a:r>
              <a:rPr lang="en-US" sz="2800"/>
              <a:t>Understanding current beliefs</a:t>
            </a:r>
            <a:endParaRPr/>
          </a:p>
          <a:p>
            <a:pPr marL="1143000" lvl="3" indent="-228600" algn="l" rtl="0">
              <a:lnSpc>
                <a:spcPct val="90000"/>
              </a:lnSpc>
              <a:spcBef>
                <a:spcPts val="1000"/>
              </a:spcBef>
              <a:spcAft>
                <a:spcPts val="0"/>
              </a:spcAft>
              <a:buClr>
                <a:schemeClr val="dk1"/>
              </a:buClr>
              <a:buSzPts val="2600"/>
              <a:buChar char="•"/>
            </a:pPr>
            <a:r>
              <a:rPr lang="en-US" sz="2600"/>
              <a:t>How do you know – source of information</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Listen</a:t>
            </a:r>
            <a:endParaRPr/>
          </a:p>
        </p:txBody>
      </p:sp>
      <p:sp>
        <p:nvSpPr>
          <p:cNvPr id="218" name="Google Shape;218;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2" indent="-228600" algn="l" rtl="0">
              <a:lnSpc>
                <a:spcPct val="110000"/>
              </a:lnSpc>
              <a:spcBef>
                <a:spcPts val="0"/>
              </a:spcBef>
              <a:spcAft>
                <a:spcPts val="0"/>
              </a:spcAft>
              <a:buClr>
                <a:schemeClr val="dk1"/>
              </a:buClr>
              <a:buSzPts val="3000"/>
              <a:buChar char="•"/>
            </a:pPr>
            <a:r>
              <a:rPr lang="en-US" sz="3000"/>
              <a:t>How can you tell when someone is listening deeply?</a:t>
            </a:r>
            <a:endParaRPr/>
          </a:p>
          <a:p>
            <a:pPr marL="685800" lvl="3" indent="-228600" algn="l" rtl="0">
              <a:lnSpc>
                <a:spcPct val="110000"/>
              </a:lnSpc>
              <a:spcBef>
                <a:spcPts val="1000"/>
              </a:spcBef>
              <a:spcAft>
                <a:spcPts val="0"/>
              </a:spcAft>
              <a:buClr>
                <a:schemeClr val="dk1"/>
              </a:buClr>
              <a:buSzPts val="2800"/>
              <a:buChar char="•"/>
            </a:pPr>
            <a:r>
              <a:rPr lang="en-US" sz="2800"/>
              <a:t>Paraphrasing what you hear</a:t>
            </a:r>
            <a:endParaRPr/>
          </a:p>
          <a:p>
            <a:pPr marL="685800" lvl="3" indent="-228600" algn="l" rtl="0">
              <a:lnSpc>
                <a:spcPct val="110000"/>
              </a:lnSpc>
              <a:spcBef>
                <a:spcPts val="1000"/>
              </a:spcBef>
              <a:spcAft>
                <a:spcPts val="0"/>
              </a:spcAft>
              <a:buClr>
                <a:schemeClr val="dk1"/>
              </a:buClr>
              <a:buSzPts val="2800"/>
              <a:buChar char="•"/>
            </a:pPr>
            <a:r>
              <a:rPr lang="en-US" sz="2800"/>
              <a:t>Active listening</a:t>
            </a:r>
            <a:endParaRPr/>
          </a:p>
          <a:p>
            <a:pPr marL="1143000" lvl="4" indent="-228600" algn="l" rtl="0">
              <a:lnSpc>
                <a:spcPct val="110000"/>
              </a:lnSpc>
              <a:spcBef>
                <a:spcPts val="1000"/>
              </a:spcBef>
              <a:spcAft>
                <a:spcPts val="0"/>
              </a:spcAft>
              <a:buClr>
                <a:schemeClr val="dk1"/>
              </a:buClr>
              <a:buSzPts val="2800"/>
              <a:buChar char="•"/>
            </a:pPr>
            <a:r>
              <a:rPr lang="en-US" sz="2800"/>
              <a:t>Posture</a:t>
            </a:r>
            <a:endParaRPr/>
          </a:p>
          <a:p>
            <a:pPr marL="685800" lvl="3" indent="-228600" algn="l" rtl="0">
              <a:lnSpc>
                <a:spcPct val="110000"/>
              </a:lnSpc>
              <a:spcBef>
                <a:spcPts val="1000"/>
              </a:spcBef>
              <a:spcAft>
                <a:spcPts val="0"/>
              </a:spcAft>
              <a:buClr>
                <a:schemeClr val="dk1"/>
              </a:buClr>
              <a:buSzPts val="2800"/>
              <a:buChar char="•"/>
            </a:pPr>
            <a:r>
              <a:rPr lang="en-US" sz="2800"/>
              <a:t>Non-verbals</a:t>
            </a:r>
            <a:endParaRPr sz="2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
        <p:cNvGrpSpPr/>
        <p:nvPr/>
      </p:nvGrpSpPr>
      <p:grpSpPr>
        <a:xfrm>
          <a:off x="0" y="0"/>
          <a:ext cx="0" cy="0"/>
          <a:chOff x="0" y="0"/>
          <a:chExt cx="0" cy="0"/>
        </a:xfrm>
      </p:grpSpPr>
      <p:sp>
        <p:nvSpPr>
          <p:cNvPr id="103" name="Google Shape;103;p2"/>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050604" y="0"/>
            <a:ext cx="6141396" cy="6858000"/>
          </a:xfrm>
          <a:prstGeom prst="rect">
            <a:avLst/>
          </a:prstGeom>
          <a:solidFill>
            <a:schemeClr val="dk1">
              <a:alpha val="8078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6050604" y="0"/>
            <a:ext cx="4319042" cy="6858000"/>
          </a:xfrm>
          <a:custGeom>
            <a:avLst/>
            <a:gdLst/>
            <a:ahLst/>
            <a:cxnLst/>
            <a:rect l="l" t="t" r="r" b="b"/>
            <a:pathLst>
              <a:path w="4319042" h="6858000" extrusionOk="0">
                <a:moveTo>
                  <a:pt x="0" y="0"/>
                </a:moveTo>
                <a:lnTo>
                  <a:pt x="1142888" y="0"/>
                </a:lnTo>
                <a:lnTo>
                  <a:pt x="4319042" y="6858000"/>
                </a:lnTo>
                <a:lnTo>
                  <a:pt x="0" y="6858000"/>
                </a:lnTo>
                <a:close/>
              </a:path>
            </a:pathLst>
          </a:custGeom>
          <a:solidFill>
            <a:schemeClr val="dk1">
              <a:alpha val="3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2"/>
          <p:cNvSpPr txBox="1">
            <a:spLocks noGrp="1"/>
          </p:cNvSpPr>
          <p:nvPr>
            <p:ph type="title"/>
          </p:nvPr>
        </p:nvSpPr>
        <p:spPr>
          <a:xfrm>
            <a:off x="6501384" y="640263"/>
            <a:ext cx="5129784" cy="1344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sz="3700"/>
              <a:t>Dana Brickham, PhD, CRC</a:t>
            </a:r>
            <a:endParaRPr sz="4100"/>
          </a:p>
        </p:txBody>
      </p:sp>
      <p:pic>
        <p:nvPicPr>
          <p:cNvPr id="107" name="Google Shape;107;p2"/>
          <p:cNvPicPr preferRelativeResize="0"/>
          <p:nvPr/>
        </p:nvPicPr>
        <p:blipFill rotWithShape="1">
          <a:blip r:embed="rId3">
            <a:alphaModFix/>
          </a:blip>
          <a:srcRect/>
          <a:stretch/>
        </p:blipFill>
        <p:spPr>
          <a:xfrm>
            <a:off x="484632" y="716703"/>
            <a:ext cx="5126736" cy="5269145"/>
          </a:xfrm>
          <a:prstGeom prst="rect">
            <a:avLst/>
          </a:prstGeom>
          <a:noFill/>
          <a:ln>
            <a:noFill/>
          </a:ln>
        </p:spPr>
      </p:pic>
      <p:sp>
        <p:nvSpPr>
          <p:cNvPr id="108" name="Google Shape;108;p2"/>
          <p:cNvSpPr txBox="1">
            <a:spLocks noGrp="1"/>
          </p:cNvSpPr>
          <p:nvPr>
            <p:ph type="body" idx="1"/>
          </p:nvPr>
        </p:nvSpPr>
        <p:spPr>
          <a:xfrm>
            <a:off x="6501384" y="2121763"/>
            <a:ext cx="5129784" cy="37730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1400"/>
              <a:buNone/>
            </a:pPr>
            <a:r>
              <a:rPr lang="en-US" sz="1400"/>
              <a:t>Dr. Dana Brickham completed her Ph.D. in Rehabilitation Psychology at the University of Wisconsin, Madison and has been a Certified Rehabilitation Counselor for 15 years and Licensed Professional Counselor for 7 years. She currently works as an Associate Professor and the Clinical Coordinator at Western Washington University (Everett) for the Graduate Program in Rehabilitation Counseling. Her passion involves working with people to integrate self-care, mindfulness, and cultural humility practices into their life, as well as the lives of the people that they work with. She also has an interest in deepening counseling skills and strengthening the therapeutic relationship. Dr. Brickham has presented at numerous conferences including the National Council on Rehabilitation Education (NCRE), the American Psychological Association Conference, the National Conference on Race and Ethnicity in Higher Education (NCORE), the Resilient Intellectuals Seeking Equity (RISE), International Association of Rehabilitation Professionals (IARP)-Washington Chapter, and Hero House-Bellevue.</a:t>
            </a:r>
            <a:endParaRPr sz="1400"/>
          </a:p>
          <a:p>
            <a:pPr marL="228600" lvl="0" indent="-139700" algn="l" rtl="0">
              <a:lnSpc>
                <a:spcPct val="90000"/>
              </a:lnSpc>
              <a:spcBef>
                <a:spcPts val="1000"/>
              </a:spcBef>
              <a:spcAft>
                <a:spcPts val="0"/>
              </a:spcAft>
              <a:buClr>
                <a:schemeClr val="lt1"/>
              </a:buClr>
              <a:buSzPts val="1400"/>
              <a:buNone/>
            </a:pP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Be Curious</a:t>
            </a:r>
            <a:endParaRPr/>
          </a:p>
        </p:txBody>
      </p:sp>
      <p:sp>
        <p:nvSpPr>
          <p:cNvPr id="224" name="Google Shape;22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lvl="2" indent="-228600" algn="l" rtl="0">
              <a:lnSpc>
                <a:spcPct val="90000"/>
              </a:lnSpc>
              <a:spcBef>
                <a:spcPts val="0"/>
              </a:spcBef>
              <a:spcAft>
                <a:spcPts val="0"/>
              </a:spcAft>
              <a:buClr>
                <a:schemeClr val="dk1"/>
              </a:buClr>
              <a:buSzPts val="2800"/>
              <a:buChar char="•"/>
            </a:pPr>
            <a:r>
              <a:rPr lang="en-US" sz="2800"/>
              <a:t>Embrace curiosity</a:t>
            </a:r>
            <a:endParaRPr/>
          </a:p>
          <a:p>
            <a:pPr marL="685800" lvl="2" indent="-228600" algn="l" rtl="0">
              <a:lnSpc>
                <a:spcPct val="90000"/>
              </a:lnSpc>
              <a:spcBef>
                <a:spcPts val="1000"/>
              </a:spcBef>
              <a:spcAft>
                <a:spcPts val="0"/>
              </a:spcAft>
              <a:buClr>
                <a:schemeClr val="dk1"/>
              </a:buClr>
              <a:buSzPts val="2800"/>
              <a:buChar char="•"/>
            </a:pPr>
            <a:r>
              <a:rPr lang="en-US" sz="2800"/>
              <a:t>Thoughtful </a:t>
            </a:r>
            <a:endParaRPr/>
          </a:p>
          <a:p>
            <a:pPr marL="685800" lvl="2" indent="-228600" algn="l" rtl="0">
              <a:lnSpc>
                <a:spcPct val="90000"/>
              </a:lnSpc>
              <a:spcBef>
                <a:spcPts val="1000"/>
              </a:spcBef>
              <a:spcAft>
                <a:spcPts val="0"/>
              </a:spcAft>
              <a:buClr>
                <a:schemeClr val="dk1"/>
              </a:buClr>
              <a:buSzPts val="2800"/>
              <a:buChar char="•"/>
            </a:pPr>
            <a:r>
              <a:rPr lang="en-US" sz="2800"/>
              <a:t>Questions </a:t>
            </a:r>
            <a:endParaRPr/>
          </a:p>
          <a:p>
            <a:pPr marL="685800" lvl="2" indent="-228600" algn="l" rtl="0">
              <a:lnSpc>
                <a:spcPct val="90000"/>
              </a:lnSpc>
              <a:spcBef>
                <a:spcPts val="1000"/>
              </a:spcBef>
              <a:spcAft>
                <a:spcPts val="0"/>
              </a:spcAft>
              <a:buClr>
                <a:schemeClr val="dk1"/>
              </a:buClr>
              <a:buSzPts val="2800"/>
              <a:buChar char="•"/>
            </a:pPr>
            <a:r>
              <a:rPr lang="en-US" sz="2800"/>
              <a:t>Respectful questions vs. disrespectful questions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Case Analysis</a:t>
            </a:r>
            <a:endParaRPr/>
          </a:p>
        </p:txBody>
      </p:sp>
      <p:sp>
        <p:nvSpPr>
          <p:cNvPr id="230" name="Google Shape;230;p21"/>
          <p:cNvSpPr txBox="1">
            <a:spLocks noGrp="1"/>
          </p:cNvSpPr>
          <p:nvPr>
            <p:ph type="body" idx="1"/>
          </p:nvPr>
        </p:nvSpPr>
        <p:spPr>
          <a:xfrm>
            <a:off x="838200" y="1481959"/>
            <a:ext cx="10515600" cy="4695004"/>
          </a:xfrm>
          <a:prstGeom prst="rect">
            <a:avLst/>
          </a:prstGeom>
          <a:noFill/>
          <a:ln>
            <a:noFill/>
          </a:ln>
        </p:spPr>
        <p:txBody>
          <a:bodyPr spcFirstLastPara="1" wrap="square" lIns="91425" tIns="45700" rIns="91425" bIns="45700" anchor="t" anchorCtr="0">
            <a:normAutofit fontScale="85000" lnSpcReduction="10000"/>
          </a:bodyPr>
          <a:lstStyle/>
          <a:p>
            <a:pPr marL="228600" lvl="2" indent="-228600" algn="l" rtl="0">
              <a:lnSpc>
                <a:spcPct val="110000"/>
              </a:lnSpc>
              <a:spcBef>
                <a:spcPts val="0"/>
              </a:spcBef>
              <a:spcAft>
                <a:spcPts val="0"/>
              </a:spcAft>
              <a:buClr>
                <a:schemeClr val="dk1"/>
              </a:buClr>
              <a:buSzPct val="100000"/>
              <a:buChar char="•"/>
            </a:pPr>
            <a:r>
              <a:rPr lang="en-US" sz="3000" b="1"/>
              <a:t>Mickie Jagger</a:t>
            </a:r>
            <a:endParaRPr/>
          </a:p>
          <a:p>
            <a:pPr marL="685800" lvl="3" indent="-228600" algn="l" rtl="0">
              <a:lnSpc>
                <a:spcPct val="110000"/>
              </a:lnSpc>
              <a:spcBef>
                <a:spcPts val="1000"/>
              </a:spcBef>
              <a:spcAft>
                <a:spcPts val="0"/>
              </a:spcAft>
              <a:buClr>
                <a:schemeClr val="dk1"/>
              </a:buClr>
              <a:buSzPct val="100000"/>
              <a:buChar char="•"/>
            </a:pPr>
            <a:r>
              <a:rPr lang="en-US" sz="2600"/>
              <a:t>Injured in 2017</a:t>
            </a:r>
            <a:endParaRPr/>
          </a:p>
          <a:p>
            <a:pPr marL="685800" lvl="3" indent="-228600" algn="l" rtl="0">
              <a:lnSpc>
                <a:spcPct val="110000"/>
              </a:lnSpc>
              <a:spcBef>
                <a:spcPts val="1000"/>
              </a:spcBef>
              <a:spcAft>
                <a:spcPts val="0"/>
              </a:spcAft>
              <a:buClr>
                <a:schemeClr val="dk1"/>
              </a:buClr>
              <a:buSzPct val="100000"/>
              <a:buChar char="•"/>
            </a:pPr>
            <a:r>
              <a:rPr lang="en-US" sz="2600"/>
              <a:t>Lumbar condition with surgical intervention; bilateral Carpal Tunnel Syndrome, Carpal Tunnel release, partially successful; light level RFC; occasional handling left non-dominant and frequent on right dominant hand; frequent fingering bilaterally</a:t>
            </a:r>
            <a:endParaRPr/>
          </a:p>
          <a:p>
            <a:pPr marL="685800" lvl="3" indent="-228600" algn="l" rtl="0">
              <a:lnSpc>
                <a:spcPct val="110000"/>
              </a:lnSpc>
              <a:spcBef>
                <a:spcPts val="1000"/>
              </a:spcBef>
              <a:spcAft>
                <a:spcPts val="0"/>
              </a:spcAft>
              <a:buClr>
                <a:schemeClr val="dk1"/>
              </a:buClr>
              <a:buSzPct val="100000"/>
              <a:buChar char="•"/>
            </a:pPr>
            <a:r>
              <a:rPr lang="en-US" sz="2600"/>
              <a:t>Attempted return to work, but ultimately was terminated from employer of injury </a:t>
            </a:r>
            <a:endParaRPr/>
          </a:p>
          <a:p>
            <a:pPr marL="685800" lvl="3" indent="-228600" algn="l" rtl="0">
              <a:lnSpc>
                <a:spcPct val="110000"/>
              </a:lnSpc>
              <a:spcBef>
                <a:spcPts val="1000"/>
              </a:spcBef>
              <a:spcAft>
                <a:spcPts val="0"/>
              </a:spcAft>
              <a:buClr>
                <a:schemeClr val="dk1"/>
              </a:buClr>
              <a:buSzPct val="100000"/>
              <a:buChar char="•"/>
            </a:pPr>
            <a:r>
              <a:rPr lang="en-US" sz="2600"/>
              <a:t>Singular work history as a carpenter</a:t>
            </a:r>
            <a:endParaRPr/>
          </a:p>
          <a:p>
            <a:pPr marL="685800" lvl="3" indent="-228600" algn="l" rtl="0">
              <a:lnSpc>
                <a:spcPct val="110000"/>
              </a:lnSpc>
              <a:spcBef>
                <a:spcPts val="1000"/>
              </a:spcBef>
              <a:spcAft>
                <a:spcPts val="0"/>
              </a:spcAft>
              <a:buClr>
                <a:schemeClr val="dk1"/>
              </a:buClr>
              <a:buSzPct val="100000"/>
              <a:buChar char="•"/>
            </a:pPr>
            <a:r>
              <a:rPr lang="en-US" sz="2600"/>
              <a:t>42 years of age</a:t>
            </a:r>
            <a:endParaRPr/>
          </a:p>
          <a:p>
            <a:pPr marL="685800" lvl="3" indent="-228600" algn="l" rtl="0">
              <a:lnSpc>
                <a:spcPct val="110000"/>
              </a:lnSpc>
              <a:spcBef>
                <a:spcPts val="1000"/>
              </a:spcBef>
              <a:spcAft>
                <a:spcPts val="0"/>
              </a:spcAft>
              <a:buClr>
                <a:schemeClr val="dk1"/>
              </a:buClr>
              <a:buSzPct val="100000"/>
              <a:buChar char="•"/>
            </a:pPr>
            <a:r>
              <a:rPr lang="en-US" sz="2600"/>
              <a:t>High school diploma and completed apprenticeship – journeyman level</a:t>
            </a:r>
            <a:endParaRPr/>
          </a:p>
          <a:p>
            <a:pPr marL="685800" lvl="3" indent="-228600" algn="l" rtl="0">
              <a:lnSpc>
                <a:spcPct val="110000"/>
              </a:lnSpc>
              <a:spcBef>
                <a:spcPts val="1000"/>
              </a:spcBef>
              <a:spcAft>
                <a:spcPts val="0"/>
              </a:spcAft>
              <a:buClr>
                <a:schemeClr val="dk1"/>
              </a:buClr>
              <a:buSzPct val="100000"/>
              <a:buChar char="•"/>
            </a:pPr>
            <a:r>
              <a:rPr lang="en-US" sz="2600"/>
              <a:t>What comes to you when you get this referral/file/case?</a:t>
            </a:r>
            <a:endParaRPr/>
          </a:p>
          <a:p>
            <a:pPr marL="685800" lvl="3" indent="-88265" algn="l" rtl="0">
              <a:lnSpc>
                <a:spcPct val="110000"/>
              </a:lnSpc>
              <a:spcBef>
                <a:spcPts val="1000"/>
              </a:spcBef>
              <a:spcAft>
                <a:spcPts val="0"/>
              </a:spcAft>
              <a:buClr>
                <a:schemeClr val="dk1"/>
              </a:buClr>
              <a:buSzPct val="100000"/>
              <a:buNone/>
            </a:pPr>
            <a:endParaRPr sz="2600"/>
          </a:p>
          <a:p>
            <a:pPr marL="228600" lvl="0" indent="-7747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Applying CHEC</a:t>
            </a:r>
            <a:endParaRPr/>
          </a:p>
        </p:txBody>
      </p:sp>
      <p:sp>
        <p:nvSpPr>
          <p:cNvPr id="236" name="Google Shape;236;p22"/>
          <p:cNvSpPr txBox="1">
            <a:spLocks noGrp="1"/>
          </p:cNvSpPr>
          <p:nvPr>
            <p:ph type="body" idx="1"/>
          </p:nvPr>
        </p:nvSpPr>
        <p:spPr>
          <a:xfrm>
            <a:off x="838200" y="1439917"/>
            <a:ext cx="10515600" cy="4737046"/>
          </a:xfrm>
          <a:prstGeom prst="rect">
            <a:avLst/>
          </a:prstGeom>
          <a:noFill/>
          <a:ln>
            <a:noFill/>
          </a:ln>
        </p:spPr>
        <p:txBody>
          <a:bodyPr spcFirstLastPara="1" wrap="square" lIns="91425" tIns="45700" rIns="91425" bIns="45700" anchor="t" anchorCtr="0">
            <a:normAutofit fontScale="92500"/>
          </a:bodyPr>
          <a:lstStyle/>
          <a:p>
            <a:pPr marL="228600" lvl="0" indent="-241934" algn="l" rtl="0">
              <a:lnSpc>
                <a:spcPct val="90000"/>
              </a:lnSpc>
              <a:spcBef>
                <a:spcPts val="0"/>
              </a:spcBef>
              <a:spcAft>
                <a:spcPts val="0"/>
              </a:spcAft>
              <a:buClr>
                <a:schemeClr val="dk1"/>
              </a:buClr>
              <a:buSzPts val="2800"/>
              <a:buChar char="•"/>
            </a:pPr>
            <a:r>
              <a:rPr lang="en-US"/>
              <a:t>Things to consider for discussion</a:t>
            </a:r>
            <a:endParaRPr/>
          </a:p>
          <a:p>
            <a:pPr marL="685800" lvl="1" indent="-240030" algn="l" rtl="0">
              <a:lnSpc>
                <a:spcPct val="90000"/>
              </a:lnSpc>
              <a:spcBef>
                <a:spcPts val="500"/>
              </a:spcBef>
              <a:spcAft>
                <a:spcPts val="0"/>
              </a:spcAft>
              <a:buClr>
                <a:schemeClr val="dk1"/>
              </a:buClr>
              <a:buSzPts val="2400"/>
              <a:buChar char="•"/>
            </a:pPr>
            <a:r>
              <a:rPr lang="en-US"/>
              <a:t>What preconceptions did you make about/for this person </a:t>
            </a:r>
            <a:endParaRPr/>
          </a:p>
          <a:p>
            <a:pPr marL="1143000" lvl="2" indent="-238125" algn="l" rtl="0">
              <a:lnSpc>
                <a:spcPct val="90000"/>
              </a:lnSpc>
              <a:spcBef>
                <a:spcPts val="500"/>
              </a:spcBef>
              <a:spcAft>
                <a:spcPts val="0"/>
              </a:spcAft>
              <a:buClr>
                <a:schemeClr val="dk1"/>
              </a:buClr>
              <a:buSzPts val="2000"/>
              <a:buChar char="•"/>
            </a:pPr>
            <a:r>
              <a:rPr lang="en-US"/>
              <a:t>Such as gender and gender identity, did you make/create a plan of action/vocational plan, assumptions of their motivation level or likely interests, thoughts about previous similar clients and superimposing what you did with that client, etc. </a:t>
            </a:r>
            <a:endParaRPr/>
          </a:p>
          <a:p>
            <a:pPr marL="1143000" lvl="2" indent="-238125" algn="l" rtl="0">
              <a:lnSpc>
                <a:spcPct val="90000"/>
              </a:lnSpc>
              <a:spcBef>
                <a:spcPts val="500"/>
              </a:spcBef>
              <a:spcAft>
                <a:spcPts val="0"/>
              </a:spcAft>
              <a:buClr>
                <a:schemeClr val="dk1"/>
              </a:buClr>
              <a:buSzPts val="2000"/>
              <a:buChar char="•"/>
            </a:pPr>
            <a:r>
              <a:rPr lang="en-US"/>
              <a:t>How might these impact developing a relationship with the client and influence how you communicate?</a:t>
            </a:r>
            <a:endParaRPr/>
          </a:p>
          <a:p>
            <a:pPr marL="1143000" lvl="0" indent="0" algn="l" rtl="0">
              <a:lnSpc>
                <a:spcPct val="90000"/>
              </a:lnSpc>
              <a:spcBef>
                <a:spcPts val="500"/>
              </a:spcBef>
              <a:spcAft>
                <a:spcPts val="0"/>
              </a:spcAft>
              <a:buNone/>
            </a:pPr>
            <a:endParaRPr/>
          </a:p>
          <a:p>
            <a:pPr marL="685800" lvl="1" indent="-240030" algn="l" rtl="0">
              <a:lnSpc>
                <a:spcPct val="90000"/>
              </a:lnSpc>
              <a:spcBef>
                <a:spcPts val="500"/>
              </a:spcBef>
              <a:spcAft>
                <a:spcPts val="0"/>
              </a:spcAft>
              <a:buClr>
                <a:schemeClr val="dk1"/>
              </a:buClr>
              <a:buSzPts val="2400"/>
              <a:buChar char="•"/>
            </a:pPr>
            <a:r>
              <a:rPr lang="en-US"/>
              <a:t>What might your actual meeting with the client be like if you came in without your preconceived plan</a:t>
            </a:r>
            <a:endParaRPr/>
          </a:p>
          <a:p>
            <a:pPr marL="1143000" lvl="2" indent="-238125" algn="l" rtl="0">
              <a:lnSpc>
                <a:spcPct val="90000"/>
              </a:lnSpc>
              <a:spcBef>
                <a:spcPts val="500"/>
              </a:spcBef>
              <a:spcAft>
                <a:spcPts val="0"/>
              </a:spcAft>
              <a:buClr>
                <a:schemeClr val="dk1"/>
              </a:buClr>
              <a:buSzPts val="2000"/>
              <a:buChar char="•"/>
            </a:pPr>
            <a:r>
              <a:rPr lang="en-US"/>
              <a:t>How do you listen to your client, without thinking about or imposing your agenda? </a:t>
            </a:r>
            <a:endParaRPr/>
          </a:p>
          <a:p>
            <a:pPr marL="1143000" lvl="2" indent="-238125" algn="l" rtl="0">
              <a:lnSpc>
                <a:spcPct val="90000"/>
              </a:lnSpc>
              <a:spcBef>
                <a:spcPts val="500"/>
              </a:spcBef>
              <a:spcAft>
                <a:spcPts val="0"/>
              </a:spcAft>
              <a:buClr>
                <a:schemeClr val="dk1"/>
              </a:buClr>
              <a:buSzPts val="2000"/>
              <a:buChar char="•"/>
            </a:pPr>
            <a:r>
              <a:rPr lang="en-US"/>
              <a:t>How do you use empathy and compassion with your client, even in the face of barriers?</a:t>
            </a:r>
            <a:endParaRPr/>
          </a:p>
          <a:p>
            <a:pPr marL="1143000" lvl="2" indent="-238125" algn="l" rtl="0">
              <a:lnSpc>
                <a:spcPct val="90000"/>
              </a:lnSpc>
              <a:spcBef>
                <a:spcPts val="500"/>
              </a:spcBef>
              <a:spcAft>
                <a:spcPts val="0"/>
              </a:spcAft>
              <a:buClr>
                <a:schemeClr val="dk1"/>
              </a:buClr>
              <a:buSzPts val="2000"/>
              <a:buChar char="•"/>
            </a:pPr>
            <a:r>
              <a:rPr lang="en-US"/>
              <a:t>How would you create your assessment and plan collaboratively based on who they are, rather than the deadlines/expectations/requirements of the “referral”? </a:t>
            </a:r>
            <a:endParaRPr/>
          </a:p>
          <a:p>
            <a:pPr marL="1143000" lvl="2" indent="-238125" algn="l" rtl="0">
              <a:lnSpc>
                <a:spcPct val="90000"/>
              </a:lnSpc>
              <a:spcBef>
                <a:spcPts val="500"/>
              </a:spcBef>
              <a:spcAft>
                <a:spcPts val="0"/>
              </a:spcAft>
              <a:buClr>
                <a:schemeClr val="dk1"/>
              </a:buClr>
              <a:buSzPts val="2000"/>
              <a:buChar char="•"/>
            </a:pPr>
            <a:r>
              <a:rPr lang="en-US"/>
              <a:t>How do you stay away from the “yabbuts”?</a:t>
            </a:r>
            <a:endParaRPr/>
          </a:p>
          <a:p>
            <a:pPr marL="914400" lvl="2" indent="0" algn="l" rtl="0">
              <a:lnSpc>
                <a:spcPct val="90000"/>
              </a:lnSpc>
              <a:spcBef>
                <a:spcPts val="500"/>
              </a:spcBef>
              <a:spcAft>
                <a:spcPts val="0"/>
              </a:spcAft>
              <a:buClr>
                <a:schemeClr val="dk1"/>
              </a:buClr>
              <a:buSzPts val="2000"/>
              <a:buNone/>
            </a:pPr>
            <a:endParaRPr/>
          </a:p>
          <a:p>
            <a:pPr marL="230188" lvl="2" indent="-230188" algn="l" rtl="0">
              <a:lnSpc>
                <a:spcPct val="90000"/>
              </a:lnSpc>
              <a:spcBef>
                <a:spcPts val="500"/>
              </a:spcBef>
              <a:spcAft>
                <a:spcPts val="0"/>
              </a:spcAft>
              <a:buClr>
                <a:schemeClr val="dk1"/>
              </a:buClr>
              <a:buSzPts val="2000"/>
              <a:buChar char="•"/>
            </a:pPr>
            <a:r>
              <a:rPr lang="en-US" b="1"/>
              <a:t>Breakout – 10 minutes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txBox="1">
            <a:spLocks noGrp="1"/>
          </p:cNvSpPr>
          <p:nvPr>
            <p:ph type="title"/>
          </p:nvPr>
        </p:nvSpPr>
        <p:spPr>
          <a:xfrm>
            <a:off x="838200" y="365126"/>
            <a:ext cx="10515600" cy="7594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CHEC Summary</a:t>
            </a:r>
            <a:endParaRPr/>
          </a:p>
        </p:txBody>
      </p:sp>
      <p:sp>
        <p:nvSpPr>
          <p:cNvPr id="242" name="Google Shape;242;p23"/>
          <p:cNvSpPr txBox="1">
            <a:spLocks noGrp="1"/>
          </p:cNvSpPr>
          <p:nvPr>
            <p:ph type="body" idx="1"/>
          </p:nvPr>
        </p:nvSpPr>
        <p:spPr>
          <a:xfrm>
            <a:off x="838200" y="1124608"/>
            <a:ext cx="10515600" cy="505235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CHEC frees us from having to be the experts</a:t>
            </a:r>
            <a:endParaRPr/>
          </a:p>
          <a:p>
            <a:pPr marL="228600" lvl="0" indent="-228600" algn="l" rtl="0">
              <a:lnSpc>
                <a:spcPct val="90000"/>
              </a:lnSpc>
              <a:spcBef>
                <a:spcPts val="1000"/>
              </a:spcBef>
              <a:spcAft>
                <a:spcPts val="0"/>
              </a:spcAft>
              <a:buClr>
                <a:schemeClr val="dk1"/>
              </a:buClr>
              <a:buSzPts val="2800"/>
              <a:buChar char="•"/>
            </a:pPr>
            <a:r>
              <a:rPr lang="en-US"/>
              <a:t>Puts VR professionals in the space of being a life-long learner and engaging in critical self-reflection</a:t>
            </a:r>
            <a:endParaRPr/>
          </a:p>
          <a:p>
            <a:pPr marL="685800" lvl="1" indent="-228600" algn="l" rtl="0">
              <a:lnSpc>
                <a:spcPct val="90000"/>
              </a:lnSpc>
              <a:spcBef>
                <a:spcPts val="500"/>
              </a:spcBef>
              <a:spcAft>
                <a:spcPts val="0"/>
              </a:spcAft>
              <a:buClr>
                <a:schemeClr val="dk1"/>
              </a:buClr>
              <a:buSzPts val="2400"/>
              <a:buChar char="•"/>
            </a:pPr>
            <a:r>
              <a:rPr lang="en-US"/>
              <a:t>Being conscious of pre-conceptions</a:t>
            </a:r>
            <a:endParaRPr/>
          </a:p>
          <a:p>
            <a:pPr marL="1143000" lvl="2" indent="-228600" algn="l" rtl="0">
              <a:lnSpc>
                <a:spcPct val="90000"/>
              </a:lnSpc>
              <a:spcBef>
                <a:spcPts val="500"/>
              </a:spcBef>
              <a:spcAft>
                <a:spcPts val="0"/>
              </a:spcAft>
              <a:buClr>
                <a:schemeClr val="dk1"/>
              </a:buClr>
              <a:buSzPts val="2000"/>
              <a:buChar char="•"/>
            </a:pPr>
            <a:r>
              <a:rPr lang="en-US" b="1"/>
              <a:t>CHEC Tool: Suspending Judgment and pushing yourself into that space of discomfort</a:t>
            </a:r>
            <a:endParaRPr/>
          </a:p>
          <a:p>
            <a:pPr marL="685800" lvl="1" indent="-228600" algn="l" rtl="0">
              <a:lnSpc>
                <a:spcPct val="90000"/>
              </a:lnSpc>
              <a:spcBef>
                <a:spcPts val="500"/>
              </a:spcBef>
              <a:spcAft>
                <a:spcPts val="0"/>
              </a:spcAft>
              <a:buClr>
                <a:schemeClr val="dk1"/>
              </a:buClr>
              <a:buSzPts val="2400"/>
              <a:buChar char="•"/>
            </a:pPr>
            <a:r>
              <a:rPr lang="en-US"/>
              <a:t>Being cognitively flexible and open to new interpretations of seemingly old experiences</a:t>
            </a:r>
            <a:endParaRPr/>
          </a:p>
          <a:p>
            <a:pPr marL="1143000" lvl="2" indent="-228600" algn="l" rtl="0">
              <a:lnSpc>
                <a:spcPct val="90000"/>
              </a:lnSpc>
              <a:spcBef>
                <a:spcPts val="500"/>
              </a:spcBef>
              <a:spcAft>
                <a:spcPts val="0"/>
              </a:spcAft>
              <a:buClr>
                <a:schemeClr val="dk1"/>
              </a:buClr>
              <a:buSzPts val="2000"/>
              <a:buChar char="•"/>
            </a:pPr>
            <a:r>
              <a:rPr lang="en-US" b="1"/>
              <a:t>CHEC Tool: Listening</a:t>
            </a:r>
            <a:endParaRPr/>
          </a:p>
          <a:p>
            <a:pPr marL="685800" lvl="1" indent="-228600" algn="l" rtl="0">
              <a:lnSpc>
                <a:spcPct val="90000"/>
              </a:lnSpc>
              <a:spcBef>
                <a:spcPts val="500"/>
              </a:spcBef>
              <a:spcAft>
                <a:spcPts val="0"/>
              </a:spcAft>
              <a:buClr>
                <a:schemeClr val="dk1"/>
              </a:buClr>
              <a:buSzPts val="2400"/>
              <a:buChar char="•"/>
            </a:pPr>
            <a:r>
              <a:rPr lang="en-US"/>
              <a:t>Being encouraged to be curious tied to that place of not knowing</a:t>
            </a:r>
            <a:endParaRPr/>
          </a:p>
          <a:p>
            <a:pPr marL="1143000" lvl="2" indent="-228600" algn="l" rtl="0">
              <a:lnSpc>
                <a:spcPct val="90000"/>
              </a:lnSpc>
              <a:spcBef>
                <a:spcPts val="500"/>
              </a:spcBef>
              <a:spcAft>
                <a:spcPts val="0"/>
              </a:spcAft>
              <a:buClr>
                <a:schemeClr val="dk1"/>
              </a:buClr>
              <a:buSzPts val="2000"/>
              <a:buChar char="•"/>
            </a:pPr>
            <a:r>
              <a:rPr lang="en-US" b="1"/>
              <a:t>CHEC Tool: Curiosity</a:t>
            </a:r>
            <a:endParaRPr/>
          </a:p>
          <a:p>
            <a:pPr marL="685800" lvl="1" indent="-228600" algn="l" rtl="0">
              <a:lnSpc>
                <a:spcPct val="90000"/>
              </a:lnSpc>
              <a:spcBef>
                <a:spcPts val="500"/>
              </a:spcBef>
              <a:spcAft>
                <a:spcPts val="0"/>
              </a:spcAft>
              <a:buClr>
                <a:schemeClr val="dk1"/>
              </a:buClr>
              <a:buSzPts val="2400"/>
              <a:buChar char="•"/>
            </a:pPr>
            <a:r>
              <a:rPr lang="en-US"/>
              <a:t>Openness in communication and connecting more deeply to your client</a:t>
            </a:r>
            <a:endParaRPr/>
          </a:p>
          <a:p>
            <a:pPr marL="1143000" lvl="2" indent="-228600" algn="l" rtl="0">
              <a:lnSpc>
                <a:spcPct val="90000"/>
              </a:lnSpc>
              <a:spcBef>
                <a:spcPts val="500"/>
              </a:spcBef>
              <a:spcAft>
                <a:spcPts val="0"/>
              </a:spcAft>
              <a:buClr>
                <a:schemeClr val="dk1"/>
              </a:buClr>
              <a:buSzPts val="2000"/>
              <a:buChar char="•"/>
            </a:pPr>
            <a:r>
              <a:rPr lang="en-US" b="1"/>
              <a:t>CHEC Tool: Growing &amp; embracing the connection</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Thrive from Connections</a:t>
            </a:r>
            <a:endParaRPr/>
          </a:p>
        </p:txBody>
      </p:sp>
      <p:sp>
        <p:nvSpPr>
          <p:cNvPr id="248" name="Google Shape;24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lvl="2" indent="-228600" algn="l" rtl="0">
              <a:lnSpc>
                <a:spcPct val="90000"/>
              </a:lnSpc>
              <a:spcBef>
                <a:spcPts val="0"/>
              </a:spcBef>
              <a:spcAft>
                <a:spcPts val="0"/>
              </a:spcAft>
              <a:buClr>
                <a:schemeClr val="dk1"/>
              </a:buClr>
              <a:buSzPts val="2800"/>
              <a:buChar char="•"/>
            </a:pPr>
            <a:r>
              <a:rPr lang="en-US" sz="2800"/>
              <a:t>Connection</a:t>
            </a:r>
            <a:endParaRPr/>
          </a:p>
          <a:p>
            <a:pPr marL="685800" lvl="2" indent="-228600" algn="l" rtl="0">
              <a:lnSpc>
                <a:spcPct val="90000"/>
              </a:lnSpc>
              <a:spcBef>
                <a:spcPts val="1000"/>
              </a:spcBef>
              <a:spcAft>
                <a:spcPts val="0"/>
              </a:spcAft>
              <a:buClr>
                <a:schemeClr val="dk1"/>
              </a:buClr>
              <a:buSzPts val="2800"/>
              <a:buChar char="•"/>
            </a:pPr>
            <a:r>
              <a:rPr lang="en-US" sz="2800"/>
              <a:t>Gratitude</a:t>
            </a:r>
            <a:endParaRPr/>
          </a:p>
          <a:p>
            <a:pPr marL="685800" lvl="2" indent="-228600" algn="l" rtl="0">
              <a:lnSpc>
                <a:spcPct val="90000"/>
              </a:lnSpc>
              <a:spcBef>
                <a:spcPts val="1000"/>
              </a:spcBef>
              <a:spcAft>
                <a:spcPts val="0"/>
              </a:spcAft>
              <a:buClr>
                <a:schemeClr val="dk1"/>
              </a:buClr>
              <a:buSzPts val="2800"/>
              <a:buChar char="•"/>
            </a:pPr>
            <a:r>
              <a:rPr lang="en-US" sz="2800"/>
              <a:t>Embrace the moment</a:t>
            </a:r>
            <a:endParaRPr/>
          </a:p>
          <a:p>
            <a:pPr marL="685800" lvl="2" indent="-228600" algn="l" rtl="0">
              <a:lnSpc>
                <a:spcPct val="90000"/>
              </a:lnSpc>
              <a:spcBef>
                <a:spcPts val="1000"/>
              </a:spcBef>
              <a:spcAft>
                <a:spcPts val="0"/>
              </a:spcAft>
              <a:buClr>
                <a:schemeClr val="dk1"/>
              </a:buClr>
              <a:buSzPts val="2800"/>
              <a:buChar char="•"/>
            </a:pPr>
            <a:r>
              <a:rPr lang="en-US" sz="2800"/>
              <a:t>Think Namaste</a:t>
            </a:r>
            <a:endParaRPr/>
          </a:p>
          <a:p>
            <a:pPr marL="1143000" lvl="3" indent="-228600" algn="l" rtl="0">
              <a:lnSpc>
                <a:spcPct val="90000"/>
              </a:lnSpc>
              <a:spcBef>
                <a:spcPts val="1000"/>
              </a:spcBef>
              <a:spcAft>
                <a:spcPts val="0"/>
              </a:spcAft>
              <a:buClr>
                <a:schemeClr val="dk1"/>
              </a:buClr>
              <a:buSzPts val="2600"/>
              <a:buChar char="•"/>
            </a:pPr>
            <a:r>
              <a:rPr lang="en-US" sz="2600"/>
              <a:t>The divine in my heart connects with the divine in your heart</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What does this practice lead to in your organizations &amp; in your work with clients?</a:t>
            </a:r>
            <a:endParaRPr/>
          </a:p>
        </p:txBody>
      </p:sp>
      <p:sp>
        <p:nvSpPr>
          <p:cNvPr id="254" name="Google Shape;254;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lvl="2" indent="-228600" algn="l" rtl="0">
              <a:lnSpc>
                <a:spcPct val="90000"/>
              </a:lnSpc>
              <a:spcBef>
                <a:spcPts val="0"/>
              </a:spcBef>
              <a:spcAft>
                <a:spcPts val="0"/>
              </a:spcAft>
              <a:buClr>
                <a:schemeClr val="dk1"/>
              </a:buClr>
              <a:buSzPts val="2800"/>
              <a:buChar char="•"/>
            </a:pPr>
            <a:r>
              <a:rPr lang="en-US" sz="2800"/>
              <a:t>Respect</a:t>
            </a:r>
            <a:endParaRPr/>
          </a:p>
          <a:p>
            <a:pPr marL="685800" lvl="2" indent="-228600" algn="l" rtl="0">
              <a:lnSpc>
                <a:spcPct val="90000"/>
              </a:lnSpc>
              <a:spcBef>
                <a:spcPts val="1000"/>
              </a:spcBef>
              <a:spcAft>
                <a:spcPts val="0"/>
              </a:spcAft>
              <a:buClr>
                <a:schemeClr val="dk1"/>
              </a:buClr>
              <a:buSzPts val="2800"/>
              <a:buChar char="•"/>
            </a:pPr>
            <a:r>
              <a:rPr lang="en-US" sz="2800"/>
              <a:t>Open communication</a:t>
            </a:r>
            <a:endParaRPr/>
          </a:p>
          <a:p>
            <a:pPr marL="685800" lvl="2" indent="-228600" algn="l" rtl="0">
              <a:lnSpc>
                <a:spcPct val="90000"/>
              </a:lnSpc>
              <a:spcBef>
                <a:spcPts val="1000"/>
              </a:spcBef>
              <a:spcAft>
                <a:spcPts val="0"/>
              </a:spcAft>
              <a:buClr>
                <a:schemeClr val="dk1"/>
              </a:buClr>
              <a:buSzPts val="2800"/>
              <a:buChar char="•"/>
            </a:pPr>
            <a:r>
              <a:rPr lang="en-US" sz="2800"/>
              <a:t>Accuracy</a:t>
            </a:r>
            <a:endParaRPr/>
          </a:p>
          <a:p>
            <a:pPr marL="685800" lvl="2" indent="-228600" algn="l" rtl="0">
              <a:lnSpc>
                <a:spcPct val="90000"/>
              </a:lnSpc>
              <a:spcBef>
                <a:spcPts val="1000"/>
              </a:spcBef>
              <a:spcAft>
                <a:spcPts val="0"/>
              </a:spcAft>
              <a:buClr>
                <a:schemeClr val="dk1"/>
              </a:buClr>
              <a:buSzPts val="2800"/>
              <a:buChar char="•"/>
            </a:pPr>
            <a:r>
              <a:rPr lang="en-US" sz="2800"/>
              <a:t>Clear expectations</a:t>
            </a:r>
            <a:endParaRPr/>
          </a:p>
          <a:p>
            <a:pPr marL="685800" lvl="2" indent="-228600" algn="l" rtl="0">
              <a:lnSpc>
                <a:spcPct val="90000"/>
              </a:lnSpc>
              <a:spcBef>
                <a:spcPts val="1000"/>
              </a:spcBef>
              <a:spcAft>
                <a:spcPts val="0"/>
              </a:spcAft>
              <a:buClr>
                <a:schemeClr val="dk1"/>
              </a:buClr>
              <a:buSzPts val="2800"/>
              <a:buChar char="•"/>
            </a:pPr>
            <a:r>
              <a:rPr lang="en-US" sz="2800"/>
              <a:t>Deeper connections</a:t>
            </a:r>
            <a:endParaRPr/>
          </a:p>
          <a:p>
            <a:pPr marL="685800" lvl="2" indent="-228600" algn="l" rtl="0">
              <a:lnSpc>
                <a:spcPct val="90000"/>
              </a:lnSpc>
              <a:spcBef>
                <a:spcPts val="1000"/>
              </a:spcBef>
              <a:spcAft>
                <a:spcPts val="0"/>
              </a:spcAft>
              <a:buClr>
                <a:schemeClr val="dk1"/>
              </a:buClr>
              <a:buSzPts val="2800"/>
              <a:buChar char="•"/>
            </a:pPr>
            <a:r>
              <a:rPr lang="en-US" sz="2800"/>
              <a:t>Supportive environment</a:t>
            </a:r>
            <a:endParaRPr/>
          </a:p>
          <a:p>
            <a:pPr marL="685800" lvl="2" indent="-228600" algn="l" rtl="0">
              <a:lnSpc>
                <a:spcPct val="90000"/>
              </a:lnSpc>
              <a:spcBef>
                <a:spcPts val="1000"/>
              </a:spcBef>
              <a:spcAft>
                <a:spcPts val="0"/>
              </a:spcAft>
              <a:buClr>
                <a:schemeClr val="dk1"/>
              </a:buClr>
              <a:buSzPts val="2800"/>
              <a:buChar char="•"/>
            </a:pPr>
            <a:r>
              <a:rPr lang="en-US" sz="2800"/>
              <a:t>Daily Practice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Humility &amp; Humanity</a:t>
            </a:r>
            <a:endParaRPr/>
          </a:p>
        </p:txBody>
      </p:sp>
      <p:sp>
        <p:nvSpPr>
          <p:cNvPr id="260" name="Google Shape;260;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lvl="2" indent="-228600" algn="l" rtl="0">
              <a:lnSpc>
                <a:spcPct val="90000"/>
              </a:lnSpc>
              <a:spcBef>
                <a:spcPts val="0"/>
              </a:spcBef>
              <a:spcAft>
                <a:spcPts val="0"/>
              </a:spcAft>
              <a:buClr>
                <a:schemeClr val="dk1"/>
              </a:buClr>
              <a:buSzPts val="2800"/>
              <a:buChar char="•"/>
            </a:pPr>
            <a:r>
              <a:rPr lang="en-US" sz="2800"/>
              <a:t>Ultimately, this work strips away the socially constructed preconceptions about those around us</a:t>
            </a:r>
            <a:endParaRPr/>
          </a:p>
          <a:p>
            <a:pPr marL="685800" lvl="2" indent="-228600" algn="l" rtl="0">
              <a:lnSpc>
                <a:spcPct val="90000"/>
              </a:lnSpc>
              <a:spcBef>
                <a:spcPts val="1000"/>
              </a:spcBef>
              <a:spcAft>
                <a:spcPts val="0"/>
              </a:spcAft>
              <a:buClr>
                <a:schemeClr val="dk1"/>
              </a:buClr>
              <a:buSzPts val="2800"/>
              <a:buChar char="•"/>
            </a:pPr>
            <a:r>
              <a:rPr lang="en-US" sz="2800"/>
              <a:t>Allows for authentic and genuine connection to the human in everyone</a:t>
            </a:r>
            <a:endParaRPr/>
          </a:p>
          <a:p>
            <a:pPr marL="685800" lvl="2" indent="-228600" algn="l" rtl="0">
              <a:lnSpc>
                <a:spcPct val="90000"/>
              </a:lnSpc>
              <a:spcBef>
                <a:spcPts val="1000"/>
              </a:spcBef>
              <a:spcAft>
                <a:spcPts val="0"/>
              </a:spcAft>
              <a:buClr>
                <a:schemeClr val="dk1"/>
              </a:buClr>
              <a:buSzPts val="2800"/>
              <a:buChar char="•"/>
            </a:pPr>
            <a:r>
              <a:rPr lang="en-US" sz="2800"/>
              <a:t>Fosters connection and care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Thank You IARP &amp; LNI!</a:t>
            </a:r>
            <a:endParaRPr/>
          </a:p>
        </p:txBody>
      </p:sp>
      <p:sp>
        <p:nvSpPr>
          <p:cNvPr id="266" name="Google Shape;266;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a:t>Please visit us at </a:t>
            </a:r>
            <a:r>
              <a:rPr lang="en-US" u="sng">
                <a:solidFill>
                  <a:schemeClr val="hlink"/>
                </a:solidFill>
                <a:hlinkClick r:id="rId3"/>
              </a:rPr>
              <a:t>checcenter.org</a:t>
            </a:r>
            <a:endParaRPr/>
          </a:p>
          <a:p>
            <a:pPr marL="0" lvl="0" indent="0" algn="ctr" rtl="0">
              <a:lnSpc>
                <a:spcPct val="90000"/>
              </a:lnSpc>
              <a:spcBef>
                <a:spcPts val="1000"/>
              </a:spcBef>
              <a:spcAft>
                <a:spcPts val="0"/>
              </a:spcAft>
              <a:buClr>
                <a:schemeClr val="dk1"/>
              </a:buClr>
              <a:buSzPct val="100000"/>
              <a:buNone/>
            </a:pPr>
            <a:r>
              <a:rPr lang="en-US"/>
              <a:t>Contact us to join our email updates for our bi-monthly CHEC In trainings!</a:t>
            </a:r>
            <a:endParaRPr/>
          </a:p>
          <a:p>
            <a:pPr marL="0" lvl="0" indent="0" algn="ctr" rtl="0">
              <a:lnSpc>
                <a:spcPct val="90000"/>
              </a:lnSpc>
              <a:spcBef>
                <a:spcPts val="1000"/>
              </a:spcBef>
              <a:spcAft>
                <a:spcPts val="0"/>
              </a:spcAft>
              <a:buClr>
                <a:schemeClr val="dk1"/>
              </a:buClr>
              <a:buSzPct val="100000"/>
              <a:buNone/>
            </a:pPr>
            <a:r>
              <a:rPr lang="en-US" u="sng">
                <a:solidFill>
                  <a:schemeClr val="hlink"/>
                </a:solidFill>
                <a:hlinkClick r:id="rId4"/>
              </a:rPr>
              <a:t>info@checcenter.org</a:t>
            </a:r>
            <a:endParaRPr/>
          </a:p>
          <a:p>
            <a:pPr marL="0" lvl="0" indent="0" algn="ctr" rtl="0">
              <a:lnSpc>
                <a:spcPct val="90000"/>
              </a:lnSpc>
              <a:spcBef>
                <a:spcPts val="1000"/>
              </a:spcBef>
              <a:spcAft>
                <a:spcPts val="0"/>
              </a:spcAft>
              <a:buClr>
                <a:schemeClr val="dk1"/>
              </a:buClr>
              <a:buSzPct val="100000"/>
              <a:buNone/>
            </a:pPr>
            <a:r>
              <a:rPr lang="en-US"/>
              <a:t>Next CHEC In: December 6</a:t>
            </a:r>
            <a:r>
              <a:rPr lang="en-US" baseline="30000"/>
              <a:t>th</a:t>
            </a:r>
            <a:r>
              <a:rPr lang="en-US"/>
              <a:t>, 6:00 p.m. – 7:30 p.m.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Intro to Activity</a:t>
            </a:r>
            <a:endParaRPr/>
          </a:p>
        </p:txBody>
      </p:sp>
      <p:sp>
        <p:nvSpPr>
          <p:cNvPr id="272" name="Google Shape;272;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Font typeface="Arial"/>
              <a:buChar char="•"/>
            </a:pPr>
            <a:r>
              <a:rPr lang="en-US" sz="3200" b="0" i="0" u="none" strike="noStrike">
                <a:latin typeface="Calibri"/>
                <a:ea typeface="Calibri"/>
                <a:cs typeface="Calibri"/>
                <a:sym typeface="Calibri"/>
              </a:rPr>
              <a:t>Visualize “THAT client” and the factors that trigger you</a:t>
            </a:r>
            <a:endParaRPr/>
          </a:p>
          <a:p>
            <a:pPr marL="685800" lvl="1" indent="-228600" algn="l" rtl="0">
              <a:lnSpc>
                <a:spcPct val="90000"/>
              </a:lnSpc>
              <a:spcBef>
                <a:spcPts val="930"/>
              </a:spcBef>
              <a:spcAft>
                <a:spcPts val="0"/>
              </a:spcAft>
              <a:buClr>
                <a:schemeClr val="dk1"/>
              </a:buClr>
              <a:buSzPct val="100000"/>
              <a:buChar char="•"/>
            </a:pPr>
            <a:r>
              <a:rPr lang="en-US" sz="2600">
                <a:latin typeface="Calibri"/>
                <a:ea typeface="Calibri"/>
                <a:cs typeface="Calibri"/>
                <a:sym typeface="Calibri"/>
              </a:rPr>
              <a:t>Such as race/ethnicity, length of disability, disability conviction, physical appearance, age, the other professionals connected to the claim, anything that comes to mind.</a:t>
            </a:r>
            <a:endParaRPr/>
          </a:p>
          <a:p>
            <a:pPr marL="288925" lvl="1" indent="-227012" algn="l" rtl="0">
              <a:lnSpc>
                <a:spcPct val="90000"/>
              </a:lnSpc>
              <a:spcBef>
                <a:spcPts val="930"/>
              </a:spcBef>
              <a:spcAft>
                <a:spcPts val="0"/>
              </a:spcAft>
              <a:buClr>
                <a:schemeClr val="dk1"/>
              </a:buClr>
              <a:buSzPct val="100000"/>
              <a:buChar char="•"/>
            </a:pPr>
            <a:r>
              <a:rPr lang="en-US" sz="3200">
                <a:latin typeface="Calibri"/>
                <a:ea typeface="Calibri"/>
                <a:cs typeface="Calibri"/>
                <a:sym typeface="Calibri"/>
              </a:rPr>
              <a:t>Notice your natural immediate reaction when you think of that client</a:t>
            </a:r>
            <a:endParaRPr/>
          </a:p>
          <a:p>
            <a:pPr marL="746125" lvl="2" indent="-227012" algn="l" rtl="0">
              <a:lnSpc>
                <a:spcPct val="90000"/>
              </a:lnSpc>
              <a:spcBef>
                <a:spcPts val="930"/>
              </a:spcBef>
              <a:spcAft>
                <a:spcPts val="0"/>
              </a:spcAft>
              <a:buClr>
                <a:schemeClr val="dk1"/>
              </a:buClr>
              <a:buSzPct val="100000"/>
              <a:buChar char="•"/>
            </a:pPr>
            <a:r>
              <a:rPr lang="en-US" sz="2400">
                <a:latin typeface="Calibri"/>
                <a:ea typeface="Calibri"/>
                <a:cs typeface="Calibri"/>
                <a:sym typeface="Calibri"/>
              </a:rPr>
              <a:t>Cognitive, emotional, and physiological response</a:t>
            </a:r>
            <a:endParaRPr sz="2400">
              <a:latin typeface="Corbel"/>
              <a:ea typeface="Corbel"/>
              <a:cs typeface="Corbel"/>
              <a:sym typeface="Corbel"/>
            </a:endParaRPr>
          </a:p>
          <a:p>
            <a:pPr marL="288925" lvl="1" indent="-227012" algn="l" rtl="0">
              <a:lnSpc>
                <a:spcPct val="90000"/>
              </a:lnSpc>
              <a:spcBef>
                <a:spcPts val="930"/>
              </a:spcBef>
              <a:spcAft>
                <a:spcPts val="0"/>
              </a:spcAft>
              <a:buClr>
                <a:schemeClr val="dk1"/>
              </a:buClr>
              <a:buSzPct val="100000"/>
              <a:buChar char="•"/>
            </a:pPr>
            <a:r>
              <a:rPr lang="en-US" sz="3200">
                <a:latin typeface="Calibri"/>
                <a:ea typeface="Calibri"/>
                <a:cs typeface="Calibri"/>
                <a:sym typeface="Calibri"/>
              </a:rPr>
              <a:t>From those responses, what behaviors or actions emerge (how does it affect your interaction with that person)</a:t>
            </a:r>
            <a:endParaRPr/>
          </a:p>
          <a:p>
            <a:pPr marL="288925" lvl="1" indent="-227012" algn="l" rtl="0">
              <a:lnSpc>
                <a:spcPct val="90000"/>
              </a:lnSpc>
              <a:spcBef>
                <a:spcPts val="930"/>
              </a:spcBef>
              <a:spcAft>
                <a:spcPts val="0"/>
              </a:spcAft>
              <a:buClr>
                <a:schemeClr val="dk1"/>
              </a:buClr>
              <a:buSzPct val="100000"/>
              <a:buChar char="•"/>
            </a:pPr>
            <a:r>
              <a:rPr lang="en-US" sz="3200">
                <a:latin typeface="Calibri"/>
                <a:ea typeface="Calibri"/>
                <a:cs typeface="Calibri"/>
                <a:sym typeface="Calibri"/>
              </a:rPr>
              <a:t>Jot down what stood out for you – face your biases</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Applying CHEC</a:t>
            </a:r>
            <a:endParaRPr/>
          </a:p>
        </p:txBody>
      </p:sp>
      <p:sp>
        <p:nvSpPr>
          <p:cNvPr id="278" name="Google Shape;278;p29"/>
          <p:cNvSpPr txBox="1">
            <a:spLocks noGrp="1"/>
          </p:cNvSpPr>
          <p:nvPr>
            <p:ph type="body" idx="1"/>
          </p:nvPr>
        </p:nvSpPr>
        <p:spPr>
          <a:xfrm>
            <a:off x="838200" y="1460938"/>
            <a:ext cx="10515600" cy="50319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Using that exploration of triggers, apply what you’ve learned from the CHEC model to peel away the impact of those biases</a:t>
            </a:r>
            <a:endParaRPr/>
          </a:p>
          <a:p>
            <a:pPr marL="685800" lvl="1" indent="-228600" algn="l" rtl="0">
              <a:lnSpc>
                <a:spcPct val="90000"/>
              </a:lnSpc>
              <a:spcBef>
                <a:spcPts val="500"/>
              </a:spcBef>
              <a:spcAft>
                <a:spcPts val="0"/>
              </a:spcAft>
              <a:buClr>
                <a:schemeClr val="dk1"/>
              </a:buClr>
              <a:buSzPts val="2400"/>
              <a:buChar char="•"/>
            </a:pPr>
            <a:r>
              <a:rPr lang="en-US"/>
              <a:t>Find more cultural humility – what you don’t “know” about this person</a:t>
            </a:r>
            <a:endParaRPr/>
          </a:p>
          <a:p>
            <a:pPr marL="685800" lvl="1" indent="-228600" algn="l" rtl="0">
              <a:lnSpc>
                <a:spcPct val="90000"/>
              </a:lnSpc>
              <a:spcBef>
                <a:spcPts val="500"/>
              </a:spcBef>
              <a:spcAft>
                <a:spcPts val="0"/>
              </a:spcAft>
              <a:buClr>
                <a:schemeClr val="dk1"/>
              </a:buClr>
              <a:buSzPts val="2400"/>
              <a:buChar char="•"/>
            </a:pPr>
            <a:r>
              <a:rPr lang="en-US"/>
              <a:t>Find more empathy – their past experiences that influence how they come into your office</a:t>
            </a:r>
            <a:endParaRPr/>
          </a:p>
          <a:p>
            <a:pPr marL="685800" lvl="1" indent="-228600" algn="l" rtl="0">
              <a:lnSpc>
                <a:spcPct val="90000"/>
              </a:lnSpc>
              <a:spcBef>
                <a:spcPts val="500"/>
              </a:spcBef>
              <a:spcAft>
                <a:spcPts val="0"/>
              </a:spcAft>
              <a:buClr>
                <a:schemeClr val="dk1"/>
              </a:buClr>
              <a:buSzPts val="2400"/>
              <a:buChar char="•"/>
            </a:pPr>
            <a:r>
              <a:rPr lang="en-US"/>
              <a:t>Find more compassion – Let go of your past experiences that interfere in connecting with this client</a:t>
            </a:r>
            <a:endParaRPr/>
          </a:p>
          <a:p>
            <a:pPr marL="236538" lvl="1" indent="-227013" algn="l" rtl="0">
              <a:lnSpc>
                <a:spcPct val="90000"/>
              </a:lnSpc>
              <a:spcBef>
                <a:spcPts val="500"/>
              </a:spcBef>
              <a:spcAft>
                <a:spcPts val="0"/>
              </a:spcAft>
              <a:buClr>
                <a:schemeClr val="dk1"/>
              </a:buClr>
              <a:buSzPts val="2800"/>
              <a:buChar char="•"/>
            </a:pPr>
            <a:r>
              <a:rPr lang="en-US" sz="2800"/>
              <a:t>Compare what changed for you: thoughts, emotional reactions, physiological reactions, and ultimately, your behaviors</a:t>
            </a:r>
            <a:endParaRPr/>
          </a:p>
          <a:p>
            <a:pPr marL="228600" lvl="0" indent="-228600" algn="l" rtl="0">
              <a:lnSpc>
                <a:spcPct val="90000"/>
              </a:lnSpc>
              <a:spcBef>
                <a:spcPts val="1000"/>
              </a:spcBef>
              <a:spcAft>
                <a:spcPts val="0"/>
              </a:spcAft>
              <a:buClr>
                <a:schemeClr val="dk1"/>
              </a:buClr>
              <a:buSzPts val="2800"/>
              <a:buChar char="•"/>
            </a:pPr>
            <a:r>
              <a:rPr lang="en-US"/>
              <a:t>Breakout – discuss/explore how your experience changed from the first to second brainstorming</a:t>
            </a:r>
            <a:endParaRPr/>
          </a:p>
          <a:p>
            <a:pPr marL="685800" lvl="1" indent="-228600" algn="l" rtl="0">
              <a:lnSpc>
                <a:spcPct val="90000"/>
              </a:lnSpc>
              <a:spcBef>
                <a:spcPts val="500"/>
              </a:spcBef>
              <a:spcAft>
                <a:spcPts val="0"/>
              </a:spcAft>
              <a:buClr>
                <a:schemeClr val="dk1"/>
              </a:buClr>
              <a:buSzPts val="2400"/>
              <a:buChar char="•"/>
            </a:pPr>
            <a:r>
              <a:rPr lang="en-US"/>
              <a:t>What was easy? What was hard? Where might you still feel stuck?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3" name="Google Shape;113;p3"/>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3"/>
          <p:cNvSpPr/>
          <p:nvPr/>
        </p:nvSpPr>
        <p:spPr>
          <a:xfrm>
            <a:off x="-1" y="0"/>
            <a:ext cx="6464595" cy="6858000"/>
          </a:xfrm>
          <a:prstGeom prst="rect">
            <a:avLst/>
          </a:prstGeom>
          <a:solidFill>
            <a:schemeClr val="dk1">
              <a:alpha val="8078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 name="Google Shape;115;p3"/>
          <p:cNvSpPr/>
          <p:nvPr/>
        </p:nvSpPr>
        <p:spPr>
          <a:xfrm>
            <a:off x="-1" y="0"/>
            <a:ext cx="4546337" cy="6858000"/>
          </a:xfrm>
          <a:custGeom>
            <a:avLst/>
            <a:gdLst/>
            <a:ahLst/>
            <a:cxnLst/>
            <a:rect l="l" t="t" r="r" b="b"/>
            <a:pathLst>
              <a:path w="4319042" h="6858000" extrusionOk="0">
                <a:moveTo>
                  <a:pt x="0" y="0"/>
                </a:moveTo>
                <a:lnTo>
                  <a:pt x="1142888" y="0"/>
                </a:lnTo>
                <a:lnTo>
                  <a:pt x="4319042" y="6858000"/>
                </a:lnTo>
                <a:lnTo>
                  <a:pt x="0" y="6858000"/>
                </a:lnTo>
                <a:close/>
              </a:path>
            </a:pathLst>
          </a:custGeom>
          <a:solidFill>
            <a:schemeClr val="dk1">
              <a:alpha val="3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6" name="Google Shape;116;p3"/>
          <p:cNvSpPr txBox="1">
            <a:spLocks noGrp="1"/>
          </p:cNvSpPr>
          <p:nvPr>
            <p:ph type="title"/>
          </p:nvPr>
        </p:nvSpPr>
        <p:spPr>
          <a:xfrm>
            <a:off x="485395" y="226244"/>
            <a:ext cx="5476493" cy="1234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Calibri"/>
              <a:buNone/>
            </a:pPr>
            <a:r>
              <a:rPr lang="en-US" sz="4000"/>
              <a:t>Brett Kuwada, PsyD</a:t>
            </a:r>
            <a:endParaRPr/>
          </a:p>
        </p:txBody>
      </p:sp>
      <p:sp>
        <p:nvSpPr>
          <p:cNvPr id="117" name="Google Shape;117;p3"/>
          <p:cNvSpPr txBox="1">
            <a:spLocks noGrp="1"/>
          </p:cNvSpPr>
          <p:nvPr>
            <p:ph type="body" idx="1"/>
          </p:nvPr>
        </p:nvSpPr>
        <p:spPr>
          <a:xfrm>
            <a:off x="485395" y="1283516"/>
            <a:ext cx="5476493" cy="534824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0"/>
              </a:spcBef>
              <a:spcAft>
                <a:spcPts val="0"/>
              </a:spcAft>
              <a:buClr>
                <a:schemeClr val="lt1"/>
              </a:buClr>
              <a:buSzPct val="100000"/>
              <a:buNone/>
            </a:pPr>
            <a:r>
              <a:rPr lang="en-US" sz="3800"/>
              <a:t>Dr. Brett Kuwada is known for his ability to facilitate the creation of wonderful spaces for insight and personal growth. He is a passionate leader with many years of experience in both private and public sectors. He has a strong ability to make the complex simple and understandable, while not losing the depth and importance of the topic at hand. He has been described as being very warm and caring, with a keen ability to bring calm in the face of chaos. Dr. Kuwada completed his Doctor of Psychology at the American School of Professional Psychology at Argosy University, and completed his doctoral internship work at the University of Washington Counseling Center. He received his master’s degree in Clinical Psychology from the Washington School of Professional Psychology, and his bachelor’s degree from Western Washington University. </a:t>
            </a:r>
            <a:endParaRPr/>
          </a:p>
          <a:p>
            <a:pPr marL="0" lvl="0" indent="0" algn="l" rtl="0">
              <a:lnSpc>
                <a:spcPct val="90000"/>
              </a:lnSpc>
              <a:spcBef>
                <a:spcPts val="1000"/>
              </a:spcBef>
              <a:spcAft>
                <a:spcPts val="0"/>
              </a:spcAft>
              <a:buClr>
                <a:schemeClr val="lt1"/>
              </a:buClr>
              <a:buSzPct val="100000"/>
              <a:buNone/>
            </a:pPr>
            <a:r>
              <a:rPr lang="en-US" sz="3800"/>
              <a:t>Dr. Kuwada is an instructor for Western Washington University’s Graduate Program in Rehabilitation Counseling. He is also a professor In the Psychology Department at Everett Community College. Prior to that, he spent 9 years as a counselor and professor for the college. Dr. Kuwada is also President of The CHEC Center, an organization focused on bringing about DEI change by using Cultural Humility, Empathy and Compassion. He has done numerous workshops for many public institutions, corporations, and presented at various conferences focused on diversity, equity, and inclusion. His recent works have included a full day pre-conference workshop at the National Conference on Race and Ethnicity in Higher Education (NCORE), workshop series for the Ivy Tech College system, workshop for the University of Washington CCER Department, as well as keynote addresses for the Human Rights Education Institute (HREI), Idaho Community College Welcome Week, and a workshop for the 5</a:t>
            </a:r>
            <a:r>
              <a:rPr lang="en-US" sz="3800" baseline="30000"/>
              <a:t>th</a:t>
            </a:r>
            <a:r>
              <a:rPr lang="en-US" sz="3800"/>
              <a:t> Annual Step UP: Moving Racial Equity Forward Conference. </a:t>
            </a:r>
            <a:endParaRPr sz="3800"/>
          </a:p>
          <a:p>
            <a:pPr marL="228600" lvl="0" indent="-203200" algn="l" rtl="0">
              <a:lnSpc>
                <a:spcPct val="90000"/>
              </a:lnSpc>
              <a:spcBef>
                <a:spcPts val="1000"/>
              </a:spcBef>
              <a:spcAft>
                <a:spcPts val="0"/>
              </a:spcAft>
              <a:buClr>
                <a:schemeClr val="lt1"/>
              </a:buClr>
              <a:buSzPct val="100000"/>
              <a:buNone/>
            </a:pPr>
            <a:endParaRPr sz="1000"/>
          </a:p>
        </p:txBody>
      </p:sp>
      <p:pic>
        <p:nvPicPr>
          <p:cNvPr id="118" name="Google Shape;118;p3"/>
          <p:cNvPicPr preferRelativeResize="0"/>
          <p:nvPr/>
        </p:nvPicPr>
        <p:blipFill rotWithShape="1">
          <a:blip r:embed="rId3">
            <a:alphaModFix/>
          </a:blip>
          <a:srcRect/>
          <a:stretch/>
        </p:blipFill>
        <p:spPr>
          <a:xfrm>
            <a:off x="6969642" y="917003"/>
            <a:ext cx="4736963" cy="48685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Intersectionality</a:t>
            </a:r>
            <a:endParaRPr/>
          </a:p>
        </p:txBody>
      </p:sp>
      <p:sp>
        <p:nvSpPr>
          <p:cNvPr id="284" name="Google Shape;284;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 dive into the research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Questions?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1"/>
          <p:cNvPicPr preferRelativeResize="0"/>
          <p:nvPr/>
        </p:nvPicPr>
        <p:blipFill rotWithShape="1">
          <a:blip r:embed="rId3">
            <a:alphaModFix/>
          </a:blip>
          <a:srcRect t="2625" r="-2" b="808"/>
          <a:stretch/>
        </p:blipFill>
        <p:spPr>
          <a:xfrm>
            <a:off x="317635" y="321733"/>
            <a:ext cx="4151681" cy="3026834"/>
          </a:xfrm>
          <a:prstGeom prst="rect">
            <a:avLst/>
          </a:prstGeom>
          <a:noFill/>
          <a:ln>
            <a:noFill/>
          </a:ln>
        </p:spPr>
      </p:pic>
      <p:pic>
        <p:nvPicPr>
          <p:cNvPr id="290" name="Google Shape;290;p31" descr="A picture containing outdoor, tree, person, little&#10;&#10;Description automatically generated"/>
          <p:cNvPicPr preferRelativeResize="0"/>
          <p:nvPr/>
        </p:nvPicPr>
        <p:blipFill rotWithShape="1">
          <a:blip r:embed="rId4">
            <a:alphaModFix/>
          </a:blip>
          <a:srcRect r="9897" b="2"/>
          <a:stretch/>
        </p:blipFill>
        <p:spPr>
          <a:xfrm>
            <a:off x="4638955" y="342241"/>
            <a:ext cx="3539976" cy="2985818"/>
          </a:xfrm>
          <a:prstGeom prst="rect">
            <a:avLst/>
          </a:prstGeom>
          <a:noFill/>
          <a:ln>
            <a:noFill/>
          </a:ln>
        </p:spPr>
      </p:pic>
      <p:pic>
        <p:nvPicPr>
          <p:cNvPr id="291" name="Google Shape;291;p31"/>
          <p:cNvPicPr preferRelativeResize="0"/>
          <p:nvPr/>
        </p:nvPicPr>
        <p:blipFill rotWithShape="1">
          <a:blip r:embed="rId5">
            <a:alphaModFix/>
          </a:blip>
          <a:srcRect t="5473" r="5" b="14809"/>
          <a:stretch/>
        </p:blipFill>
        <p:spPr>
          <a:xfrm>
            <a:off x="8348570" y="321734"/>
            <a:ext cx="3535590" cy="2985818"/>
          </a:xfrm>
          <a:prstGeom prst="rect">
            <a:avLst/>
          </a:prstGeom>
          <a:noFill/>
          <a:ln>
            <a:noFill/>
          </a:ln>
        </p:spPr>
      </p:pic>
      <p:pic>
        <p:nvPicPr>
          <p:cNvPr id="292" name="Google Shape;292;p31" descr="A group of people posing for a photo&#10;&#10;Description automatically generated with low confidence"/>
          <p:cNvPicPr preferRelativeResize="0"/>
          <p:nvPr/>
        </p:nvPicPr>
        <p:blipFill rotWithShape="1">
          <a:blip r:embed="rId6">
            <a:alphaModFix/>
          </a:blip>
          <a:srcRect l="7914" r="14771" b="3"/>
          <a:stretch/>
        </p:blipFill>
        <p:spPr>
          <a:xfrm>
            <a:off x="317635" y="3474722"/>
            <a:ext cx="4160454" cy="3026834"/>
          </a:xfrm>
          <a:prstGeom prst="rect">
            <a:avLst/>
          </a:prstGeom>
          <a:noFill/>
          <a:ln>
            <a:noFill/>
          </a:ln>
        </p:spPr>
      </p:pic>
      <p:sp>
        <p:nvSpPr>
          <p:cNvPr id="293" name="Google Shape;293;p31"/>
          <p:cNvSpPr txBox="1">
            <a:spLocks noGrp="1"/>
          </p:cNvSpPr>
          <p:nvPr>
            <p:ph type="body" idx="1"/>
          </p:nvPr>
        </p:nvSpPr>
        <p:spPr>
          <a:xfrm>
            <a:off x="4638955" y="3474722"/>
            <a:ext cx="7245205" cy="3035270"/>
          </a:xfrm>
          <a:prstGeom prst="rect">
            <a:avLst/>
          </a:prstGeom>
          <a:solidFill>
            <a:srgbClr val="3A383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endParaRPr dirty="0"/>
          </a:p>
        </p:txBody>
      </p:sp>
      <p:sp>
        <p:nvSpPr>
          <p:cNvPr id="294" name="Google Shape;294;p31"/>
          <p:cNvSpPr txBox="1"/>
          <p:nvPr/>
        </p:nvSpPr>
        <p:spPr>
          <a:xfrm>
            <a:off x="6408943" y="5683832"/>
            <a:ext cx="39092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Dana@checcenter.org</a:t>
            </a:r>
            <a:br>
              <a:rPr lang="en-US" sz="1800" b="0" i="0" u="none" strike="noStrike" cap="none">
                <a:solidFill>
                  <a:srgbClr val="FFFFFF"/>
                </a:solidFill>
                <a:latin typeface="Calibri"/>
                <a:ea typeface="Calibri"/>
                <a:cs typeface="Calibri"/>
                <a:sym typeface="Calibri"/>
              </a:rPr>
            </a:br>
            <a:r>
              <a:rPr lang="en-US" sz="1800" b="0" i="0" u="none" strike="noStrike" cap="none">
                <a:solidFill>
                  <a:srgbClr val="FFFFFF"/>
                </a:solidFill>
                <a:latin typeface="Calibri"/>
                <a:ea typeface="Calibri"/>
                <a:cs typeface="Calibri"/>
                <a:sym typeface="Calibri"/>
              </a:rPr>
              <a:t>Dana.Brickham@wwu.edu</a:t>
            </a:r>
            <a:endParaRPr/>
          </a:p>
        </p:txBody>
      </p:sp>
      <p:sp>
        <p:nvSpPr>
          <p:cNvPr id="295" name="Google Shape;295;p31"/>
          <p:cNvSpPr txBox="1"/>
          <p:nvPr/>
        </p:nvSpPr>
        <p:spPr>
          <a:xfrm>
            <a:off x="5639997" y="3567218"/>
            <a:ext cx="524311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Dana Brickham, PhD, CRC</a:t>
            </a:r>
            <a:endParaRPr/>
          </a:p>
        </p:txBody>
      </p:sp>
      <p:pic>
        <p:nvPicPr>
          <p:cNvPr id="296" name="Google Shape;296;p31"/>
          <p:cNvPicPr preferRelativeResize="0"/>
          <p:nvPr/>
        </p:nvPicPr>
        <p:blipFill rotWithShape="1">
          <a:blip r:embed="rId7">
            <a:alphaModFix/>
          </a:blip>
          <a:srcRect/>
          <a:stretch/>
        </p:blipFill>
        <p:spPr>
          <a:xfrm>
            <a:off x="7553337" y="4174014"/>
            <a:ext cx="1416438" cy="1442668"/>
          </a:xfrm>
          <a:prstGeom prst="rect">
            <a:avLst/>
          </a:prstGeom>
          <a:noFill/>
          <a:ln>
            <a:noFill/>
          </a:ln>
        </p:spPr>
      </p:pic>
      <p:sp>
        <p:nvSpPr>
          <p:cNvPr id="2" name="TextBox 1">
            <a:extLst>
              <a:ext uri="{FF2B5EF4-FFF2-40B4-BE49-F238E27FC236}">
                <a16:creationId xmlns:a16="http://schemas.microsoft.com/office/drawing/2014/main" id="{55B094CD-DB08-384A-860A-0770C023D328}"/>
              </a:ext>
            </a:extLst>
          </p:cNvPr>
          <p:cNvSpPr txBox="1"/>
          <p:nvPr/>
        </p:nvSpPr>
        <p:spPr>
          <a:xfrm>
            <a:off x="317635" y="3018503"/>
            <a:ext cx="4151681" cy="338554"/>
          </a:xfrm>
          <a:prstGeom prst="rect">
            <a:avLst/>
          </a:prstGeom>
          <a:noFill/>
        </p:spPr>
        <p:txBody>
          <a:bodyPr wrap="square" rtlCol="0">
            <a:spAutoFit/>
          </a:bodyPr>
          <a:lstStyle/>
          <a:p>
            <a:pPr algn="ctr"/>
            <a:r>
              <a:rPr lang="en-US" sz="1600" dirty="0">
                <a:solidFill>
                  <a:srgbClr val="0070C0"/>
                </a:solidFill>
                <a:highlight>
                  <a:srgbClr val="FFFF00"/>
                </a:highlight>
              </a:rPr>
              <a:t>Dana doing a yoga pose</a:t>
            </a:r>
          </a:p>
        </p:txBody>
      </p:sp>
      <p:sp>
        <p:nvSpPr>
          <p:cNvPr id="3" name="TextBox 2">
            <a:extLst>
              <a:ext uri="{FF2B5EF4-FFF2-40B4-BE49-F238E27FC236}">
                <a16:creationId xmlns:a16="http://schemas.microsoft.com/office/drawing/2014/main" id="{727EC457-7A48-5F4D-BC9A-6F98EB6ED33A}"/>
              </a:ext>
            </a:extLst>
          </p:cNvPr>
          <p:cNvSpPr txBox="1"/>
          <p:nvPr/>
        </p:nvSpPr>
        <p:spPr>
          <a:xfrm>
            <a:off x="4627615" y="2867926"/>
            <a:ext cx="3551316" cy="584775"/>
          </a:xfrm>
          <a:prstGeom prst="rect">
            <a:avLst/>
          </a:prstGeom>
          <a:noFill/>
        </p:spPr>
        <p:txBody>
          <a:bodyPr wrap="square" rtlCol="0">
            <a:spAutoFit/>
          </a:bodyPr>
          <a:lstStyle/>
          <a:p>
            <a:pPr algn="ctr"/>
            <a:r>
              <a:rPr lang="en-US" sz="1600" dirty="0">
                <a:solidFill>
                  <a:srgbClr val="0070C0"/>
                </a:solidFill>
                <a:highlight>
                  <a:srgbClr val="FFFF00"/>
                </a:highlight>
              </a:rPr>
              <a:t>Dana and her son dressed as a rainbow fish at a parade</a:t>
            </a:r>
          </a:p>
        </p:txBody>
      </p:sp>
      <p:sp>
        <p:nvSpPr>
          <p:cNvPr id="4" name="TextBox 3">
            <a:extLst>
              <a:ext uri="{FF2B5EF4-FFF2-40B4-BE49-F238E27FC236}">
                <a16:creationId xmlns:a16="http://schemas.microsoft.com/office/drawing/2014/main" id="{F1DB8AD8-44BF-2B4F-B94B-44BCD86CD279}"/>
              </a:ext>
            </a:extLst>
          </p:cNvPr>
          <p:cNvSpPr txBox="1"/>
          <p:nvPr/>
        </p:nvSpPr>
        <p:spPr>
          <a:xfrm>
            <a:off x="317635" y="6006997"/>
            <a:ext cx="4151681" cy="584775"/>
          </a:xfrm>
          <a:prstGeom prst="rect">
            <a:avLst/>
          </a:prstGeom>
          <a:noFill/>
        </p:spPr>
        <p:txBody>
          <a:bodyPr wrap="square" rtlCol="0">
            <a:spAutoFit/>
          </a:bodyPr>
          <a:lstStyle/>
          <a:p>
            <a:pPr algn="ctr"/>
            <a:r>
              <a:rPr lang="en-US" sz="1600" dirty="0">
                <a:solidFill>
                  <a:srgbClr val="0070C0"/>
                </a:solidFill>
                <a:highlight>
                  <a:srgbClr val="FFFF00"/>
                </a:highlight>
              </a:rPr>
              <a:t>Dana doing the Lambeau Leap at </a:t>
            </a:r>
          </a:p>
          <a:p>
            <a:pPr algn="ctr"/>
            <a:r>
              <a:rPr lang="en-US" sz="1600" dirty="0">
                <a:solidFill>
                  <a:srgbClr val="0070C0"/>
                </a:solidFill>
                <a:highlight>
                  <a:srgbClr val="FFFF00"/>
                </a:highlight>
              </a:rPr>
              <a:t>Green Bay Packers Stadium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2" descr="A person and person taking a selfie&#10;&#10;Description automatically generated"/>
          <p:cNvPicPr preferRelativeResize="0"/>
          <p:nvPr/>
        </p:nvPicPr>
        <p:blipFill rotWithShape="1">
          <a:blip r:embed="rId3">
            <a:alphaModFix/>
          </a:blip>
          <a:srcRect/>
          <a:stretch/>
        </p:blipFill>
        <p:spPr>
          <a:xfrm>
            <a:off x="4550333" y="3734293"/>
            <a:ext cx="3867656" cy="2901250"/>
          </a:xfrm>
          <a:prstGeom prst="rect">
            <a:avLst/>
          </a:prstGeom>
          <a:noFill/>
          <a:ln>
            <a:noFill/>
          </a:ln>
        </p:spPr>
      </p:pic>
      <p:pic>
        <p:nvPicPr>
          <p:cNvPr id="302" name="Google Shape;302;p32" descr="A person and a child in the water holding a fish&#10;&#10;Description automatically generated with low confidence"/>
          <p:cNvPicPr preferRelativeResize="0"/>
          <p:nvPr/>
        </p:nvPicPr>
        <p:blipFill rotWithShape="1">
          <a:blip r:embed="rId4">
            <a:alphaModFix/>
          </a:blip>
          <a:srcRect/>
          <a:stretch/>
        </p:blipFill>
        <p:spPr>
          <a:xfrm>
            <a:off x="4345070" y="131207"/>
            <a:ext cx="4072921" cy="3053527"/>
          </a:xfrm>
          <a:prstGeom prst="rect">
            <a:avLst/>
          </a:prstGeom>
          <a:noFill/>
          <a:ln>
            <a:noFill/>
          </a:ln>
        </p:spPr>
      </p:pic>
      <p:pic>
        <p:nvPicPr>
          <p:cNvPr id="303" name="Google Shape;303;p32" descr="A picture containing person, wall, indoor, ceiling&#10;&#10;Description automatically generated"/>
          <p:cNvPicPr preferRelativeResize="0"/>
          <p:nvPr/>
        </p:nvPicPr>
        <p:blipFill rotWithShape="1">
          <a:blip r:embed="rId5">
            <a:alphaModFix/>
          </a:blip>
          <a:srcRect/>
          <a:stretch/>
        </p:blipFill>
        <p:spPr>
          <a:xfrm>
            <a:off x="8754262" y="1012051"/>
            <a:ext cx="3098372" cy="4130399"/>
          </a:xfrm>
          <a:prstGeom prst="rect">
            <a:avLst/>
          </a:prstGeom>
          <a:noFill/>
          <a:ln>
            <a:noFill/>
          </a:ln>
        </p:spPr>
      </p:pic>
      <p:pic>
        <p:nvPicPr>
          <p:cNvPr id="304" name="Google Shape;304;p32" descr="Who We Are – The CHEC Center"/>
          <p:cNvPicPr preferRelativeResize="0"/>
          <p:nvPr/>
        </p:nvPicPr>
        <p:blipFill rotWithShape="1">
          <a:blip r:embed="rId6">
            <a:alphaModFix/>
          </a:blip>
          <a:srcRect/>
          <a:stretch/>
        </p:blipFill>
        <p:spPr>
          <a:xfrm>
            <a:off x="613173" y="178485"/>
            <a:ext cx="3395626" cy="2259635"/>
          </a:xfrm>
          <a:prstGeom prst="rect">
            <a:avLst/>
          </a:prstGeom>
          <a:noFill/>
          <a:ln>
            <a:noFill/>
          </a:ln>
        </p:spPr>
      </p:pic>
      <p:sp>
        <p:nvSpPr>
          <p:cNvPr id="305" name="Google Shape;305;p32"/>
          <p:cNvSpPr txBox="1"/>
          <p:nvPr/>
        </p:nvSpPr>
        <p:spPr>
          <a:xfrm>
            <a:off x="613173" y="2624613"/>
            <a:ext cx="3438326" cy="3751020"/>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306" name="Google Shape;306;p32"/>
          <p:cNvPicPr preferRelativeResize="0">
            <a:picLocks noGrp="1"/>
          </p:cNvPicPr>
          <p:nvPr>
            <p:ph type="body" idx="1"/>
          </p:nvPr>
        </p:nvPicPr>
        <p:blipFill rotWithShape="1">
          <a:blip r:embed="rId7">
            <a:alphaModFix/>
          </a:blip>
          <a:srcRect/>
          <a:stretch/>
        </p:blipFill>
        <p:spPr>
          <a:xfrm>
            <a:off x="1568741" y="3585213"/>
            <a:ext cx="1317059" cy="1353644"/>
          </a:xfrm>
          <a:prstGeom prst="rect">
            <a:avLst/>
          </a:prstGeom>
          <a:noFill/>
          <a:ln>
            <a:noFill/>
          </a:ln>
        </p:spPr>
      </p:pic>
      <p:sp>
        <p:nvSpPr>
          <p:cNvPr id="307" name="Google Shape;307;p32"/>
          <p:cNvSpPr txBox="1"/>
          <p:nvPr/>
        </p:nvSpPr>
        <p:spPr>
          <a:xfrm>
            <a:off x="704675" y="3029388"/>
            <a:ext cx="313748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Calibri"/>
              <a:buNone/>
            </a:pPr>
            <a:r>
              <a:rPr lang="en-US" sz="2400" b="1" i="0" u="none" strike="noStrike" cap="none">
                <a:solidFill>
                  <a:srgbClr val="FFFFFF"/>
                </a:solidFill>
                <a:latin typeface="Calibri"/>
                <a:ea typeface="Calibri"/>
                <a:cs typeface="Calibri"/>
                <a:sym typeface="Calibri"/>
              </a:rPr>
              <a:t>Brett Kuwada, PsyD</a:t>
            </a:r>
            <a:endParaRPr/>
          </a:p>
        </p:txBody>
      </p:sp>
      <p:sp>
        <p:nvSpPr>
          <p:cNvPr id="308" name="Google Shape;308;p32"/>
          <p:cNvSpPr txBox="1"/>
          <p:nvPr/>
        </p:nvSpPr>
        <p:spPr>
          <a:xfrm>
            <a:off x="1224793" y="5238210"/>
            <a:ext cx="22482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Brett@checcenter.org</a:t>
            </a:r>
            <a:endParaRPr/>
          </a:p>
        </p:txBody>
      </p:sp>
      <p:sp>
        <p:nvSpPr>
          <p:cNvPr id="309" name="Google Shape;309;p32"/>
          <p:cNvSpPr txBox="1"/>
          <p:nvPr/>
        </p:nvSpPr>
        <p:spPr>
          <a:xfrm>
            <a:off x="6483523" y="3702634"/>
            <a:ext cx="193446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rgbClr val="0070C0"/>
                </a:solidFill>
                <a:highlight>
                  <a:srgbClr val="FFFF00"/>
                </a:highlight>
                <a:latin typeface="Calibri"/>
                <a:ea typeface="Calibri"/>
                <a:cs typeface="Calibri"/>
                <a:sym typeface="Calibri"/>
              </a:rPr>
              <a:t>B</a:t>
            </a:r>
            <a:r>
              <a:rPr lang="en-US" sz="1600" dirty="0">
                <a:solidFill>
                  <a:srgbClr val="0070C0"/>
                </a:solidFill>
                <a:highlight>
                  <a:srgbClr val="FFFF00"/>
                </a:highlight>
                <a:latin typeface="Calibri"/>
                <a:ea typeface="Calibri"/>
                <a:cs typeface="Calibri"/>
                <a:sym typeface="Calibri"/>
              </a:rPr>
              <a:t>rett &amp; His Wife Michele Partying Disco Style</a:t>
            </a:r>
            <a:endParaRPr sz="1600" dirty="0"/>
          </a:p>
        </p:txBody>
      </p:sp>
      <p:sp>
        <p:nvSpPr>
          <p:cNvPr id="310" name="Google Shape;310;p32"/>
          <p:cNvSpPr txBox="1"/>
          <p:nvPr/>
        </p:nvSpPr>
        <p:spPr>
          <a:xfrm>
            <a:off x="8754260" y="4626034"/>
            <a:ext cx="309837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rgbClr val="0070C0"/>
                </a:solidFill>
                <a:highlight>
                  <a:srgbClr val="FFFF00"/>
                </a:highlight>
                <a:latin typeface="Calibri"/>
                <a:ea typeface="Calibri"/>
                <a:cs typeface="Calibri"/>
                <a:sym typeface="Calibri"/>
              </a:rPr>
              <a:t>B</a:t>
            </a:r>
            <a:r>
              <a:rPr lang="en-US" sz="1600" dirty="0">
                <a:solidFill>
                  <a:srgbClr val="0070C0"/>
                </a:solidFill>
                <a:highlight>
                  <a:srgbClr val="FFFF00"/>
                </a:highlight>
                <a:latin typeface="Calibri"/>
                <a:ea typeface="Calibri"/>
                <a:cs typeface="Calibri"/>
                <a:sym typeface="Calibri"/>
              </a:rPr>
              <a:t>rett &amp; His Son Kyler Celebrating a Sounders Win</a:t>
            </a:r>
            <a:endParaRPr sz="1600" dirty="0"/>
          </a:p>
        </p:txBody>
      </p:sp>
      <p:sp>
        <p:nvSpPr>
          <p:cNvPr id="311" name="Google Shape;311;p32"/>
          <p:cNvSpPr txBox="1"/>
          <p:nvPr/>
        </p:nvSpPr>
        <p:spPr>
          <a:xfrm>
            <a:off x="4345070" y="2846220"/>
            <a:ext cx="407291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70C0"/>
                </a:solidFill>
                <a:highlight>
                  <a:srgbClr val="FFFF00"/>
                </a:highlight>
                <a:latin typeface="Calibri"/>
                <a:ea typeface="Calibri"/>
                <a:cs typeface="Calibri"/>
                <a:sym typeface="Calibri"/>
              </a:rPr>
              <a:t>Brett &amp; His Daughter Kinley Catching a Crab</a:t>
            </a:r>
            <a:endParaRPr sz="1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3"/>
          <p:cNvPicPr preferRelativeResize="0"/>
          <p:nvPr/>
        </p:nvPicPr>
        <p:blipFill rotWithShape="1">
          <a:blip r:embed="rId3">
            <a:alphaModFix/>
          </a:blip>
          <a:srcRect t="4551" r="-3" b="14731"/>
          <a:stretch/>
        </p:blipFill>
        <p:spPr>
          <a:xfrm>
            <a:off x="9162953" y="17262"/>
            <a:ext cx="2970445" cy="3383269"/>
          </a:xfrm>
          <a:prstGeom prst="rect">
            <a:avLst/>
          </a:prstGeom>
          <a:noFill/>
          <a:ln>
            <a:noFill/>
          </a:ln>
        </p:spPr>
      </p:pic>
      <p:pic>
        <p:nvPicPr>
          <p:cNvPr id="317" name="Google Shape;317;p33"/>
          <p:cNvPicPr preferRelativeResize="0"/>
          <p:nvPr/>
        </p:nvPicPr>
        <p:blipFill rotWithShape="1">
          <a:blip r:embed="rId4">
            <a:alphaModFix/>
          </a:blip>
          <a:srcRect r="29762" b="3"/>
          <a:stretch/>
        </p:blipFill>
        <p:spPr>
          <a:xfrm>
            <a:off x="3072956" y="10"/>
            <a:ext cx="2970465" cy="3383268"/>
          </a:xfrm>
          <a:prstGeom prst="rect">
            <a:avLst/>
          </a:prstGeom>
          <a:noFill/>
          <a:ln>
            <a:noFill/>
          </a:ln>
        </p:spPr>
      </p:pic>
      <p:pic>
        <p:nvPicPr>
          <p:cNvPr id="318" name="Google Shape;318;p33"/>
          <p:cNvPicPr preferRelativeResize="0"/>
          <p:nvPr/>
        </p:nvPicPr>
        <p:blipFill rotWithShape="1">
          <a:blip r:embed="rId5">
            <a:alphaModFix/>
          </a:blip>
          <a:srcRect l="2052" r="3497" b="-2"/>
          <a:stretch/>
        </p:blipFill>
        <p:spPr>
          <a:xfrm>
            <a:off x="6145909" y="10"/>
            <a:ext cx="2971800" cy="3383268"/>
          </a:xfrm>
          <a:prstGeom prst="rect">
            <a:avLst/>
          </a:prstGeom>
          <a:noFill/>
          <a:ln>
            <a:noFill/>
          </a:ln>
        </p:spPr>
      </p:pic>
      <p:pic>
        <p:nvPicPr>
          <p:cNvPr id="319" name="Google Shape;319;p33"/>
          <p:cNvPicPr preferRelativeResize="0"/>
          <p:nvPr/>
        </p:nvPicPr>
        <p:blipFill rotWithShape="1">
          <a:blip r:embed="rId6">
            <a:alphaModFix/>
          </a:blip>
          <a:srcRect l="9414" r="2751" b="4"/>
          <a:stretch/>
        </p:blipFill>
        <p:spPr>
          <a:xfrm>
            <a:off x="49401" y="17263"/>
            <a:ext cx="2971800" cy="3383268"/>
          </a:xfrm>
          <a:prstGeom prst="rect">
            <a:avLst/>
          </a:prstGeom>
          <a:noFill/>
          <a:ln>
            <a:noFill/>
          </a:ln>
        </p:spPr>
      </p:pic>
      <p:pic>
        <p:nvPicPr>
          <p:cNvPr id="320" name="Google Shape;320;p33"/>
          <p:cNvPicPr preferRelativeResize="0"/>
          <p:nvPr/>
        </p:nvPicPr>
        <p:blipFill rotWithShape="1">
          <a:blip r:embed="rId7">
            <a:alphaModFix/>
          </a:blip>
          <a:srcRect r="-1" b="16456"/>
          <a:stretch/>
        </p:blipFill>
        <p:spPr>
          <a:xfrm>
            <a:off x="-1019" y="3474719"/>
            <a:ext cx="6044439" cy="3383281"/>
          </a:xfrm>
          <a:prstGeom prst="rect">
            <a:avLst/>
          </a:prstGeom>
          <a:noFill/>
          <a:ln>
            <a:noFill/>
          </a:ln>
        </p:spPr>
      </p:pic>
      <p:sp>
        <p:nvSpPr>
          <p:cNvPr id="321" name="Google Shape;321;p33"/>
          <p:cNvSpPr txBox="1">
            <a:spLocks noGrp="1"/>
          </p:cNvSpPr>
          <p:nvPr>
            <p:ph type="body" idx="1"/>
          </p:nvPr>
        </p:nvSpPr>
        <p:spPr>
          <a:xfrm>
            <a:off x="389651" y="4854469"/>
            <a:ext cx="5366610" cy="808084"/>
          </a:xfrm>
          <a:prstGeom prst="rect">
            <a:avLst/>
          </a:prstGeom>
          <a:noFill/>
          <a:ln>
            <a:noFill/>
          </a:ln>
        </p:spPr>
        <p:txBody>
          <a:bodyPr spcFirstLastPara="1" wrap="square" lIns="91425" tIns="45700" rIns="91425" bIns="45700" anchor="t" anchorCtr="0">
            <a:normAutofit/>
          </a:bodyPr>
          <a:lstStyle/>
          <a:p>
            <a:pPr marL="228600" lvl="0" indent="-127000" algn="l" rtl="0">
              <a:lnSpc>
                <a:spcPct val="90000"/>
              </a:lnSpc>
              <a:spcBef>
                <a:spcPts val="0"/>
              </a:spcBef>
              <a:spcAft>
                <a:spcPts val="0"/>
              </a:spcAft>
              <a:buClr>
                <a:schemeClr val="dk1"/>
              </a:buClr>
              <a:buSzPts val="1600"/>
              <a:buNone/>
            </a:pPr>
            <a:endParaRPr sz="1600"/>
          </a:p>
          <a:p>
            <a:pPr marL="228600" lvl="0" indent="-114300" algn="l" rtl="0">
              <a:lnSpc>
                <a:spcPct val="90000"/>
              </a:lnSpc>
              <a:spcBef>
                <a:spcPts val="1000"/>
              </a:spcBef>
              <a:spcAft>
                <a:spcPts val="0"/>
              </a:spcAft>
              <a:buClr>
                <a:schemeClr val="dk1"/>
              </a:buClr>
              <a:buSzPts val="1800"/>
              <a:buNone/>
            </a:pPr>
            <a:endParaRPr sz="1800">
              <a:solidFill>
                <a:srgbClr val="FFFFFF"/>
              </a:solidFill>
            </a:endParaRPr>
          </a:p>
        </p:txBody>
      </p:sp>
      <p:sp>
        <p:nvSpPr>
          <p:cNvPr id="322" name="Google Shape;322;p33"/>
          <p:cNvSpPr/>
          <p:nvPr/>
        </p:nvSpPr>
        <p:spPr>
          <a:xfrm>
            <a:off x="6145909" y="3474719"/>
            <a:ext cx="6044438" cy="3383281"/>
          </a:xfrm>
          <a:prstGeom prst="rect">
            <a:avLst/>
          </a:prstGeom>
          <a:solidFill>
            <a:srgbClr val="3A383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3" name="Google Shape;323;p33"/>
          <p:cNvPicPr preferRelativeResize="0"/>
          <p:nvPr/>
        </p:nvPicPr>
        <p:blipFill rotWithShape="1">
          <a:blip r:embed="rId8">
            <a:alphaModFix/>
          </a:blip>
          <a:srcRect/>
          <a:stretch/>
        </p:blipFill>
        <p:spPr>
          <a:xfrm>
            <a:off x="8303754" y="4337331"/>
            <a:ext cx="1627909" cy="1658055"/>
          </a:xfrm>
          <a:prstGeom prst="rect">
            <a:avLst/>
          </a:prstGeom>
          <a:noFill/>
          <a:ln>
            <a:noFill/>
          </a:ln>
        </p:spPr>
      </p:pic>
      <p:sp>
        <p:nvSpPr>
          <p:cNvPr id="324" name="Google Shape;324;p33"/>
          <p:cNvSpPr txBox="1"/>
          <p:nvPr/>
        </p:nvSpPr>
        <p:spPr>
          <a:xfrm>
            <a:off x="6346560" y="3721359"/>
            <a:ext cx="58437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Jennifer Bowes, MA, LMHC-A, CRC, CDMS, PGAP, She/Her</a:t>
            </a:r>
            <a:endParaRPr/>
          </a:p>
        </p:txBody>
      </p:sp>
      <p:sp>
        <p:nvSpPr>
          <p:cNvPr id="325" name="Google Shape;325;p33"/>
          <p:cNvSpPr txBox="1"/>
          <p:nvPr/>
        </p:nvSpPr>
        <p:spPr>
          <a:xfrm>
            <a:off x="6961478" y="6042984"/>
            <a:ext cx="450005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Jennifer@bowesvocational.com</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FFFFFF"/>
                </a:solidFill>
                <a:latin typeface="Calibri"/>
                <a:ea typeface="Calibri"/>
                <a:cs typeface="Calibri"/>
                <a:sym typeface="Calibri"/>
              </a:rPr>
              <a:t>Jennifer@checcenter.org</a:t>
            </a:r>
            <a:br>
              <a:rPr lang="en-US" sz="1800" b="0" i="0" u="none" strike="noStrike" cap="none">
                <a:solidFill>
                  <a:srgbClr val="FFFFFF"/>
                </a:solidFill>
                <a:latin typeface="Calibri"/>
                <a:ea typeface="Calibri"/>
                <a:cs typeface="Calibri"/>
                <a:sym typeface="Calibri"/>
              </a:rPr>
            </a:br>
            <a:endParaRPr sz="1800" b="0" i="0" u="none" strike="noStrike" cap="none">
              <a:solidFill>
                <a:srgbClr val="FFFFFF"/>
              </a:solidFill>
              <a:latin typeface="Calibri"/>
              <a:ea typeface="Calibri"/>
              <a:cs typeface="Calibri"/>
              <a:sym typeface="Calibri"/>
            </a:endParaRPr>
          </a:p>
        </p:txBody>
      </p:sp>
      <p:sp>
        <p:nvSpPr>
          <p:cNvPr id="326" name="Google Shape;326;p33"/>
          <p:cNvSpPr txBox="1"/>
          <p:nvPr/>
        </p:nvSpPr>
        <p:spPr>
          <a:xfrm>
            <a:off x="3072955" y="2991853"/>
            <a:ext cx="2970465"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rgbClr val="0070C0"/>
                </a:solidFill>
                <a:highlight>
                  <a:srgbClr val="FFFF00"/>
                </a:highlight>
                <a:latin typeface="Calibri"/>
                <a:ea typeface="Calibri"/>
                <a:cs typeface="Calibri"/>
                <a:sym typeface="Calibri"/>
              </a:rPr>
              <a:t>Scuba in Bonaire</a:t>
            </a:r>
            <a:endParaRPr sz="1600" dirty="0"/>
          </a:p>
        </p:txBody>
      </p:sp>
      <p:sp>
        <p:nvSpPr>
          <p:cNvPr id="327" name="Google Shape;327;p33"/>
          <p:cNvSpPr txBox="1"/>
          <p:nvPr/>
        </p:nvSpPr>
        <p:spPr>
          <a:xfrm>
            <a:off x="6148598" y="2991853"/>
            <a:ext cx="296911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rgbClr val="0070C0"/>
                </a:solidFill>
                <a:highlight>
                  <a:srgbClr val="FFFF00"/>
                </a:highlight>
                <a:latin typeface="Calibri"/>
                <a:ea typeface="Calibri"/>
                <a:cs typeface="Calibri"/>
                <a:sym typeface="Calibri"/>
              </a:rPr>
              <a:t>Great Urban Race Seattle</a:t>
            </a:r>
            <a:endParaRPr sz="1600" dirty="0"/>
          </a:p>
        </p:txBody>
      </p:sp>
      <p:sp>
        <p:nvSpPr>
          <p:cNvPr id="328" name="Google Shape;328;p33"/>
          <p:cNvSpPr txBox="1"/>
          <p:nvPr/>
        </p:nvSpPr>
        <p:spPr>
          <a:xfrm>
            <a:off x="9140331" y="3013946"/>
            <a:ext cx="2970445"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rgbClr val="0070C0"/>
                </a:solidFill>
                <a:highlight>
                  <a:srgbClr val="FFFF00"/>
                </a:highlight>
                <a:latin typeface="Calibri"/>
                <a:ea typeface="Calibri"/>
                <a:cs typeface="Calibri"/>
                <a:sym typeface="Calibri"/>
              </a:rPr>
              <a:t>Wild Parrot – New Zealand</a:t>
            </a:r>
            <a:endParaRPr sz="1600" dirty="0"/>
          </a:p>
        </p:txBody>
      </p:sp>
      <p:sp>
        <p:nvSpPr>
          <p:cNvPr id="329" name="Google Shape;329;p33"/>
          <p:cNvSpPr txBox="1"/>
          <p:nvPr/>
        </p:nvSpPr>
        <p:spPr>
          <a:xfrm>
            <a:off x="102492" y="3615559"/>
            <a:ext cx="337773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dirty="0">
                <a:solidFill>
                  <a:srgbClr val="0070C0"/>
                </a:solidFill>
                <a:highlight>
                  <a:srgbClr val="FFFF00"/>
                </a:highlight>
                <a:latin typeface="Calibri"/>
                <a:ea typeface="Calibri"/>
                <a:cs typeface="Calibri"/>
                <a:sym typeface="Calibri"/>
              </a:rPr>
              <a:t>Born to Ride (1979 Bonneville)</a:t>
            </a:r>
            <a:endParaRPr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Thank You IARP &amp; LNI!</a:t>
            </a:r>
            <a:endParaRPr/>
          </a:p>
        </p:txBody>
      </p:sp>
      <p:sp>
        <p:nvSpPr>
          <p:cNvPr id="335" name="Google Shape;335;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a:t>Please visit us at </a:t>
            </a:r>
            <a:r>
              <a:rPr lang="en-US" u="sng">
                <a:solidFill>
                  <a:schemeClr val="hlink"/>
                </a:solidFill>
                <a:hlinkClick r:id="rId3"/>
              </a:rPr>
              <a:t>checcenter.org</a:t>
            </a:r>
            <a:endParaRPr/>
          </a:p>
          <a:p>
            <a:pPr marL="0" lvl="0" indent="0" algn="ctr" rtl="0">
              <a:lnSpc>
                <a:spcPct val="90000"/>
              </a:lnSpc>
              <a:spcBef>
                <a:spcPts val="1000"/>
              </a:spcBef>
              <a:spcAft>
                <a:spcPts val="0"/>
              </a:spcAft>
              <a:buClr>
                <a:schemeClr val="dk1"/>
              </a:buClr>
              <a:buSzPct val="100000"/>
              <a:buNone/>
            </a:pPr>
            <a:r>
              <a:rPr lang="en-US"/>
              <a:t>Contact us to join our email updates for our bi-monthly CHEC In trainings!</a:t>
            </a:r>
            <a:endParaRPr/>
          </a:p>
          <a:p>
            <a:pPr marL="0" lvl="0" indent="0" algn="ctr" rtl="0">
              <a:lnSpc>
                <a:spcPct val="90000"/>
              </a:lnSpc>
              <a:spcBef>
                <a:spcPts val="1000"/>
              </a:spcBef>
              <a:spcAft>
                <a:spcPts val="0"/>
              </a:spcAft>
              <a:buClr>
                <a:schemeClr val="dk1"/>
              </a:buClr>
              <a:buSzPct val="100000"/>
              <a:buNone/>
            </a:pPr>
            <a:r>
              <a:rPr lang="en-US" u="sng">
                <a:solidFill>
                  <a:schemeClr val="hlink"/>
                </a:solidFill>
                <a:hlinkClick r:id="rId4"/>
              </a:rPr>
              <a:t>info@checcenter.org</a:t>
            </a:r>
            <a:endParaRPr/>
          </a:p>
          <a:p>
            <a:pPr marL="0" lvl="0" indent="0" algn="ctr" rtl="0">
              <a:lnSpc>
                <a:spcPct val="90000"/>
              </a:lnSpc>
              <a:spcBef>
                <a:spcPts val="1000"/>
              </a:spcBef>
              <a:spcAft>
                <a:spcPts val="0"/>
              </a:spcAft>
              <a:buClr>
                <a:schemeClr val="dk1"/>
              </a:buClr>
              <a:buSzPct val="100000"/>
              <a:buNone/>
            </a:pPr>
            <a:r>
              <a:rPr lang="en-US"/>
              <a:t>Next CHEC In: December 6</a:t>
            </a:r>
            <a:r>
              <a:rPr lang="en-US" baseline="30000"/>
              <a:t>th</a:t>
            </a:r>
            <a:r>
              <a:rPr lang="en-US"/>
              <a:t>, 6:00 p.m. – 7:30 p.m.</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References</a:t>
            </a:r>
            <a:endParaRPr/>
          </a:p>
        </p:txBody>
      </p:sp>
      <p:sp>
        <p:nvSpPr>
          <p:cNvPr id="341" name="Google Shape;34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t>Bureau of Labor Statistics. (2021, February 24). </a:t>
            </a:r>
            <a:r>
              <a:rPr lang="en-US" sz="1800" i="1"/>
              <a:t>Persons with a disability: Labor force characteristics – 2020</a:t>
            </a:r>
            <a:r>
              <a:rPr lang="en-US" sz="1800"/>
              <a:t>. Retrieved from https://www.bls.gov/news.release/disabl.nr0.htm</a:t>
            </a:r>
            <a:endParaRPr/>
          </a:p>
          <a:p>
            <a:pPr marL="228600" lvl="0" indent="-228600" algn="l" rtl="0">
              <a:lnSpc>
                <a:spcPct val="90000"/>
              </a:lnSpc>
              <a:spcBef>
                <a:spcPts val="1000"/>
              </a:spcBef>
              <a:spcAft>
                <a:spcPts val="0"/>
              </a:spcAft>
              <a:buClr>
                <a:schemeClr val="dk1"/>
              </a:buClr>
              <a:buSzPts val="1800"/>
              <a:buChar char="•"/>
            </a:pPr>
            <a:r>
              <a:rPr lang="en-US" sz="1800"/>
              <a:t>Coaston, J. (2019, May 28). The intersectionality wars. </a:t>
            </a:r>
            <a:r>
              <a:rPr lang="en-US" sz="1800" i="1"/>
              <a:t>Vox.</a:t>
            </a:r>
            <a:r>
              <a:rPr lang="en-US" sz="1800"/>
              <a:t> Retrieved from </a:t>
            </a:r>
            <a:r>
              <a:rPr lang="en-US" sz="1800" u="sng">
                <a:solidFill>
                  <a:schemeClr val="hlink"/>
                </a:solidFill>
                <a:hlinkClick r:id="rId3"/>
              </a:rPr>
              <a:t>https://www.vox.com/the-highlight/2019/5/20/18542843/intersectionality-conservatism-law-race-gender-discrimination</a:t>
            </a:r>
            <a:endParaRPr sz="1800"/>
          </a:p>
          <a:p>
            <a:pPr marL="228600" lvl="0" indent="-228600" algn="l" rtl="0">
              <a:lnSpc>
                <a:spcPct val="90000"/>
              </a:lnSpc>
              <a:spcBef>
                <a:spcPts val="1000"/>
              </a:spcBef>
              <a:spcAft>
                <a:spcPts val="0"/>
              </a:spcAft>
              <a:buClr>
                <a:schemeClr val="dk1"/>
              </a:buClr>
              <a:buSzPts val="1800"/>
              <a:buChar char="•"/>
            </a:pPr>
            <a:r>
              <a:rPr lang="en-US" sz="1800"/>
              <a:t>Lightner, L. (n.d.). 39 ableist microaggressions you might encounter at an IEP meeting – think before you speak!. </a:t>
            </a:r>
            <a:r>
              <a:rPr lang="en-US" sz="1800" i="1"/>
              <a:t>A day in your shoes</a:t>
            </a:r>
            <a:r>
              <a:rPr lang="en-US" sz="1800"/>
              <a:t>. Retrieved from </a:t>
            </a:r>
            <a:r>
              <a:rPr lang="en-US" sz="1800" u="sng">
                <a:solidFill>
                  <a:schemeClr val="hlink"/>
                </a:solidFill>
                <a:hlinkClick r:id="rId4"/>
              </a:rPr>
              <a:t>https://adayinourshoes.com/ableist-microaggressions-iep-meeting/</a:t>
            </a:r>
            <a:endParaRPr sz="1800"/>
          </a:p>
          <a:p>
            <a:pPr marL="228600" lvl="0" indent="-228600" algn="l" rtl="0">
              <a:lnSpc>
                <a:spcPct val="90000"/>
              </a:lnSpc>
              <a:spcBef>
                <a:spcPts val="1000"/>
              </a:spcBef>
              <a:spcAft>
                <a:spcPts val="0"/>
              </a:spcAft>
              <a:buClr>
                <a:schemeClr val="dk1"/>
              </a:buClr>
              <a:buSzPts val="1800"/>
              <a:buChar char="•"/>
            </a:pPr>
            <a:r>
              <a:rPr lang="en-US" sz="1800"/>
              <a:t>Lu, W. (2016, September 26). 13 microaggressions people with disabilities face. </a:t>
            </a:r>
            <a:r>
              <a:rPr lang="en-US" sz="1800" i="1"/>
              <a:t>Bustle</a:t>
            </a:r>
            <a:r>
              <a:rPr lang="en-US" sz="1800"/>
              <a:t>. Retrieved from https://www.bustle.com/articles/186060-13-microaggressions-people-with-disabilities-face-on-a-daily-basis </a:t>
            </a:r>
            <a:endParaRPr/>
          </a:p>
          <a:p>
            <a:pPr marL="228600" lvl="0" indent="-228600" algn="l" rtl="0">
              <a:lnSpc>
                <a:spcPct val="90000"/>
              </a:lnSpc>
              <a:spcBef>
                <a:spcPts val="1000"/>
              </a:spcBef>
              <a:spcAft>
                <a:spcPts val="0"/>
              </a:spcAft>
              <a:buClr>
                <a:schemeClr val="dk1"/>
              </a:buClr>
              <a:buSzPts val="1800"/>
              <a:buChar char="•"/>
            </a:pPr>
            <a:r>
              <a:rPr lang="en-US" sz="1800"/>
              <a:t>National Disability Institute. (2020, August). </a:t>
            </a:r>
            <a:r>
              <a:rPr lang="en-US" sz="1800" i="1"/>
              <a:t>Race, ethnicity and disability: The financial impact of systemic inequality and intersectionality</a:t>
            </a:r>
            <a:r>
              <a:rPr lang="en-US" sz="1800"/>
              <a:t>. Retrieved from </a:t>
            </a:r>
            <a:r>
              <a:rPr lang="en-US" sz="1800" u="sng">
                <a:solidFill>
                  <a:schemeClr val="hlink"/>
                </a:solidFill>
                <a:hlinkClick r:id="rId5"/>
              </a:rPr>
              <a:t>https://www.nationaldisabilityinstitute.org/wp-content/uploads/2020/08/race-ethnicity-and-disability-financial-impact.pdf</a:t>
            </a:r>
            <a:endParaRPr sz="1800"/>
          </a:p>
          <a:p>
            <a:pPr marL="228600" lvl="0" indent="-228600" algn="l" rtl="0">
              <a:lnSpc>
                <a:spcPct val="90000"/>
              </a:lnSpc>
              <a:spcBef>
                <a:spcPts val="1000"/>
              </a:spcBef>
              <a:spcAft>
                <a:spcPts val="0"/>
              </a:spcAft>
              <a:buClr>
                <a:schemeClr val="dk1"/>
              </a:buClr>
              <a:buSzPts val="1800"/>
              <a:buChar char="•"/>
            </a:pPr>
            <a:r>
              <a:rPr lang="en-US" sz="1800"/>
              <a:t>Rahman, L. (n.d.). Disability language guide. </a:t>
            </a:r>
            <a:r>
              <a:rPr lang="en-US" sz="1800" i="1"/>
              <a:t>Stanford</a:t>
            </a:r>
            <a:r>
              <a:rPr lang="en-US" sz="1800"/>
              <a:t>. Retrieved from </a:t>
            </a:r>
            <a:r>
              <a:rPr lang="en-US" sz="1800" u="sng">
                <a:solidFill>
                  <a:schemeClr val="hlink"/>
                </a:solidFill>
                <a:hlinkClick r:id="rId6"/>
              </a:rPr>
              <a:t>https://disability.stanford.edu/sites/g/files/sbiybj1401/f/disability-language-guide-stanford_1.pdf</a:t>
            </a:r>
            <a:r>
              <a:rPr lang="en-US" sz="1800"/>
              <a:t> </a:t>
            </a:r>
            <a:endParaRPr/>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2"/>
        <p:cNvGrpSpPr/>
        <p:nvPr/>
      </p:nvGrpSpPr>
      <p:grpSpPr>
        <a:xfrm>
          <a:off x="0" y="0"/>
          <a:ext cx="0" cy="0"/>
          <a:chOff x="0" y="0"/>
          <a:chExt cx="0" cy="0"/>
        </a:xfrm>
      </p:grpSpPr>
      <p:sp>
        <p:nvSpPr>
          <p:cNvPr id="123" name="Google Shape;123;p4"/>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4" name="Google Shape;124;p4"/>
          <p:cNvSpPr/>
          <p:nvPr/>
        </p:nvSpPr>
        <p:spPr>
          <a:xfrm>
            <a:off x="6050604" y="0"/>
            <a:ext cx="6141396" cy="6858000"/>
          </a:xfrm>
          <a:prstGeom prst="rect">
            <a:avLst/>
          </a:prstGeom>
          <a:solidFill>
            <a:schemeClr val="dk1">
              <a:alpha val="8078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5" name="Google Shape;125;p4"/>
          <p:cNvSpPr/>
          <p:nvPr/>
        </p:nvSpPr>
        <p:spPr>
          <a:xfrm>
            <a:off x="6050604" y="0"/>
            <a:ext cx="4319042" cy="6858000"/>
          </a:xfrm>
          <a:custGeom>
            <a:avLst/>
            <a:gdLst/>
            <a:ahLst/>
            <a:cxnLst/>
            <a:rect l="l" t="t" r="r" b="b"/>
            <a:pathLst>
              <a:path w="4319042" h="6858000" extrusionOk="0">
                <a:moveTo>
                  <a:pt x="0" y="0"/>
                </a:moveTo>
                <a:lnTo>
                  <a:pt x="1142888" y="0"/>
                </a:lnTo>
                <a:lnTo>
                  <a:pt x="4319042" y="6858000"/>
                </a:lnTo>
                <a:lnTo>
                  <a:pt x="0" y="6858000"/>
                </a:lnTo>
                <a:close/>
              </a:path>
            </a:pathLst>
          </a:custGeom>
          <a:solidFill>
            <a:schemeClr val="dk1">
              <a:alpha val="3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6" name="Google Shape;126;p4"/>
          <p:cNvSpPr txBox="1">
            <a:spLocks noGrp="1"/>
          </p:cNvSpPr>
          <p:nvPr>
            <p:ph type="title"/>
          </p:nvPr>
        </p:nvSpPr>
        <p:spPr>
          <a:xfrm>
            <a:off x="6358855" y="310393"/>
            <a:ext cx="5348513" cy="1333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400"/>
              <a:buFont typeface="Calibri"/>
              <a:buNone/>
            </a:pPr>
            <a:r>
              <a:rPr lang="en-US" sz="3400"/>
              <a:t>Jennifer Bowes, MA, LMHC-A, CRC, CDMS, PGAP</a:t>
            </a:r>
            <a:endParaRPr/>
          </a:p>
        </p:txBody>
      </p:sp>
      <p:pic>
        <p:nvPicPr>
          <p:cNvPr id="127" name="Google Shape;127;p4"/>
          <p:cNvPicPr preferRelativeResize="0"/>
          <p:nvPr/>
        </p:nvPicPr>
        <p:blipFill rotWithShape="1">
          <a:blip r:embed="rId3">
            <a:alphaModFix/>
          </a:blip>
          <a:srcRect/>
          <a:stretch/>
        </p:blipFill>
        <p:spPr>
          <a:xfrm>
            <a:off x="484632" y="716703"/>
            <a:ext cx="5126736" cy="5269145"/>
          </a:xfrm>
          <a:prstGeom prst="rect">
            <a:avLst/>
          </a:prstGeom>
          <a:noFill/>
          <a:ln>
            <a:noFill/>
          </a:ln>
        </p:spPr>
      </p:pic>
      <p:sp>
        <p:nvSpPr>
          <p:cNvPr id="128" name="Google Shape;128;p4"/>
          <p:cNvSpPr txBox="1">
            <a:spLocks noGrp="1"/>
          </p:cNvSpPr>
          <p:nvPr>
            <p:ph type="body" idx="1"/>
          </p:nvPr>
        </p:nvSpPr>
        <p:spPr>
          <a:xfrm>
            <a:off x="6501384" y="1895912"/>
            <a:ext cx="5129784" cy="4962087"/>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90000"/>
              </a:lnSpc>
              <a:spcBef>
                <a:spcPts val="0"/>
              </a:spcBef>
              <a:spcAft>
                <a:spcPts val="0"/>
              </a:spcAft>
              <a:buClr>
                <a:schemeClr val="lt1"/>
              </a:buClr>
              <a:buSzPct val="100000"/>
              <a:buNone/>
            </a:pPr>
            <a:r>
              <a:rPr lang="en-US" sz="2400"/>
              <a:t>Jennifer Bowes earned a Bachelor of Arts in Counseling Psychology from The Evergreen State College and a Master of Arts in Rehabilitation Counseling from Western Washington University. She has worked as a Counselor/Case Manager in various settings, including at a group home for teen-aged girls, at a mental health agency working with adults with mental illnesses, and as a vocational counselor for individuals with physical disabilities. She has been an owner of two vocational firms since 2002 and she currently practices as a sole proprietor at Bowes Vocational, LLC in Woodinville. In 2007, Jennifer began completing vocational evaluations for individuals who have been injured on the job, as well as for individuals with mental health diagnoses. Jennifer served on the IARP-WA Board from 2012-2019. She provides vocational expert testimony for Social Security Disability Hearings. Jennifer was recently an invited guest speaker at the Racial Equity Step Up 2021—Leadership Snohomish County Conference where she presented on the intersectionality of disability and race. </a:t>
            </a:r>
            <a:r>
              <a:rPr lang="en-US" sz="1100">
                <a:latin typeface="Verdana"/>
                <a:ea typeface="Verdana"/>
                <a:cs typeface="Verdana"/>
                <a:sym typeface="Verdana"/>
              </a:rPr>
              <a:t> </a:t>
            </a:r>
            <a:endParaRPr sz="1100">
              <a:latin typeface="Calibri"/>
              <a:ea typeface="Calibri"/>
              <a:cs typeface="Calibri"/>
              <a:sym typeface="Calibri"/>
            </a:endParaRPr>
          </a:p>
          <a:p>
            <a:pPr marL="228600" lvl="0" indent="-174498" algn="l" rtl="0">
              <a:lnSpc>
                <a:spcPct val="90000"/>
              </a:lnSpc>
              <a:spcBef>
                <a:spcPts val="1000"/>
              </a:spcBef>
              <a:spcAft>
                <a:spcPts val="0"/>
              </a:spcAft>
              <a:buClr>
                <a:schemeClr val="lt1"/>
              </a:buClr>
              <a:buSzPct val="100000"/>
              <a:buNone/>
            </a:pP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cb464021b7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solidFill>
                  <a:schemeClr val="dk1"/>
                </a:solidFill>
              </a:rPr>
              <a:t>Introduction</a:t>
            </a:r>
            <a:endParaRPr/>
          </a:p>
        </p:txBody>
      </p:sp>
      <p:sp>
        <p:nvSpPr>
          <p:cNvPr id="134" name="Google Shape;134;gcb464021b7_0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228600" lvl="0" indent="-241934" algn="l" rtl="0">
              <a:lnSpc>
                <a:spcPct val="100000"/>
              </a:lnSpc>
              <a:spcBef>
                <a:spcPts val="1000"/>
              </a:spcBef>
              <a:spcAft>
                <a:spcPts val="0"/>
              </a:spcAft>
              <a:buClr>
                <a:schemeClr val="dk1"/>
              </a:buClr>
              <a:buSzPts val="2800"/>
              <a:buChar char="•"/>
            </a:pPr>
            <a:r>
              <a:rPr lang="en-US">
                <a:solidFill>
                  <a:schemeClr val="dk1"/>
                </a:solidFill>
              </a:rPr>
              <a:t>Rehabilitation professionals strive to help people with disabilities live their best life possible</a:t>
            </a:r>
            <a:endParaRPr>
              <a:solidFill>
                <a:schemeClr val="dk1"/>
              </a:solidFill>
            </a:endParaRPr>
          </a:p>
          <a:p>
            <a:pPr marL="228600" lvl="0" indent="-241934" algn="l" rtl="0">
              <a:lnSpc>
                <a:spcPct val="100000"/>
              </a:lnSpc>
              <a:spcBef>
                <a:spcPts val="1000"/>
              </a:spcBef>
              <a:spcAft>
                <a:spcPts val="0"/>
              </a:spcAft>
              <a:buClr>
                <a:schemeClr val="dk1"/>
              </a:buClr>
              <a:buSzPts val="2800"/>
              <a:buChar char="•"/>
            </a:pPr>
            <a:r>
              <a:rPr lang="en-US">
                <a:solidFill>
                  <a:schemeClr val="dk1"/>
                </a:solidFill>
              </a:rPr>
              <a:t>Communication is at the heart of our work</a:t>
            </a:r>
            <a:endParaRPr>
              <a:solidFill>
                <a:schemeClr val="dk1"/>
              </a:solidFill>
            </a:endParaRPr>
          </a:p>
          <a:p>
            <a:pPr marL="228600" lvl="0" indent="-241934" algn="l" rtl="0">
              <a:lnSpc>
                <a:spcPct val="100000"/>
              </a:lnSpc>
              <a:spcBef>
                <a:spcPts val="1000"/>
              </a:spcBef>
              <a:spcAft>
                <a:spcPts val="0"/>
              </a:spcAft>
              <a:buClr>
                <a:schemeClr val="dk1"/>
              </a:buClr>
              <a:buSzPts val="2800"/>
              <a:buChar char="•"/>
            </a:pPr>
            <a:r>
              <a:rPr lang="en-US">
                <a:solidFill>
                  <a:schemeClr val="dk1"/>
                </a:solidFill>
              </a:rPr>
              <a:t>The Cultural Humility, Empathy, and Compassion model (Kuwada, 2014, 2015) provides a framework for having conversations with our clients and each other in a more connected way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Learning Objectives</a:t>
            </a:r>
            <a:endParaRPr/>
          </a:p>
        </p:txBody>
      </p:sp>
      <p:sp>
        <p:nvSpPr>
          <p:cNvPr id="140" name="Google Shape;140;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Participants will learn about multiple minoritized identities in relation to intersectionality in rehabilitation settings</a:t>
            </a:r>
            <a:endParaRPr/>
          </a:p>
          <a:p>
            <a:pPr marL="228600" lvl="0" indent="-228600" algn="l" rtl="0">
              <a:lnSpc>
                <a:spcPct val="90000"/>
              </a:lnSpc>
              <a:spcBef>
                <a:spcPts val="1000"/>
              </a:spcBef>
              <a:spcAft>
                <a:spcPts val="0"/>
              </a:spcAft>
              <a:buClr>
                <a:schemeClr val="dk1"/>
              </a:buClr>
              <a:buSzPts val="2800"/>
              <a:buChar char="•"/>
            </a:pPr>
            <a:r>
              <a:rPr lang="en-US"/>
              <a:t>Participants will learn a new framework for having more meaningful communication with rehabilitation clients using the Cultural Humility, Empathy, and Compassion (CHEC) Model</a:t>
            </a:r>
            <a:endParaRPr/>
          </a:p>
          <a:p>
            <a:pPr marL="228600" lvl="0" indent="-228600" algn="l" rtl="0">
              <a:lnSpc>
                <a:spcPct val="90000"/>
              </a:lnSpc>
              <a:spcBef>
                <a:spcPts val="1000"/>
              </a:spcBef>
              <a:spcAft>
                <a:spcPts val="0"/>
              </a:spcAft>
              <a:buClr>
                <a:schemeClr val="dk1"/>
              </a:buClr>
              <a:buSzPts val="2800"/>
              <a:buChar char="•"/>
            </a:pPr>
            <a:r>
              <a:rPr lang="en-US"/>
              <a:t>Participants will learn how to apply the CHEC model in their conversations with clients and others</a:t>
            </a:r>
            <a:endParaRPr/>
          </a:p>
          <a:p>
            <a:pPr marL="228600" lvl="0" indent="-228600" algn="l" rtl="0">
              <a:lnSpc>
                <a:spcPct val="90000"/>
              </a:lnSpc>
              <a:spcBef>
                <a:spcPts val="1000"/>
              </a:spcBef>
              <a:spcAft>
                <a:spcPts val="0"/>
              </a:spcAft>
              <a:buClr>
                <a:schemeClr val="dk1"/>
              </a:buClr>
              <a:buSzPts val="2800"/>
              <a:buChar char="•"/>
            </a:pPr>
            <a:r>
              <a:rPr lang="en-US"/>
              <a:t>Participants will learn to practice these skills in dyad conversations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Cultural Competence</a:t>
            </a:r>
            <a:endParaRPr/>
          </a:p>
        </p:txBody>
      </p:sp>
      <p:sp>
        <p:nvSpPr>
          <p:cNvPr id="146" name="Google Shape;146;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Definition</a:t>
            </a:r>
            <a:endParaRPr/>
          </a:p>
          <a:p>
            <a:pPr marL="228600" lvl="0" indent="-228600" algn="l" rtl="0">
              <a:lnSpc>
                <a:spcPct val="90000"/>
              </a:lnSpc>
              <a:spcBef>
                <a:spcPts val="1000"/>
              </a:spcBef>
              <a:spcAft>
                <a:spcPts val="0"/>
              </a:spcAft>
              <a:buClr>
                <a:schemeClr val="dk1"/>
              </a:buClr>
              <a:buSzPts val="2800"/>
              <a:buChar char="•"/>
            </a:pPr>
            <a:r>
              <a:rPr lang="en-US"/>
              <a:t>Assessment</a:t>
            </a:r>
            <a:endParaRPr/>
          </a:p>
          <a:p>
            <a:pPr marL="228600" lvl="0" indent="-228600" algn="l" rtl="0">
              <a:lnSpc>
                <a:spcPct val="90000"/>
              </a:lnSpc>
              <a:spcBef>
                <a:spcPts val="1000"/>
              </a:spcBef>
              <a:spcAft>
                <a:spcPts val="0"/>
              </a:spcAft>
              <a:buClr>
                <a:schemeClr val="dk1"/>
              </a:buClr>
              <a:buSzPts val="2800"/>
              <a:buChar char="•"/>
            </a:pPr>
            <a:r>
              <a:rPr lang="en-US"/>
              <a:t>Who is culturally competent?</a:t>
            </a:r>
            <a:endParaRPr/>
          </a:p>
          <a:p>
            <a:pPr marL="228600" lvl="0" indent="-228600" algn="l" rtl="0">
              <a:lnSpc>
                <a:spcPct val="90000"/>
              </a:lnSpc>
              <a:spcBef>
                <a:spcPts val="1000"/>
              </a:spcBef>
              <a:spcAft>
                <a:spcPts val="0"/>
              </a:spcAft>
              <a:buClr>
                <a:schemeClr val="dk1"/>
              </a:buClr>
              <a:buSzPts val="2800"/>
              <a:buChar char="•"/>
            </a:pPr>
            <a:r>
              <a:rPr lang="en-US"/>
              <a:t>What if you aren’t culturally competent?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Cultural Humility Seminal Article</a:t>
            </a:r>
            <a:endParaRPr/>
          </a:p>
        </p:txBody>
      </p:sp>
      <p:sp>
        <p:nvSpPr>
          <p:cNvPr id="152" name="Google Shape;15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a:solidFill>
                  <a:schemeClr val="hlink"/>
                </a:solidFill>
                <a:hlinkClick r:id="rId3"/>
              </a:rPr>
              <a:t>Cultural Humility Versus Cultural Competence…(Tervalon &amp; Murray-Garcia, 1998)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Three Dimensions of Cultural Humility</a:t>
            </a:r>
            <a:endParaRPr/>
          </a:p>
        </p:txBody>
      </p:sp>
      <p:sp>
        <p:nvSpPr>
          <p:cNvPr id="158" name="Google Shape;158;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Lifelong learning &amp; critical self-reflection</a:t>
            </a:r>
            <a:endParaRPr/>
          </a:p>
          <a:p>
            <a:pPr marL="228600" lvl="0" indent="-228600" algn="l" rtl="0">
              <a:lnSpc>
                <a:spcPct val="90000"/>
              </a:lnSpc>
              <a:spcBef>
                <a:spcPts val="1000"/>
              </a:spcBef>
              <a:spcAft>
                <a:spcPts val="0"/>
              </a:spcAft>
              <a:buClr>
                <a:schemeClr val="dk1"/>
              </a:buClr>
              <a:buSzPts val="2800"/>
              <a:buChar char="•"/>
            </a:pPr>
            <a:r>
              <a:rPr lang="en-US"/>
              <a:t>Recognize and challenge power imbalances</a:t>
            </a:r>
            <a:endParaRPr/>
          </a:p>
          <a:p>
            <a:pPr marL="228600" lvl="0" indent="-228600" algn="l" rtl="0">
              <a:lnSpc>
                <a:spcPct val="90000"/>
              </a:lnSpc>
              <a:spcBef>
                <a:spcPts val="1000"/>
              </a:spcBef>
              <a:spcAft>
                <a:spcPts val="0"/>
              </a:spcAft>
              <a:buClr>
                <a:schemeClr val="dk1"/>
              </a:buClr>
              <a:buSzPts val="2800"/>
              <a:buChar char="•"/>
            </a:pPr>
            <a:r>
              <a:rPr lang="en-US"/>
              <a:t>Institutional accountability</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2526</Words>
  <Application>Microsoft Office PowerPoint</Application>
  <PresentationFormat>Widescreen</PresentationFormat>
  <Paragraphs>192</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Verdana</vt:lpstr>
      <vt:lpstr>Calibri</vt:lpstr>
      <vt:lpstr>Arial</vt:lpstr>
      <vt:lpstr>Corbel</vt:lpstr>
      <vt:lpstr>Office Theme</vt:lpstr>
      <vt:lpstr>Office Theme</vt:lpstr>
      <vt:lpstr>Transforming Communication with Clients: Cultural Humility, Empathy, and Compassion</vt:lpstr>
      <vt:lpstr>Dana Brickham, PhD, CRC</vt:lpstr>
      <vt:lpstr>Brett Kuwada, PsyD</vt:lpstr>
      <vt:lpstr>Jennifer Bowes, MA, LMHC-A, CRC, CDMS, PGAP</vt:lpstr>
      <vt:lpstr>Introduction</vt:lpstr>
      <vt:lpstr>Learning Objectives</vt:lpstr>
      <vt:lpstr>Cultural Competence</vt:lpstr>
      <vt:lpstr>Cultural Humility Seminal Article</vt:lpstr>
      <vt:lpstr>Three Dimensions of Cultural Humility</vt:lpstr>
      <vt:lpstr>Lifelong Learning &amp; Critical Self-reflection</vt:lpstr>
      <vt:lpstr>Lifelong Learning &amp; Critical Self-reflection</vt:lpstr>
      <vt:lpstr>Recognize &amp; Challenge Power Imbalances</vt:lpstr>
      <vt:lpstr>Institutional Accountability</vt:lpstr>
      <vt:lpstr>Empathy</vt:lpstr>
      <vt:lpstr>Compassion</vt:lpstr>
      <vt:lpstr>Cultural Humility Empathy &amp; Compassion (CHEC)</vt:lpstr>
      <vt:lpstr>The Practice of Cultural Humility  Empathy &amp; Compassion (CHEC)</vt:lpstr>
      <vt:lpstr>Suspend Judgment</vt:lpstr>
      <vt:lpstr>Listen</vt:lpstr>
      <vt:lpstr>Be Curious</vt:lpstr>
      <vt:lpstr>Case Analysis</vt:lpstr>
      <vt:lpstr>Applying CHEC</vt:lpstr>
      <vt:lpstr>CHEC Summary</vt:lpstr>
      <vt:lpstr>Thrive from Connections</vt:lpstr>
      <vt:lpstr>What does this practice lead to in your organizations &amp; in your work with clients?</vt:lpstr>
      <vt:lpstr>Humility &amp; Humanity</vt:lpstr>
      <vt:lpstr>Thank You IARP &amp; LNI!</vt:lpstr>
      <vt:lpstr>Intro to Activity</vt:lpstr>
      <vt:lpstr>Applying CHEC</vt:lpstr>
      <vt:lpstr>Intersectionality</vt:lpstr>
      <vt:lpstr>PowerPoint Presentation</vt:lpstr>
      <vt:lpstr>PowerPoint Presentation</vt:lpstr>
      <vt:lpstr>PowerPoint Presentation</vt:lpstr>
      <vt:lpstr>Thank You IARP &amp; LNI!</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Communication with Clients: Cultural Humility, Empathy, and Compassion</dc:title>
  <dc:creator>Dana Brickham</dc:creator>
  <cp:lastModifiedBy>Katrina Taylor</cp:lastModifiedBy>
  <cp:revision>1</cp:revision>
  <dcterms:created xsi:type="dcterms:W3CDTF">2021-10-08T00:22:19Z</dcterms:created>
  <dcterms:modified xsi:type="dcterms:W3CDTF">2021-10-14T15:55:04Z</dcterms:modified>
</cp:coreProperties>
</file>