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1" r:id="rId6"/>
    <p:sldId id="262" r:id="rId7"/>
    <p:sldId id="264"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027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16289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41342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12172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1/20/2022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49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38708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7930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214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3217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6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1/20/2022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88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1/20/2022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8232461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is.usvisa-inf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444BF-7C95-45F0-8DDD-A538CE0F0D65}"/>
              </a:ext>
            </a:extLst>
          </p:cNvPr>
          <p:cNvSpPr>
            <a:spLocks noGrp="1"/>
          </p:cNvSpPr>
          <p:nvPr>
            <p:ph type="ctrTitle"/>
          </p:nvPr>
        </p:nvSpPr>
        <p:spPr>
          <a:xfrm>
            <a:off x="1079510" y="4575967"/>
            <a:ext cx="4457690" cy="1720850"/>
          </a:xfrm>
        </p:spPr>
        <p:txBody>
          <a:bodyPr anchor="ctr">
            <a:normAutofit fontScale="90000"/>
          </a:bodyPr>
          <a:lstStyle/>
          <a:p>
            <a:r>
              <a:rPr lang="en-US" dirty="0"/>
              <a:t>Vocational Services and Mexico H-2A Workers</a:t>
            </a:r>
          </a:p>
        </p:txBody>
      </p:sp>
      <p:sp>
        <p:nvSpPr>
          <p:cNvPr id="3" name="Subtitle 2">
            <a:extLst>
              <a:ext uri="{FF2B5EF4-FFF2-40B4-BE49-F238E27FC236}">
                <a16:creationId xmlns:a16="http://schemas.microsoft.com/office/drawing/2014/main" id="{232851F2-6025-453C-BA0E-C1F2FB905D74}"/>
              </a:ext>
            </a:extLst>
          </p:cNvPr>
          <p:cNvSpPr>
            <a:spLocks noGrp="1"/>
          </p:cNvSpPr>
          <p:nvPr>
            <p:ph type="subTitle" idx="1"/>
          </p:nvPr>
        </p:nvSpPr>
        <p:spPr>
          <a:xfrm>
            <a:off x="6654801" y="4575967"/>
            <a:ext cx="4451347" cy="1720850"/>
          </a:xfrm>
        </p:spPr>
        <p:txBody>
          <a:bodyPr anchor="ctr">
            <a:normAutofit fontScale="55000" lnSpcReduction="20000"/>
          </a:bodyPr>
          <a:lstStyle/>
          <a:p>
            <a:r>
              <a:rPr lang="en-US" dirty="0"/>
              <a:t>Advanced Vocational Solutions</a:t>
            </a:r>
          </a:p>
          <a:p>
            <a:r>
              <a:rPr lang="en-US" dirty="0"/>
              <a:t>Presented by: </a:t>
            </a:r>
          </a:p>
          <a:p>
            <a:r>
              <a:rPr lang="en-US" dirty="0"/>
              <a:t>Edith Diaz</a:t>
            </a:r>
          </a:p>
          <a:p>
            <a:r>
              <a:rPr lang="en-US" dirty="0"/>
              <a:t>Yuri Cortez</a:t>
            </a:r>
          </a:p>
          <a:p>
            <a:r>
              <a:rPr lang="en-US" dirty="0"/>
              <a:t>Eloisa Flores</a:t>
            </a:r>
          </a:p>
        </p:txBody>
      </p:sp>
      <p:pic>
        <p:nvPicPr>
          <p:cNvPr id="4" name="Picture 3">
            <a:extLst>
              <a:ext uri="{FF2B5EF4-FFF2-40B4-BE49-F238E27FC236}">
                <a16:creationId xmlns:a16="http://schemas.microsoft.com/office/drawing/2014/main" id="{1982155D-31A8-4413-BFB8-16F885D4843B}"/>
              </a:ext>
            </a:extLst>
          </p:cNvPr>
          <p:cNvPicPr>
            <a:picLocks noChangeAspect="1"/>
          </p:cNvPicPr>
          <p:nvPr/>
        </p:nvPicPr>
        <p:blipFill rotWithShape="1">
          <a:blip r:embed="rId2"/>
          <a:srcRect t="30402" b="36669"/>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9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62701-1575-47FF-A3F0-5C27752FC26B}"/>
              </a:ext>
            </a:extLst>
          </p:cNvPr>
          <p:cNvSpPr>
            <a:spLocks noGrp="1"/>
          </p:cNvSpPr>
          <p:nvPr>
            <p:ph type="title"/>
          </p:nvPr>
        </p:nvSpPr>
        <p:spPr>
          <a:xfrm>
            <a:off x="4868987" y="395288"/>
            <a:ext cx="6317998" cy="1120439"/>
          </a:xfrm>
        </p:spPr>
        <p:txBody>
          <a:bodyPr wrap="square" anchor="b">
            <a:normAutofit/>
          </a:bodyPr>
          <a:lstStyle/>
          <a:p>
            <a:pPr algn="ctr"/>
            <a:r>
              <a:rPr lang="en-US" dirty="0"/>
              <a:t>What is H-2A?</a:t>
            </a:r>
          </a:p>
        </p:txBody>
      </p:sp>
      <p:pic>
        <p:nvPicPr>
          <p:cNvPr id="5" name="Picture 4" descr="Detail Shot Of stone stairs in blue tone">
            <a:extLst>
              <a:ext uri="{FF2B5EF4-FFF2-40B4-BE49-F238E27FC236}">
                <a16:creationId xmlns:a16="http://schemas.microsoft.com/office/drawing/2014/main" id="{D8F13973-4CE5-4BF9-8D5C-523A4D69311D}"/>
              </a:ext>
            </a:extLst>
          </p:cNvPr>
          <p:cNvPicPr>
            <a:picLocks noChangeAspect="1"/>
          </p:cNvPicPr>
          <p:nvPr/>
        </p:nvPicPr>
        <p:blipFill rotWithShape="1">
          <a:blip r:embed="rId2"/>
          <a:srcRect l="34558" r="27832"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D7DBC0-0E52-4FE5-9B6D-460D4D57EBA2}"/>
              </a:ext>
            </a:extLst>
          </p:cNvPr>
          <p:cNvSpPr>
            <a:spLocks noGrp="1"/>
          </p:cNvSpPr>
          <p:nvPr>
            <p:ph idx="1"/>
          </p:nvPr>
        </p:nvSpPr>
        <p:spPr>
          <a:xfrm>
            <a:off x="4868986" y="2413468"/>
            <a:ext cx="6318000" cy="3365032"/>
          </a:xfrm>
        </p:spPr>
        <p:txBody>
          <a:bodyPr>
            <a:normAutofit/>
          </a:bodyPr>
          <a:lstStyle/>
          <a:p>
            <a:pPr marL="702900" lvl="1" indent="-342900">
              <a:buFont typeface="Arial" panose="020B0604020202020204" pitchFamily="34" charset="0"/>
              <a:buChar char="•"/>
            </a:pPr>
            <a:r>
              <a:rPr lang="en-US" b="1" i="0" dirty="0">
                <a:solidFill>
                  <a:srgbClr val="444444"/>
                </a:solidFill>
                <a:latin typeface="+mj-lt"/>
              </a:rPr>
              <a:t>H-2A is a program that a</a:t>
            </a:r>
            <a:r>
              <a:rPr lang="en-US" b="1" i="0" dirty="0">
                <a:solidFill>
                  <a:srgbClr val="444444"/>
                </a:solidFill>
                <a:effectLst/>
                <a:latin typeface="+mj-lt"/>
              </a:rPr>
              <a:t>llows U.S. employers who meet specific regulatory requirements to bring foreign nationals to the United States to fill temporary agricultural jobs. The employers provide transportation to and from work and housing. </a:t>
            </a:r>
            <a:endParaRPr lang="en-US" b="1" i="0" dirty="0">
              <a:latin typeface="+mj-lt"/>
            </a:endParaRPr>
          </a:p>
          <a:p>
            <a:pPr marL="702900" lvl="1" indent="-342900">
              <a:buFont typeface="Arial" panose="020B0604020202020204" pitchFamily="34" charset="0"/>
              <a:buChar char="•"/>
            </a:pPr>
            <a:endParaRPr lang="en-US" i="0" dirty="0"/>
          </a:p>
          <a:p>
            <a:pPr marL="702900" lvl="1" indent="-342900">
              <a:buFont typeface="Arial" panose="020B0604020202020204" pitchFamily="34" charset="0"/>
              <a:buChar char="•"/>
            </a:pPr>
            <a:endParaRPr lang="en-US" i="0" dirty="0"/>
          </a:p>
        </p:txBody>
      </p:sp>
    </p:spTree>
    <p:extLst>
      <p:ext uri="{BB962C8B-B14F-4D97-AF65-F5344CB8AC3E}">
        <p14:creationId xmlns:p14="http://schemas.microsoft.com/office/powerpoint/2010/main" val="4865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DBF0-986D-46C2-A4AB-FBFCF492B11C}"/>
              </a:ext>
            </a:extLst>
          </p:cNvPr>
          <p:cNvSpPr>
            <a:spLocks noGrp="1"/>
          </p:cNvSpPr>
          <p:nvPr>
            <p:ph type="title"/>
          </p:nvPr>
        </p:nvSpPr>
        <p:spPr>
          <a:xfrm>
            <a:off x="989400" y="395289"/>
            <a:ext cx="10213200" cy="886272"/>
          </a:xfrm>
        </p:spPr>
        <p:txBody>
          <a:bodyPr>
            <a:normAutofit/>
          </a:bodyPr>
          <a:lstStyle/>
          <a:p>
            <a:pPr algn="ctr"/>
            <a:r>
              <a:rPr lang="en-US" sz="4400" dirty="0"/>
              <a:t>What is WhatsApp</a:t>
            </a:r>
          </a:p>
        </p:txBody>
      </p:sp>
      <p:sp>
        <p:nvSpPr>
          <p:cNvPr id="3" name="Content Placeholder 2">
            <a:extLst>
              <a:ext uri="{FF2B5EF4-FFF2-40B4-BE49-F238E27FC236}">
                <a16:creationId xmlns:a16="http://schemas.microsoft.com/office/drawing/2014/main" id="{18D78388-A397-4FA5-9D37-435760CEF9C3}"/>
              </a:ext>
            </a:extLst>
          </p:cNvPr>
          <p:cNvSpPr>
            <a:spLocks noGrp="1"/>
          </p:cNvSpPr>
          <p:nvPr>
            <p:ph idx="1"/>
          </p:nvPr>
        </p:nvSpPr>
        <p:spPr>
          <a:xfrm>
            <a:off x="989400" y="1483743"/>
            <a:ext cx="10213200" cy="4887403"/>
          </a:xfrm>
        </p:spPr>
        <p:txBody>
          <a:bodyPr>
            <a:normAutofit/>
          </a:bodyPr>
          <a:lstStyle/>
          <a:p>
            <a:pPr marL="0" indent="0">
              <a:buNone/>
            </a:pPr>
            <a:r>
              <a:rPr lang="en-US" sz="1800" b="1" dirty="0">
                <a:latin typeface="+mj-lt"/>
              </a:rPr>
              <a:t>WhatsApp is an application for secure messaging and video calling. This application is free and it’s  available for download all over the world.  </a:t>
            </a:r>
          </a:p>
          <a:p>
            <a:r>
              <a:rPr lang="en-US" sz="1800" b="1" dirty="0">
                <a:latin typeface="+mj-lt"/>
              </a:rPr>
              <a:t>Why do workers and providers prefer using this service?</a:t>
            </a:r>
          </a:p>
          <a:p>
            <a:pPr lvl="1"/>
            <a:r>
              <a:rPr lang="en-US" sz="3200" b="1" dirty="0">
                <a:latin typeface="+mj-lt"/>
              </a:rPr>
              <a:t>							</a:t>
            </a:r>
          </a:p>
        </p:txBody>
      </p:sp>
      <p:graphicFrame>
        <p:nvGraphicFramePr>
          <p:cNvPr id="4" name="Object 3">
            <a:extLst>
              <a:ext uri="{FF2B5EF4-FFF2-40B4-BE49-F238E27FC236}">
                <a16:creationId xmlns:a16="http://schemas.microsoft.com/office/drawing/2014/main" id="{E1D3F89D-BB69-4E8E-8EA8-BDCFAB125E66}"/>
              </a:ext>
            </a:extLst>
          </p:cNvPr>
          <p:cNvGraphicFramePr>
            <a:graphicFrameLocks noChangeAspect="1"/>
          </p:cNvGraphicFramePr>
          <p:nvPr>
            <p:extLst>
              <p:ext uri="{D42A27DB-BD31-4B8C-83A1-F6EECF244321}">
                <p14:modId xmlns:p14="http://schemas.microsoft.com/office/powerpoint/2010/main" val="1518671541"/>
              </p:ext>
            </p:extLst>
          </p:nvPr>
        </p:nvGraphicFramePr>
        <p:xfrm>
          <a:off x="1116462" y="2888323"/>
          <a:ext cx="2882900" cy="3685005"/>
        </p:xfrm>
        <a:graphic>
          <a:graphicData uri="http://schemas.openxmlformats.org/presentationml/2006/ole">
            <mc:AlternateContent xmlns:mc="http://schemas.openxmlformats.org/markup-compatibility/2006">
              <mc:Choice xmlns:v="urn:schemas-microsoft-com:vml" Requires="v">
                <p:oleObj spid="_x0000_s2083" name="Acrobat Document" r:id="rId3" imgW="4533723" imgH="8526377" progId="Acrobat.Document.DC">
                  <p:embed/>
                </p:oleObj>
              </mc:Choice>
              <mc:Fallback>
                <p:oleObj name="Acrobat Document" r:id="rId3" imgW="4533723" imgH="8526377" progId="Acrobat.Document.DC">
                  <p:embed/>
                  <p:pic>
                    <p:nvPicPr>
                      <p:cNvPr id="2" name="Object 1">
                        <a:extLst>
                          <a:ext uri="{FF2B5EF4-FFF2-40B4-BE49-F238E27FC236}">
                            <a16:creationId xmlns:a16="http://schemas.microsoft.com/office/drawing/2014/main" id="{76163F5D-23AE-4FAB-B029-D5C5C5914D6C}"/>
                          </a:ext>
                        </a:extLst>
                      </p:cNvPr>
                      <p:cNvPicPr/>
                      <p:nvPr/>
                    </p:nvPicPr>
                    <p:blipFill>
                      <a:blip r:embed="rId4"/>
                      <a:stretch>
                        <a:fillRect/>
                      </a:stretch>
                    </p:blipFill>
                    <p:spPr>
                      <a:xfrm>
                        <a:off x="1116462" y="2888323"/>
                        <a:ext cx="2882900" cy="368500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B79590F-564C-4F03-A817-8CBE0A450D0E}"/>
              </a:ext>
            </a:extLst>
          </p:cNvPr>
          <p:cNvGraphicFramePr>
            <a:graphicFrameLocks noChangeAspect="1"/>
          </p:cNvGraphicFramePr>
          <p:nvPr>
            <p:extLst>
              <p:ext uri="{D42A27DB-BD31-4B8C-83A1-F6EECF244321}">
                <p14:modId xmlns:p14="http://schemas.microsoft.com/office/powerpoint/2010/main" val="1317326451"/>
              </p:ext>
            </p:extLst>
          </p:nvPr>
        </p:nvGraphicFramePr>
        <p:xfrm>
          <a:off x="4380406" y="2888323"/>
          <a:ext cx="2827338" cy="3574388"/>
        </p:xfrm>
        <a:graphic>
          <a:graphicData uri="http://schemas.openxmlformats.org/presentationml/2006/ole">
            <mc:AlternateContent xmlns:mc="http://schemas.openxmlformats.org/markup-compatibility/2006">
              <mc:Choice xmlns:v="urn:schemas-microsoft-com:vml" Requires="v">
                <p:oleObj spid="_x0000_s2084" name="Acrobat Document" r:id="rId5" imgW="4533723" imgH="8694381" progId="Acrobat.Document.DC">
                  <p:embed/>
                </p:oleObj>
              </mc:Choice>
              <mc:Fallback>
                <p:oleObj name="Acrobat Document" r:id="rId5" imgW="4533723" imgH="8694381" progId="Acrobat.Document.DC">
                  <p:embed/>
                  <p:pic>
                    <p:nvPicPr>
                      <p:cNvPr id="3" name="Object 2">
                        <a:extLst>
                          <a:ext uri="{FF2B5EF4-FFF2-40B4-BE49-F238E27FC236}">
                            <a16:creationId xmlns:a16="http://schemas.microsoft.com/office/drawing/2014/main" id="{63F6855C-9F1C-420F-9393-98B7DE08D520}"/>
                          </a:ext>
                        </a:extLst>
                      </p:cNvPr>
                      <p:cNvPicPr/>
                      <p:nvPr/>
                    </p:nvPicPr>
                    <p:blipFill>
                      <a:blip r:embed="rId6"/>
                      <a:stretch>
                        <a:fillRect/>
                      </a:stretch>
                    </p:blipFill>
                    <p:spPr>
                      <a:xfrm>
                        <a:off x="4380406" y="2888323"/>
                        <a:ext cx="2827338" cy="3574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87BDE48-A341-4C26-A36E-C68C337C5754}"/>
              </a:ext>
            </a:extLst>
          </p:cNvPr>
          <p:cNvGraphicFramePr>
            <a:graphicFrameLocks noChangeAspect="1"/>
          </p:cNvGraphicFramePr>
          <p:nvPr>
            <p:extLst>
              <p:ext uri="{D42A27DB-BD31-4B8C-83A1-F6EECF244321}">
                <p14:modId xmlns:p14="http://schemas.microsoft.com/office/powerpoint/2010/main" val="2742562630"/>
              </p:ext>
            </p:extLst>
          </p:nvPr>
        </p:nvGraphicFramePr>
        <p:xfrm>
          <a:off x="7588788" y="2888323"/>
          <a:ext cx="2695575" cy="3574387"/>
        </p:xfrm>
        <a:graphic>
          <a:graphicData uri="http://schemas.openxmlformats.org/presentationml/2006/ole">
            <mc:AlternateContent xmlns:mc="http://schemas.openxmlformats.org/markup-compatibility/2006">
              <mc:Choice xmlns:v="urn:schemas-microsoft-com:vml" Requires="v">
                <p:oleObj spid="_x0000_s2085" name="Acrobat Document" r:id="rId7" imgW="4533723" imgH="9120785" progId="Acrobat.Document.DC">
                  <p:embed/>
                </p:oleObj>
              </mc:Choice>
              <mc:Fallback>
                <p:oleObj name="Acrobat Document" r:id="rId7" imgW="4533723" imgH="9120785" progId="Acrobat.Document.DC">
                  <p:embed/>
                  <p:pic>
                    <p:nvPicPr>
                      <p:cNvPr id="4" name="Object 3">
                        <a:extLst>
                          <a:ext uri="{FF2B5EF4-FFF2-40B4-BE49-F238E27FC236}">
                            <a16:creationId xmlns:a16="http://schemas.microsoft.com/office/drawing/2014/main" id="{6552BB87-D766-4D6E-A658-EE8ACC1510D3}"/>
                          </a:ext>
                        </a:extLst>
                      </p:cNvPr>
                      <p:cNvPicPr/>
                      <p:nvPr/>
                    </p:nvPicPr>
                    <p:blipFill>
                      <a:blip r:embed="rId8"/>
                      <a:stretch>
                        <a:fillRect/>
                      </a:stretch>
                    </p:blipFill>
                    <p:spPr>
                      <a:xfrm>
                        <a:off x="7588788" y="2888323"/>
                        <a:ext cx="2695575" cy="3574387"/>
                      </a:xfrm>
                      <a:prstGeom prst="rect">
                        <a:avLst/>
                      </a:prstGeom>
                    </p:spPr>
                  </p:pic>
                </p:oleObj>
              </mc:Fallback>
            </mc:AlternateContent>
          </a:graphicData>
        </a:graphic>
      </p:graphicFrame>
    </p:spTree>
    <p:extLst>
      <p:ext uri="{BB962C8B-B14F-4D97-AF65-F5344CB8AC3E}">
        <p14:creationId xmlns:p14="http://schemas.microsoft.com/office/powerpoint/2010/main" val="3292450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9219-1C06-402F-A867-3163CD2E4FBE}"/>
              </a:ext>
            </a:extLst>
          </p:cNvPr>
          <p:cNvSpPr>
            <a:spLocks noGrp="1"/>
          </p:cNvSpPr>
          <p:nvPr>
            <p:ph type="title"/>
          </p:nvPr>
        </p:nvSpPr>
        <p:spPr/>
        <p:txBody>
          <a:bodyPr>
            <a:normAutofit/>
          </a:bodyPr>
          <a:lstStyle/>
          <a:p>
            <a:pPr algn="ctr"/>
            <a:r>
              <a:rPr lang="en-US" sz="4400" b="1" dirty="0"/>
              <a:t>Leaving the U.S.</a:t>
            </a:r>
          </a:p>
        </p:txBody>
      </p:sp>
      <p:sp>
        <p:nvSpPr>
          <p:cNvPr id="3" name="Content Placeholder 2">
            <a:extLst>
              <a:ext uri="{FF2B5EF4-FFF2-40B4-BE49-F238E27FC236}">
                <a16:creationId xmlns:a16="http://schemas.microsoft.com/office/drawing/2014/main" id="{E5E0CAD7-738D-48BA-ADE6-EE832CB897D4}"/>
              </a:ext>
            </a:extLst>
          </p:cNvPr>
          <p:cNvSpPr>
            <a:spLocks noGrp="1"/>
          </p:cNvSpPr>
          <p:nvPr>
            <p:ph idx="1"/>
          </p:nvPr>
        </p:nvSpPr>
        <p:spPr/>
        <p:txBody>
          <a:bodyPr>
            <a:normAutofit/>
          </a:bodyPr>
          <a:lstStyle/>
          <a:p>
            <a:r>
              <a:rPr lang="en-US" sz="2800" dirty="0"/>
              <a:t>Contact the claims manager. </a:t>
            </a:r>
          </a:p>
          <a:p>
            <a:r>
              <a:rPr lang="en-US" sz="2800" dirty="0"/>
              <a:t>Assist the worker with a debit card application.</a:t>
            </a:r>
          </a:p>
          <a:p>
            <a:r>
              <a:rPr lang="en-US" sz="2800" dirty="0"/>
              <a:t>Find a provider in Mexico.</a:t>
            </a:r>
          </a:p>
          <a:p>
            <a:r>
              <a:rPr lang="en-US" sz="2800" dirty="0"/>
              <a:t>Assist providers with filling out a provider application.</a:t>
            </a:r>
          </a:p>
          <a:p>
            <a:r>
              <a:rPr lang="en-US" sz="2800" dirty="0"/>
              <a:t>Contact the employer.</a:t>
            </a:r>
          </a:p>
          <a:p>
            <a:endParaRPr lang="en-US" sz="3200" dirty="0"/>
          </a:p>
        </p:txBody>
      </p:sp>
    </p:spTree>
    <p:extLst>
      <p:ext uri="{BB962C8B-B14F-4D97-AF65-F5344CB8AC3E}">
        <p14:creationId xmlns:p14="http://schemas.microsoft.com/office/powerpoint/2010/main" val="28559450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31D2-5172-4C87-9FAE-57608714DEA5}"/>
              </a:ext>
            </a:extLst>
          </p:cNvPr>
          <p:cNvSpPr>
            <a:spLocks noGrp="1"/>
          </p:cNvSpPr>
          <p:nvPr>
            <p:ph type="title"/>
          </p:nvPr>
        </p:nvSpPr>
        <p:spPr/>
        <p:txBody>
          <a:bodyPr>
            <a:normAutofit/>
          </a:bodyPr>
          <a:lstStyle/>
          <a:p>
            <a:pPr algn="ctr"/>
            <a:r>
              <a:rPr lang="en-US" sz="4400" dirty="0"/>
              <a:t>Returning to the U.S.</a:t>
            </a:r>
          </a:p>
        </p:txBody>
      </p:sp>
      <p:sp>
        <p:nvSpPr>
          <p:cNvPr id="3" name="Content Placeholder 2">
            <a:extLst>
              <a:ext uri="{FF2B5EF4-FFF2-40B4-BE49-F238E27FC236}">
                <a16:creationId xmlns:a16="http://schemas.microsoft.com/office/drawing/2014/main" id="{AE9C7AC8-89DE-4302-99F5-6ADC9CE46B46}"/>
              </a:ext>
            </a:extLst>
          </p:cNvPr>
          <p:cNvSpPr>
            <a:spLocks noGrp="1"/>
          </p:cNvSpPr>
          <p:nvPr>
            <p:ph idx="1"/>
          </p:nvPr>
        </p:nvSpPr>
        <p:spPr/>
        <p:txBody>
          <a:bodyPr/>
          <a:lstStyle/>
          <a:p>
            <a:r>
              <a:rPr lang="en-US" dirty="0"/>
              <a:t>Contact the employer to discuss a potential return-to-work date. </a:t>
            </a:r>
          </a:p>
          <a:p>
            <a:r>
              <a:rPr lang="en-US" dirty="0"/>
              <a:t>Assist the worker with scheduling a follow-up with the same U.S. provider, prior to returning to the U.S. </a:t>
            </a:r>
          </a:p>
          <a:p>
            <a:r>
              <a:rPr lang="en-US" dirty="0"/>
              <a:t>Contact the claims manager to provide arrival details.</a:t>
            </a:r>
          </a:p>
          <a:p>
            <a:r>
              <a:rPr lang="en-US" dirty="0"/>
              <a:t>Develop a return-to-work plan with the employer. </a:t>
            </a:r>
          </a:p>
          <a:p>
            <a:endParaRPr lang="en-US" dirty="0"/>
          </a:p>
          <a:p>
            <a:endParaRPr lang="en-US" dirty="0"/>
          </a:p>
        </p:txBody>
      </p:sp>
    </p:spTree>
    <p:extLst>
      <p:ext uri="{BB962C8B-B14F-4D97-AF65-F5344CB8AC3E}">
        <p14:creationId xmlns:p14="http://schemas.microsoft.com/office/powerpoint/2010/main" val="1164422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2B1F-C97E-4ED9-B11A-68CB1B966B07}"/>
              </a:ext>
            </a:extLst>
          </p:cNvPr>
          <p:cNvSpPr>
            <a:spLocks noGrp="1"/>
          </p:cNvSpPr>
          <p:nvPr>
            <p:ph type="title"/>
          </p:nvPr>
        </p:nvSpPr>
        <p:spPr/>
        <p:txBody>
          <a:bodyPr/>
          <a:lstStyle/>
          <a:p>
            <a:pPr algn="ctr"/>
            <a:r>
              <a:rPr lang="en-US" dirty="0"/>
              <a:t>Barriers after a worker returns to Mexico</a:t>
            </a:r>
          </a:p>
        </p:txBody>
      </p:sp>
      <p:sp>
        <p:nvSpPr>
          <p:cNvPr id="3" name="Content Placeholder 2">
            <a:extLst>
              <a:ext uri="{FF2B5EF4-FFF2-40B4-BE49-F238E27FC236}">
                <a16:creationId xmlns:a16="http://schemas.microsoft.com/office/drawing/2014/main" id="{938C9DCE-D8DE-4823-BF38-2315BFBDD78F}"/>
              </a:ext>
            </a:extLst>
          </p:cNvPr>
          <p:cNvSpPr>
            <a:spLocks noGrp="1"/>
          </p:cNvSpPr>
          <p:nvPr>
            <p:ph idx="1"/>
          </p:nvPr>
        </p:nvSpPr>
        <p:spPr/>
        <p:txBody>
          <a:bodyPr>
            <a:normAutofit/>
          </a:bodyPr>
          <a:lstStyle/>
          <a:p>
            <a:r>
              <a:rPr lang="en-US" dirty="0"/>
              <a:t>Can a worker get a medical VISA?</a:t>
            </a:r>
          </a:p>
          <a:p>
            <a:pPr marL="0" indent="0">
              <a:buNone/>
            </a:pPr>
            <a:r>
              <a:rPr lang="en-US" dirty="0"/>
              <a:t>	Visa Category - (B) VISITOR: BUSINESS, TOURISM, MEDICAL TREATMENT</a:t>
            </a:r>
            <a:br>
              <a:rPr lang="en-US" dirty="0"/>
            </a:br>
            <a:r>
              <a:rPr lang="en-US" dirty="0"/>
              <a:t>	The Visitor Visa is a nonimmigrant visa for persons desiring to enter the 	United States temporarily for business (B1), including attending 	professional meetings or conference; for pleasure, including vacation or 	visiting family or medical treatment (B2), or a combination of both (B1/B2) 	purposes for up to six months. </a:t>
            </a:r>
          </a:p>
          <a:p>
            <a:pPr marL="0" indent="0">
              <a:buNone/>
            </a:pPr>
            <a:r>
              <a:rPr lang="en-US" dirty="0"/>
              <a:t>	</a:t>
            </a:r>
            <a:r>
              <a:rPr lang="en-US" dirty="0">
                <a:hlinkClick r:id="rId2"/>
              </a:rPr>
              <a:t>https://ais.usvisa-info.com/</a:t>
            </a:r>
            <a:r>
              <a:rPr lang="en-US" dirty="0"/>
              <a:t> </a:t>
            </a:r>
          </a:p>
        </p:txBody>
      </p:sp>
    </p:spTree>
    <p:extLst>
      <p:ext uri="{BB962C8B-B14F-4D97-AF65-F5344CB8AC3E}">
        <p14:creationId xmlns:p14="http://schemas.microsoft.com/office/powerpoint/2010/main" val="1050600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4CFF-45FD-4443-A31D-3E0F5DBE2937}"/>
              </a:ext>
            </a:extLst>
          </p:cNvPr>
          <p:cNvSpPr>
            <a:spLocks noGrp="1"/>
          </p:cNvSpPr>
          <p:nvPr>
            <p:ph type="title"/>
          </p:nvPr>
        </p:nvSpPr>
        <p:spPr/>
        <p:txBody>
          <a:bodyPr/>
          <a:lstStyle/>
          <a:p>
            <a:pPr algn="ctr"/>
            <a:r>
              <a:rPr lang="en-US" dirty="0"/>
              <a:t>Translation and Interpretation</a:t>
            </a:r>
          </a:p>
        </p:txBody>
      </p:sp>
      <p:sp>
        <p:nvSpPr>
          <p:cNvPr id="3" name="Content Placeholder 2">
            <a:extLst>
              <a:ext uri="{FF2B5EF4-FFF2-40B4-BE49-F238E27FC236}">
                <a16:creationId xmlns:a16="http://schemas.microsoft.com/office/drawing/2014/main" id="{6696AA5D-E7F1-4960-831A-0E048C81B425}"/>
              </a:ext>
            </a:extLst>
          </p:cNvPr>
          <p:cNvSpPr>
            <a:spLocks noGrp="1"/>
          </p:cNvSpPr>
          <p:nvPr>
            <p:ph idx="1"/>
          </p:nvPr>
        </p:nvSpPr>
        <p:spPr/>
        <p:txBody>
          <a:bodyPr/>
          <a:lstStyle/>
          <a:p>
            <a:r>
              <a:rPr lang="en-US" dirty="0"/>
              <a:t>Interpretation (verbal)   </a:t>
            </a:r>
          </a:p>
          <a:p>
            <a:r>
              <a:rPr lang="en-US" dirty="0"/>
              <a:t>Translations (written)</a:t>
            </a:r>
          </a:p>
          <a:p>
            <a:pPr marL="0" indent="0" algn="ctr">
              <a:buNone/>
            </a:pPr>
            <a:r>
              <a:rPr lang="en-US" b="1" u="sng" dirty="0"/>
              <a:t>Other Services</a:t>
            </a:r>
          </a:p>
          <a:p>
            <a:r>
              <a:rPr lang="en-US" dirty="0"/>
              <a:t>Internal firm translators</a:t>
            </a:r>
          </a:p>
          <a:p>
            <a:r>
              <a:rPr lang="en-US" dirty="0"/>
              <a:t>Language Link</a:t>
            </a:r>
          </a:p>
          <a:p>
            <a:r>
              <a:rPr lang="en-US" dirty="0"/>
              <a:t>Certified translator/interpreter</a:t>
            </a:r>
          </a:p>
        </p:txBody>
      </p:sp>
    </p:spTree>
    <p:extLst>
      <p:ext uri="{BB962C8B-B14F-4D97-AF65-F5344CB8AC3E}">
        <p14:creationId xmlns:p14="http://schemas.microsoft.com/office/powerpoint/2010/main" val="35150957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7000-C2C3-44A8-A3D7-936BD99FEA06}"/>
              </a:ext>
            </a:extLst>
          </p:cNvPr>
          <p:cNvSpPr>
            <a:spLocks noGrp="1"/>
          </p:cNvSpPr>
          <p:nvPr>
            <p:ph type="title"/>
          </p:nvPr>
        </p:nvSpPr>
        <p:spPr/>
        <p:txBody>
          <a:bodyPr/>
          <a:lstStyle/>
          <a:p>
            <a:pPr algn="ctr"/>
            <a:r>
              <a:rPr lang="en-US" dirty="0"/>
              <a:t>Closing Remarks</a:t>
            </a:r>
          </a:p>
        </p:txBody>
      </p:sp>
      <p:sp>
        <p:nvSpPr>
          <p:cNvPr id="3" name="Content Placeholder 2">
            <a:extLst>
              <a:ext uri="{FF2B5EF4-FFF2-40B4-BE49-F238E27FC236}">
                <a16:creationId xmlns:a16="http://schemas.microsoft.com/office/drawing/2014/main" id="{D5626FB1-E380-4C7B-B15A-D724E0DDA213}"/>
              </a:ext>
            </a:extLst>
          </p:cNvPr>
          <p:cNvSpPr>
            <a:spLocks noGrp="1"/>
          </p:cNvSpPr>
          <p:nvPr>
            <p:ph idx="1"/>
          </p:nvPr>
        </p:nvSpPr>
        <p:spPr/>
        <p:txBody>
          <a:bodyPr/>
          <a:lstStyle/>
          <a:p>
            <a:pPr marL="0" indent="0">
              <a:buNone/>
            </a:pPr>
            <a:r>
              <a:rPr lang="en-US" dirty="0"/>
              <a:t>-Not all H-2A cases are the same and can vary from country to country.</a:t>
            </a:r>
          </a:p>
          <a:p>
            <a:pPr marL="0" indent="0">
              <a:buNone/>
            </a:pPr>
            <a:r>
              <a:rPr lang="en-US" dirty="0"/>
              <a:t>-WhatsApp has been vital for us in keeping communication ongoing with the client and medical providers. </a:t>
            </a:r>
          </a:p>
          <a:p>
            <a:pPr marL="0" indent="0">
              <a:buNone/>
            </a:pPr>
            <a:r>
              <a:rPr lang="en-US" dirty="0"/>
              <a:t>-Keeping in contact with all stakeholders prior to the worker leaving the U.S. will prevent unnecessary delays in treatment and claim management. </a:t>
            </a:r>
          </a:p>
          <a:p>
            <a:pPr marL="0" indent="0">
              <a:buNone/>
            </a:pPr>
            <a:r>
              <a:rPr lang="en-US" dirty="0"/>
              <a:t>-Having a return to the U.S. plan prior to arrival will facilitate a smooth transition for pending treatment, return to work efforts, and continued claim management. </a:t>
            </a:r>
          </a:p>
          <a:p>
            <a:pPr marL="0" indent="0">
              <a:buNone/>
            </a:pPr>
            <a:endParaRPr lang="en-US" dirty="0"/>
          </a:p>
        </p:txBody>
      </p:sp>
    </p:spTree>
    <p:extLst>
      <p:ext uri="{BB962C8B-B14F-4D97-AF65-F5344CB8AC3E}">
        <p14:creationId xmlns:p14="http://schemas.microsoft.com/office/powerpoint/2010/main" val="54172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12EB-4F04-4642-ADA5-7A5B64C9C1A0}"/>
              </a:ext>
            </a:extLst>
          </p:cNvPr>
          <p:cNvSpPr>
            <a:spLocks noGrp="1"/>
          </p:cNvSpPr>
          <p:nvPr>
            <p:ph type="title"/>
          </p:nvPr>
        </p:nvSpPr>
        <p:spPr>
          <a:xfrm>
            <a:off x="989400" y="395289"/>
            <a:ext cx="10213200" cy="3439594"/>
          </a:xfrm>
        </p:spPr>
        <p:txBody>
          <a:bodyPr>
            <a:noAutofit/>
          </a:bodyPr>
          <a:lstStyle/>
          <a:p>
            <a:pPr algn="ctr"/>
            <a:r>
              <a:rPr lang="en-US" sz="6600" dirty="0"/>
              <a:t>Questions?</a:t>
            </a:r>
          </a:p>
        </p:txBody>
      </p:sp>
    </p:spTree>
    <p:extLst>
      <p:ext uri="{BB962C8B-B14F-4D97-AF65-F5344CB8AC3E}">
        <p14:creationId xmlns:p14="http://schemas.microsoft.com/office/powerpoint/2010/main" val="841940562"/>
      </p:ext>
    </p:extLst>
  </p:cSld>
  <p:clrMapOvr>
    <a:masterClrMapping/>
  </p:clrMapOvr>
  <p:transition spd="slow">
    <p:randomBar dir="vert"/>
  </p:transition>
</p:sld>
</file>

<file path=ppt/theme/theme1.xml><?xml version="1.0" encoding="utf-8"?>
<a:theme xmlns:a="http://schemas.openxmlformats.org/drawingml/2006/main" name="FrostyVTI">
  <a:themeElements>
    <a:clrScheme name="AnalogousFromDarkSeedLeftStep">
      <a:dk1>
        <a:srgbClr val="000000"/>
      </a:dk1>
      <a:lt1>
        <a:srgbClr val="FFFFFF"/>
      </a:lt1>
      <a:dk2>
        <a:srgbClr val="1D2433"/>
      </a:dk2>
      <a:lt2>
        <a:srgbClr val="E7E8E2"/>
      </a:lt2>
      <a:accent1>
        <a:srgbClr val="402FE1"/>
      </a:accent1>
      <a:accent2>
        <a:srgbClr val="1D56CF"/>
      </a:accent2>
      <a:accent3>
        <a:srgbClr val="2BAEDE"/>
      </a:accent3>
      <a:accent4>
        <a:srgbClr val="19B79F"/>
      </a:accent4>
      <a:accent5>
        <a:srgbClr val="27BC67"/>
      </a:accent5>
      <a:accent6>
        <a:srgbClr val="1ABC1C"/>
      </a:accent6>
      <a:hlink>
        <a:srgbClr val="31946D"/>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284</TotalTime>
  <Words>430</Words>
  <Application>Microsoft Office PowerPoint</Application>
  <PresentationFormat>Widescreen</PresentationFormat>
  <Paragraphs>40</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Avenir Next LT Pro</vt:lpstr>
      <vt:lpstr>Goudy Old Style</vt:lpstr>
      <vt:lpstr>Wingdings</vt:lpstr>
      <vt:lpstr>FrostyVTI</vt:lpstr>
      <vt:lpstr>Acrobat Document</vt:lpstr>
      <vt:lpstr>Vocational Services and Mexico H-2A Workers</vt:lpstr>
      <vt:lpstr>What is H-2A?</vt:lpstr>
      <vt:lpstr>What is WhatsApp</vt:lpstr>
      <vt:lpstr>Leaving the U.S.</vt:lpstr>
      <vt:lpstr>Returning to the U.S.</vt:lpstr>
      <vt:lpstr>Barriers after a worker returns to Mexico</vt:lpstr>
      <vt:lpstr>Translation and Interpretation</vt:lpstr>
      <vt:lpstr>Closing Remarks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H2A Presentation</dc:title>
  <dc:creator>Edith Diaz</dc:creator>
  <cp:lastModifiedBy>Katrina Taylor</cp:lastModifiedBy>
  <cp:revision>14</cp:revision>
  <dcterms:created xsi:type="dcterms:W3CDTF">2021-12-02T15:43:47Z</dcterms:created>
  <dcterms:modified xsi:type="dcterms:W3CDTF">2022-01-20T18:07:19Z</dcterms:modified>
</cp:coreProperties>
</file>