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66" r:id="rId2"/>
    <p:sldId id="276" r:id="rId3"/>
    <p:sldId id="344" r:id="rId4"/>
    <p:sldId id="335" r:id="rId5"/>
    <p:sldId id="379" r:id="rId6"/>
    <p:sldId id="329" r:id="rId7"/>
    <p:sldId id="348" r:id="rId8"/>
    <p:sldId id="349" r:id="rId9"/>
    <p:sldId id="363" r:id="rId10"/>
    <p:sldId id="364" r:id="rId11"/>
    <p:sldId id="384" r:id="rId12"/>
    <p:sldId id="385" r:id="rId13"/>
    <p:sldId id="386" r:id="rId14"/>
    <p:sldId id="387" r:id="rId15"/>
    <p:sldId id="388" r:id="rId16"/>
    <p:sldId id="365" r:id="rId17"/>
    <p:sldId id="366" r:id="rId18"/>
    <p:sldId id="367" r:id="rId19"/>
    <p:sldId id="368" r:id="rId20"/>
    <p:sldId id="369" r:id="rId21"/>
    <p:sldId id="372" r:id="rId22"/>
    <p:sldId id="370" r:id="rId23"/>
    <p:sldId id="389" r:id="rId24"/>
    <p:sldId id="381" r:id="rId25"/>
    <p:sldId id="382" r:id="rId26"/>
    <p:sldId id="383" r:id="rId27"/>
    <p:sldId id="376" r:id="rId28"/>
    <p:sldId id="3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4" autoAdjust="0"/>
    <p:restoredTop sz="94660"/>
  </p:normalViewPr>
  <p:slideViewPr>
    <p:cSldViewPr>
      <p:cViewPr varScale="1">
        <p:scale>
          <a:sx n="108" d="100"/>
          <a:sy n="108" d="100"/>
        </p:scale>
        <p:origin x="17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7CA6AD-7EAF-44DE-A8C8-E68A4056FEB0}" type="datetimeFigureOut">
              <a:rPr lang="en-US" smtClean="0"/>
              <a:pPr/>
              <a:t>8/16/2021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E68520-7A24-4A5B-A67F-5EAA1987450F}" type="slidenum">
              <a:rPr lang="en-US" smtClean="0"/>
              <a:pPr/>
              <a:t>‹#›</a:t>
            </a:fld>
            <a:endParaRPr lang="en-US"/>
          </a:p>
        </p:txBody>
      </p:sp>
    </p:spTree>
    <p:extLst>
      <p:ext uri="{BB962C8B-B14F-4D97-AF65-F5344CB8AC3E}">
        <p14:creationId xmlns:p14="http://schemas.microsoft.com/office/powerpoint/2010/main" val="4258239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Clinical Judgment </a:t>
            </a:r>
          </a:p>
        </p:txBody>
      </p:sp>
      <p:sp>
        <p:nvSpPr>
          <p:cNvPr id="4" name="Slide Number Placeholder 3"/>
          <p:cNvSpPr>
            <a:spLocks noGrp="1"/>
          </p:cNvSpPr>
          <p:nvPr>
            <p:ph type="sldNum" sz="quarter" idx="10"/>
          </p:nvPr>
        </p:nvSpPr>
        <p:spPr/>
        <p:txBody>
          <a:bodyPr/>
          <a:lstStyle/>
          <a:p>
            <a:fld id="{79E68520-7A24-4A5B-A67F-5EAA1987450F}"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Clinical Judgment </a:t>
            </a:r>
          </a:p>
        </p:txBody>
      </p:sp>
      <p:sp>
        <p:nvSpPr>
          <p:cNvPr id="4" name="Slide Number Placeholder 3"/>
          <p:cNvSpPr>
            <a:spLocks noGrp="1"/>
          </p:cNvSpPr>
          <p:nvPr>
            <p:ph type="sldNum" sz="quarter" idx="10"/>
          </p:nvPr>
        </p:nvSpPr>
        <p:spPr/>
        <p:txBody>
          <a:bodyPr/>
          <a:lstStyle/>
          <a:p>
            <a:fld id="{79E68520-7A24-4A5B-A67F-5EAA1987450F}"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IARP,</a:t>
            </a:r>
            <a:r>
              <a:rPr lang="en-US" baseline="0" dirty="0"/>
              <a:t> CRC, CDMS, ABVE all state we stay within jurisdictional guidelines. </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Department is the Customer,</a:t>
            </a:r>
            <a:r>
              <a:rPr lang="en-US" baseline="0" dirty="0"/>
              <a:t> the Worker is the Client. </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Important to review this with you</a:t>
            </a:r>
            <a:r>
              <a:rPr lang="en-US" baseline="0" dirty="0"/>
              <a:t> even in passing. </a:t>
            </a:r>
          </a:p>
          <a:p>
            <a:pPr marL="514350" indent="-514350">
              <a:buFont typeface="+mj-lt"/>
              <a:buAutoNum type="arabicPeriod"/>
            </a:pPr>
            <a:r>
              <a:rPr lang="en-US" dirty="0"/>
              <a:t>Employer representative that dictates the direction of vocational services. </a:t>
            </a:r>
          </a:p>
          <a:p>
            <a:pPr marL="514350" indent="-514350">
              <a:buFont typeface="+mj-lt"/>
              <a:buAutoNum type="arabicPeriod"/>
            </a:pPr>
            <a:r>
              <a:rPr lang="en-US" dirty="0"/>
              <a:t>Advocacy harmful by MDs or clinical practitioners. </a:t>
            </a:r>
          </a:p>
          <a:p>
            <a:pPr marL="514350" indent="-514350">
              <a:buFont typeface="+mj-lt"/>
              <a:buAutoNum type="arabicPeriod"/>
            </a:pPr>
            <a:r>
              <a:rPr lang="en-US" dirty="0"/>
              <a:t>Meeting in public places. </a:t>
            </a:r>
          </a:p>
          <a:p>
            <a:pPr marL="514350" indent="-514350">
              <a:buFont typeface="+mj-lt"/>
              <a:buAutoNum type="arabicPeriod"/>
            </a:pPr>
            <a:r>
              <a:rPr lang="en-US" dirty="0"/>
              <a:t>Accepting gifts.</a:t>
            </a:r>
          </a:p>
          <a:p>
            <a:pPr marL="514350" indent="-514350">
              <a:buFont typeface="+mj-lt"/>
              <a:buAutoNum type="arabicPeriod"/>
            </a:pPr>
            <a:r>
              <a:rPr lang="en-US" dirty="0"/>
              <a:t>Meeting in person or over the phone.</a:t>
            </a:r>
          </a:p>
          <a:p>
            <a:pPr marL="514350" indent="-514350">
              <a:buFont typeface="+mj-lt"/>
              <a:buAutoNum type="arabicPeriod"/>
            </a:pPr>
            <a:r>
              <a:rPr lang="en-US" dirty="0"/>
              <a:t>Working with hostile, threatening, angry clients</a:t>
            </a:r>
          </a:p>
          <a:p>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Assume an</a:t>
            </a:r>
            <a:r>
              <a:rPr lang="en-US" baseline="0" dirty="0"/>
              <a:t> employer rep contacts you and wants you to argue that authorized treatment should not be allowed. How do you respond to that? Is it ethically necessary to even address it? </a:t>
            </a:r>
          </a:p>
          <a:p>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Assume an AP releases a worker to RTW in a position that you understand is outside of their prescribed physical abilities. What is your ethical responsibility and how do you proceed in VR? </a:t>
            </a:r>
          </a:p>
          <a:p>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Is it ok to meet outside of an office/medical office setting? Distinction between professional preference and ethical guidelines. Should you meet a client in their home? Confidentiality? </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a:t>Is it ever ok to accept a gift?  What about when it is culturally appropriate? How about something as minor a cup of coffee? </a:t>
            </a:r>
          </a:p>
          <a:p>
            <a:pPr marL="228600" indent="-228600">
              <a:buNone/>
            </a:pPr>
            <a:r>
              <a:rPr lang="en-US" baseline="0" dirty="0"/>
              <a:t>Client in small engine repair offers to repair lawn mower as credit? Monetary value? Donation? </a:t>
            </a:r>
          </a:p>
          <a:p>
            <a:pPr marL="228600" indent="-228600">
              <a:buNone/>
            </a:pPr>
            <a:r>
              <a:rPr lang="en-US" baseline="0" dirty="0"/>
              <a:t>Is the harm the monetary value? Personal gain? Impacting the objectivity of the relationship?</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4E60BAD-6D7E-48E8-86F8-77D7EEE5D542}" type="datetimeFigureOut">
              <a:rPr lang="en-US" smtClean="0"/>
              <a:pPr/>
              <a:t>8/16/2021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6BA04F-A916-4EB1-98FF-01A3D9B4DF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E60BAD-6D7E-48E8-86F8-77D7EEE5D542}" type="datetimeFigureOut">
              <a:rPr lang="en-US" smtClean="0"/>
              <a:pPr/>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E60BAD-6D7E-48E8-86F8-77D7EEE5D542}" type="datetimeFigureOut">
              <a:rPr lang="en-US" smtClean="0"/>
              <a:pPr/>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E60BAD-6D7E-48E8-86F8-77D7EEE5D542}" type="datetimeFigureOut">
              <a:rPr lang="en-US" smtClean="0"/>
              <a:pPr/>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4E60BAD-6D7E-48E8-86F8-77D7EEE5D542}" type="datetimeFigureOut">
              <a:rPr lang="en-US" smtClean="0"/>
              <a:pPr/>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BA04F-A916-4EB1-98FF-01A3D9B4DF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4E60BAD-6D7E-48E8-86F8-77D7EEE5D542}" type="datetimeFigureOut">
              <a:rPr lang="en-US" smtClean="0"/>
              <a:pPr/>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4E60BAD-6D7E-48E8-86F8-77D7EEE5D542}" type="datetimeFigureOut">
              <a:rPr lang="en-US" smtClean="0"/>
              <a:pPr/>
              <a:t>8/16/2021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4E60BAD-6D7E-48E8-86F8-77D7EEE5D542}" type="datetimeFigureOut">
              <a:rPr lang="en-US" smtClean="0"/>
              <a:pPr/>
              <a:t>8/16/2021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60BAD-6D7E-48E8-86F8-77D7EEE5D542}" type="datetimeFigureOut">
              <a:rPr lang="en-US" smtClean="0"/>
              <a:pPr/>
              <a:t>8/16/2021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4E60BAD-6D7E-48E8-86F8-77D7EEE5D542}" type="datetimeFigureOut">
              <a:rPr lang="en-US" smtClean="0"/>
              <a:pPr/>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4E60BAD-6D7E-48E8-86F8-77D7EEE5D542}" type="datetimeFigureOut">
              <a:rPr lang="en-US" smtClean="0"/>
              <a:pPr/>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6BA04F-A916-4EB1-98FF-01A3D9B4DF8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4E60BAD-6D7E-48E8-86F8-77D7EEE5D542}" type="datetimeFigureOut">
              <a:rPr lang="en-US" smtClean="0"/>
              <a:pPr/>
              <a:t>8/16/2021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6BA04F-A916-4EB1-98FF-01A3D9B4DF8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32688"/>
          </a:xfrm>
        </p:spPr>
        <p:txBody>
          <a:bodyPr>
            <a:normAutofit fontScale="90000"/>
          </a:bodyPr>
          <a:lstStyle/>
          <a:p>
            <a:pPr algn="ctr"/>
            <a:br>
              <a:rPr lang="en-US" dirty="0"/>
            </a:br>
            <a:br>
              <a:rPr lang="en-US" dirty="0"/>
            </a:br>
            <a:br>
              <a:rPr lang="en-US" dirty="0"/>
            </a:br>
            <a:br>
              <a:rPr lang="en-US" dirty="0"/>
            </a:br>
            <a:br>
              <a:rPr lang="en-US" dirty="0"/>
            </a:br>
            <a:br>
              <a:rPr lang="en-US" dirty="0"/>
            </a:br>
            <a:r>
              <a:rPr lang="en-US" dirty="0"/>
              <a:t>Ethical Issues for VRC’s in Vocational Recovery: Part 2</a:t>
            </a:r>
          </a:p>
        </p:txBody>
      </p:sp>
      <p:sp>
        <p:nvSpPr>
          <p:cNvPr id="3" name="Content Placeholder 2"/>
          <p:cNvSpPr>
            <a:spLocks noGrp="1"/>
          </p:cNvSpPr>
          <p:nvPr>
            <p:ph idx="1"/>
          </p:nvPr>
        </p:nvSpPr>
        <p:spPr/>
        <p:txBody>
          <a:bodyPr>
            <a:normAutofit/>
          </a:bodyPr>
          <a:lstStyle/>
          <a:p>
            <a:pPr algn="ctr">
              <a:buNone/>
            </a:pPr>
            <a:endParaRPr lang="en-US" sz="3600" dirty="0"/>
          </a:p>
          <a:p>
            <a:pPr algn="ctr">
              <a:buNone/>
            </a:pPr>
            <a:endParaRPr lang="en-US" sz="3600" dirty="0"/>
          </a:p>
          <a:p>
            <a:pPr algn="ctr">
              <a:buNone/>
            </a:pPr>
            <a:r>
              <a:rPr lang="en-US" sz="3600" dirty="0"/>
              <a:t>Nick Choppa, MA, CRC, CCM, CDMS</a:t>
            </a:r>
          </a:p>
          <a:p>
            <a:pPr algn="ctr">
              <a:buNone/>
            </a:pPr>
            <a:r>
              <a:rPr lang="en-US" sz="4000" dirty="0"/>
              <a:t>John R. Cary, MA, CRC, CDMS</a:t>
            </a:r>
          </a:p>
          <a:p>
            <a:pPr algn="ctr">
              <a:buNone/>
            </a:pPr>
            <a:endParaRPr lang="en-US" sz="4000" dirty="0"/>
          </a:p>
          <a:p>
            <a:pPr algn="ctr">
              <a:buNone/>
            </a:pPr>
            <a:r>
              <a:rPr lang="en-US" sz="4000" dirty="0"/>
              <a:t>August 18,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a:t>Protocol When Facing Ethical Dilemmas? </a:t>
            </a:r>
          </a:p>
        </p:txBody>
      </p:sp>
      <p:sp>
        <p:nvSpPr>
          <p:cNvPr id="3" name="Content Placeholder 2"/>
          <p:cNvSpPr>
            <a:spLocks noGrp="1"/>
          </p:cNvSpPr>
          <p:nvPr>
            <p:ph idx="1"/>
          </p:nvPr>
        </p:nvSpPr>
        <p:spPr/>
        <p:txBody>
          <a:bodyPr>
            <a:normAutofit/>
          </a:bodyPr>
          <a:lstStyle/>
          <a:p>
            <a:r>
              <a:rPr lang="en-US" dirty="0"/>
              <a:t>Document the ethical issue, your steps to resolve them, and responsibility to address ethical issue. </a:t>
            </a:r>
          </a:p>
          <a:p>
            <a:pPr>
              <a:buNone/>
            </a:pPr>
            <a:endParaRPr lang="en-US" dirty="0"/>
          </a:p>
          <a:p>
            <a:r>
              <a:rPr lang="en-US" dirty="0"/>
              <a:t>Consult with a supervisor </a:t>
            </a:r>
            <a:r>
              <a:rPr lang="en-US" b="1" dirty="0"/>
              <a:t>and/or </a:t>
            </a:r>
            <a:r>
              <a:rPr lang="en-US" dirty="0"/>
              <a:t>another certified counselor. </a:t>
            </a:r>
          </a:p>
          <a:p>
            <a:pPr>
              <a:buNone/>
            </a:pPr>
            <a:endParaRPr lang="en-US" dirty="0"/>
          </a:p>
          <a:p>
            <a:r>
              <a:rPr lang="en-US" dirty="0"/>
              <a:t>Review your code(s) and understand the laws.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Ethics and Communication </a:t>
            </a:r>
          </a:p>
        </p:txBody>
      </p:sp>
      <p:sp>
        <p:nvSpPr>
          <p:cNvPr id="3" name="Content Placeholder 2"/>
          <p:cNvSpPr>
            <a:spLocks noGrp="1"/>
          </p:cNvSpPr>
          <p:nvPr>
            <p:ph idx="1"/>
          </p:nvPr>
        </p:nvSpPr>
        <p:spPr/>
        <p:txBody>
          <a:bodyPr/>
          <a:lstStyle/>
          <a:p>
            <a:pPr marL="0" indent="0">
              <a:spcBef>
                <a:spcPts val="600"/>
              </a:spcBef>
              <a:buNone/>
            </a:pPr>
            <a:r>
              <a:rPr lang="en-US" sz="2800" b="1" dirty="0">
                <a:latin typeface="Times New Roman" panose="02020603050405020304" pitchFamily="18" charset="0"/>
                <a:cs typeface="Times New Roman" panose="02020603050405020304" pitchFamily="18" charset="0"/>
              </a:rPr>
              <a:t>“Simple Rule” Based Communication</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best facilitates:</a:t>
            </a:r>
          </a:p>
          <a:p>
            <a:pPr>
              <a:spcBef>
                <a:spcPts val="600"/>
              </a:spcBef>
              <a:buClrTx/>
              <a:buSzPct val="100000"/>
            </a:pPr>
            <a:r>
              <a:rPr lang="en-US" sz="2800" dirty="0">
                <a:latin typeface="Times New Roman" panose="02020603050405020304" pitchFamily="18" charset="0"/>
                <a:cs typeface="Times New Roman" panose="02020603050405020304" pitchFamily="18" charset="0"/>
              </a:rPr>
              <a:t>Communicating accurate information </a:t>
            </a:r>
          </a:p>
          <a:p>
            <a:pPr>
              <a:spcBef>
                <a:spcPts val="600"/>
              </a:spcBef>
              <a:buClrTx/>
              <a:buSzPct val="100000"/>
            </a:pPr>
            <a:r>
              <a:rPr lang="en-US" sz="2800" dirty="0">
                <a:latin typeface="Times New Roman" panose="02020603050405020304" pitchFamily="18" charset="0"/>
                <a:cs typeface="Times New Roman" panose="02020603050405020304" pitchFamily="18" charset="0"/>
              </a:rPr>
              <a:t>Clarifying common misconceptions</a:t>
            </a:r>
          </a:p>
          <a:p>
            <a:pPr>
              <a:spcBef>
                <a:spcPts val="600"/>
              </a:spcBef>
              <a:buClrTx/>
              <a:buSzPct val="100000"/>
            </a:pPr>
            <a:r>
              <a:rPr lang="en-US" sz="2800" dirty="0">
                <a:latin typeface="Times New Roman" panose="02020603050405020304" pitchFamily="18" charset="0"/>
                <a:cs typeface="Times New Roman" panose="02020603050405020304" pitchFamily="18" charset="0"/>
              </a:rPr>
              <a:t>Clarifying notoriously ambiguous information related to policy, procedure, and decision making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Ethics and Communication </a:t>
            </a:r>
          </a:p>
        </p:txBody>
      </p:sp>
      <p:sp>
        <p:nvSpPr>
          <p:cNvPr id="3" name="Content Placeholder 2"/>
          <p:cNvSpPr>
            <a:spLocks noGrp="1"/>
          </p:cNvSpPr>
          <p:nvPr>
            <p:ph idx="1"/>
          </p:nvPr>
        </p:nvSpPr>
        <p:spPr/>
        <p:txBody>
          <a:bodyPr/>
          <a:lstStyle/>
          <a:p>
            <a:pPr>
              <a:buNone/>
            </a:pPr>
            <a:r>
              <a:rPr lang="en-US" sz="2400" b="1" dirty="0">
                <a:latin typeface="Times New Roman" panose="02020603050405020304" pitchFamily="18" charset="0"/>
                <a:cs typeface="Times New Roman" panose="02020603050405020304" pitchFamily="18" charset="0"/>
              </a:rPr>
              <a:t>“Simple Rule” Based Communication</a:t>
            </a:r>
          </a:p>
          <a:p>
            <a:pPr marL="342900" lvl="0" indent="-3429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Careful consideration of the low health literacy levels. </a:t>
            </a:r>
          </a:p>
          <a:p>
            <a:pPr marL="342900" lvl="0" indent="-3429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Educational, procedural, rights and responsibilities, and other essential information is communicated in a thorough, comprehensive, accessible, and unambiguous fashion to ensure maximal clarity.</a:t>
            </a:r>
          </a:p>
          <a:p>
            <a:pPr marL="800100" lvl="1" indent="-342900">
              <a:spcAft>
                <a:spcPts val="600"/>
              </a:spcAft>
              <a:buFont typeface="Courier New" panose="02070309020205020404" pitchFamily="49" charset="0"/>
              <a:buChar char="o"/>
            </a:pPr>
            <a:r>
              <a:rPr lang="en-US" u="sng" dirty="0">
                <a:latin typeface="Times New Roman" panose="02020603050405020304" pitchFamily="18" charset="0"/>
                <a:cs typeface="Times New Roman" panose="02020603050405020304" pitchFamily="18" charset="0"/>
              </a:rPr>
              <a:t>In other words, keep it simple and straight forward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Ethics and Communication </a:t>
            </a:r>
          </a:p>
        </p:txBody>
      </p:sp>
      <p:sp>
        <p:nvSpPr>
          <p:cNvPr id="3" name="Content Placeholder 2"/>
          <p:cNvSpPr>
            <a:spLocks noGrp="1"/>
          </p:cNvSpPr>
          <p:nvPr>
            <p:ph idx="1"/>
          </p:nvPr>
        </p:nvSpPr>
        <p:spPr/>
        <p:txBody>
          <a:bodyPr/>
          <a:lstStyle/>
          <a:p>
            <a:pPr>
              <a:buNone/>
            </a:pPr>
            <a:r>
              <a:rPr lang="en-US" sz="2800" b="1" dirty="0">
                <a:latin typeface="Times New Roman" panose="02020603050405020304" pitchFamily="18" charset="0"/>
                <a:cs typeface="Times New Roman" panose="02020603050405020304" pitchFamily="18" charset="0"/>
              </a:rPr>
              <a:t>“Knowledge Brokering”</a:t>
            </a:r>
          </a:p>
          <a:p>
            <a:pPr>
              <a:buNone/>
            </a:pPr>
            <a:endParaRPr lang="en-US" sz="1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Shaw et al. suggest that understanding and actively engaging in “knowledge brokering” with injured workers is the key to overall empowerment and to returning control to the injured worker, thus helping with their transition back to work.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Ethics and Communication </a:t>
            </a:r>
          </a:p>
        </p:txBody>
      </p:sp>
      <p:sp>
        <p:nvSpPr>
          <p:cNvPr id="3" name="Content Placeholder 2"/>
          <p:cNvSpPr>
            <a:spLocks noGrp="1"/>
          </p:cNvSpPr>
          <p:nvPr>
            <p:ph idx="1"/>
          </p:nvPr>
        </p:nvSpPr>
        <p:spPr/>
        <p:txBody>
          <a:bodyPr>
            <a:normAutofit/>
          </a:bodyPr>
          <a:lstStyle/>
          <a:p>
            <a:pPr lvl="0">
              <a:spcAft>
                <a:spcPts val="600"/>
              </a:spcAft>
              <a:buNone/>
            </a:pPr>
            <a:r>
              <a:rPr lang="en-US" sz="2800" dirty="0">
                <a:latin typeface="Times New Roman" panose="02020603050405020304" pitchFamily="18" charset="0"/>
                <a:cs typeface="Times New Roman" panose="02020603050405020304" pitchFamily="18" charset="0"/>
              </a:rPr>
              <a:t>Strategies for formal and informal exchange of information between professionals and injured workers: </a:t>
            </a:r>
          </a:p>
          <a:p>
            <a:pPr marL="342900" lvl="0" indent="-3429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Establish shared roles and expectations</a:t>
            </a:r>
          </a:p>
          <a:p>
            <a:pPr marL="342900" lvl="0" indent="-3429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Advance collaboration and expertise</a:t>
            </a:r>
          </a:p>
          <a:p>
            <a:pPr marL="342900" lvl="0" indent="-3429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Assess needs and evaluate outcomes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Ethics and Communication </a:t>
            </a:r>
          </a:p>
        </p:txBody>
      </p:sp>
      <p:sp>
        <p:nvSpPr>
          <p:cNvPr id="3" name="Content Placeholder 2"/>
          <p:cNvSpPr>
            <a:spLocks noGrp="1"/>
          </p:cNvSpPr>
          <p:nvPr>
            <p:ph idx="1"/>
          </p:nvPr>
        </p:nvSpPr>
        <p:spPr/>
        <p:txBody>
          <a:bodyPr>
            <a:normAutofit/>
          </a:bodyPr>
          <a:lstStyle/>
          <a:p>
            <a:pPr lvl="0">
              <a:spcAft>
                <a:spcPts val="600"/>
              </a:spcAft>
            </a:pPr>
            <a:r>
              <a:rPr lang="en-US" sz="2000" dirty="0">
                <a:latin typeface="Times New Roman" panose="02020603050405020304" pitchFamily="18" charset="0"/>
                <a:cs typeface="Times New Roman" panose="02020603050405020304" pitchFamily="18" charset="0"/>
              </a:rPr>
              <a:t>A six part strategy for “Facilitating Interactive Knowledge Transfer”: </a:t>
            </a:r>
          </a:p>
          <a:p>
            <a:pPr marL="914400" lvl="1" indent="-457200">
              <a:spcAft>
                <a:spcPts val="600"/>
              </a:spcAft>
              <a:buFont typeface="+mj-lt"/>
              <a:buAutoNum type="arabicPeriod"/>
            </a:pPr>
            <a:r>
              <a:rPr lang="en-US" sz="2000" dirty="0">
                <a:latin typeface="Times New Roman" panose="02020603050405020304" pitchFamily="18" charset="0"/>
                <a:cs typeface="Times New Roman" panose="02020603050405020304" pitchFamily="18" charset="0"/>
              </a:rPr>
              <a:t>Understand the worker’s context and readiness to learn </a:t>
            </a:r>
          </a:p>
          <a:p>
            <a:pPr marL="914400" lvl="1" indent="-457200">
              <a:spcAft>
                <a:spcPts val="600"/>
              </a:spcAft>
              <a:buFont typeface="+mj-lt"/>
              <a:buAutoNum type="arabicPeriod"/>
            </a:pPr>
            <a:r>
              <a:rPr lang="en-US" sz="2000" dirty="0">
                <a:latin typeface="Times New Roman" panose="02020603050405020304" pitchFamily="18" charset="0"/>
                <a:cs typeface="Times New Roman" panose="02020603050405020304" pitchFamily="18" charset="0"/>
              </a:rPr>
              <a:t>Explore to discover the worker’s informational needs </a:t>
            </a:r>
          </a:p>
          <a:p>
            <a:pPr marL="914400" lvl="1" indent="-457200">
              <a:spcAft>
                <a:spcPts val="600"/>
              </a:spcAft>
              <a:buFont typeface="+mj-lt"/>
              <a:buAutoNum type="arabicPeriod"/>
            </a:pPr>
            <a:r>
              <a:rPr lang="en-US" sz="2000" dirty="0">
                <a:latin typeface="Times New Roman" panose="02020603050405020304" pitchFamily="18" charset="0"/>
                <a:cs typeface="Times New Roman" panose="02020603050405020304" pitchFamily="18" charset="0"/>
              </a:rPr>
              <a:t>Invite the injured worker to participate in an exchange of  information </a:t>
            </a:r>
          </a:p>
          <a:p>
            <a:pPr marL="914400" lvl="1" indent="-457200">
              <a:spcAft>
                <a:spcPts val="600"/>
              </a:spcAft>
              <a:buFont typeface="+mj-lt"/>
              <a:buAutoNum type="arabicPeriod"/>
            </a:pPr>
            <a:r>
              <a:rPr lang="en-US" sz="2000" dirty="0">
                <a:latin typeface="Times New Roman" panose="02020603050405020304" pitchFamily="18" charset="0"/>
                <a:cs typeface="Times New Roman" panose="02020603050405020304" pitchFamily="18" charset="0"/>
              </a:rPr>
              <a:t>Make a plan including regular opportunities for injured workers to engage in the knowledge exchange</a:t>
            </a:r>
          </a:p>
          <a:p>
            <a:pPr marL="914400" lvl="1" indent="-457200">
              <a:spcAft>
                <a:spcPts val="600"/>
              </a:spcAft>
              <a:buFont typeface="+mj-lt"/>
              <a:buAutoNum type="arabicPeriod"/>
            </a:pPr>
            <a:r>
              <a:rPr lang="en-US" sz="2000" dirty="0">
                <a:latin typeface="Times New Roman" panose="02020603050405020304" pitchFamily="18" charset="0"/>
                <a:cs typeface="Times New Roman" panose="02020603050405020304" pitchFamily="18" charset="0"/>
              </a:rPr>
              <a:t>Identify and develop social contexts supporting information exchange </a:t>
            </a:r>
          </a:p>
          <a:p>
            <a:pPr marL="914400" lvl="1" indent="-457200">
              <a:spcAft>
                <a:spcPts val="600"/>
              </a:spcAft>
              <a:buFont typeface="+mj-lt"/>
              <a:buAutoNum type="arabicPeriod"/>
            </a:pPr>
            <a:r>
              <a:rPr lang="en-US" sz="2000" dirty="0">
                <a:latin typeface="Times New Roman" panose="02020603050405020304" pitchFamily="18" charset="0"/>
                <a:cs typeface="Times New Roman" panose="02020603050405020304" pitchFamily="18" charset="0"/>
              </a:rPr>
              <a:t>Individualize the information to the injured worker, i.e., “match approach with needs.” </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#1</a:t>
            </a:r>
            <a:br>
              <a:rPr lang="en-US" dirty="0"/>
            </a:br>
            <a:endParaRPr lang="en-US" dirty="0"/>
          </a:p>
        </p:txBody>
      </p:sp>
      <p:sp>
        <p:nvSpPr>
          <p:cNvPr id="3" name="Content Placeholder 2"/>
          <p:cNvSpPr>
            <a:spLocks noGrp="1"/>
          </p:cNvSpPr>
          <p:nvPr>
            <p:ph idx="1"/>
          </p:nvPr>
        </p:nvSpPr>
        <p:spPr/>
        <p:txBody>
          <a:bodyPr/>
          <a:lstStyle/>
          <a:p>
            <a:pPr>
              <a:buNone/>
            </a:pPr>
            <a:r>
              <a:rPr lang="en-US" dirty="0"/>
              <a:t>Employer representative that attempts to dictate the direction of vocational services. </a:t>
            </a:r>
          </a:p>
          <a:p>
            <a:pPr>
              <a:buNone/>
            </a:pPr>
            <a:endParaRPr lang="en-US" dirty="0"/>
          </a:p>
          <a:p>
            <a:r>
              <a:rPr lang="en-US" b="1" u="sng" dirty="0"/>
              <a:t>Autonomy</a:t>
            </a:r>
            <a:r>
              <a:rPr lang="en-US" dirty="0"/>
              <a:t>: To respect the rights of clients to be </a:t>
            </a:r>
            <a:r>
              <a:rPr lang="en-US" dirty="0" err="1"/>
              <a:t>selfgoverning</a:t>
            </a:r>
            <a:r>
              <a:rPr lang="en-US" dirty="0"/>
              <a:t> within their social and cultural framework.</a:t>
            </a:r>
          </a:p>
          <a:p>
            <a:r>
              <a:rPr lang="en-US" b="1" u="sng" dirty="0"/>
              <a:t>Beneficence: </a:t>
            </a:r>
            <a:r>
              <a:rPr lang="en-US" dirty="0"/>
              <a:t>To do good to others; to promote the well-being of clients.</a:t>
            </a:r>
          </a:p>
          <a:p>
            <a:r>
              <a:rPr lang="en-US" b="1" u="sng" dirty="0" err="1"/>
              <a:t>Nonmaleficence</a:t>
            </a:r>
            <a:r>
              <a:rPr lang="en-US" b="1" u="sng" dirty="0"/>
              <a:t>: </a:t>
            </a:r>
            <a:r>
              <a:rPr lang="en-US" dirty="0"/>
              <a:t>To do no harm to others.</a:t>
            </a:r>
          </a:p>
          <a:p>
            <a:pPr>
              <a:buNone/>
            </a:pPr>
            <a:endParaRPr lang="en-US" dirty="0"/>
          </a:p>
          <a:p>
            <a:pPr>
              <a:buNone/>
            </a:pP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#2</a:t>
            </a:r>
            <a:br>
              <a:rPr lang="en-US" dirty="0"/>
            </a:br>
            <a:endParaRPr lang="en-US" dirty="0"/>
          </a:p>
        </p:txBody>
      </p:sp>
      <p:sp>
        <p:nvSpPr>
          <p:cNvPr id="3" name="Content Placeholder 2"/>
          <p:cNvSpPr>
            <a:spLocks noGrp="1"/>
          </p:cNvSpPr>
          <p:nvPr>
            <p:ph idx="1"/>
          </p:nvPr>
        </p:nvSpPr>
        <p:spPr/>
        <p:txBody>
          <a:bodyPr>
            <a:normAutofit fontScale="92500"/>
          </a:bodyPr>
          <a:lstStyle/>
          <a:p>
            <a:pPr marL="514350" indent="-514350">
              <a:buNone/>
            </a:pPr>
            <a:r>
              <a:rPr lang="en-US" dirty="0"/>
              <a:t>Advocacy harmful by MDs or clinical practitioners. </a:t>
            </a:r>
          </a:p>
          <a:p>
            <a:pPr marL="514350" indent="-514350">
              <a:buNone/>
            </a:pPr>
            <a:endParaRPr lang="en-US" dirty="0"/>
          </a:p>
          <a:p>
            <a:r>
              <a:rPr lang="en-US" b="1" u="sng" dirty="0"/>
              <a:t>Autonomy</a:t>
            </a:r>
            <a:r>
              <a:rPr lang="en-US" dirty="0"/>
              <a:t>: To respect the rights of clients to be </a:t>
            </a:r>
            <a:r>
              <a:rPr lang="en-US" dirty="0" err="1"/>
              <a:t>selfgoverning</a:t>
            </a:r>
            <a:r>
              <a:rPr lang="en-US" dirty="0"/>
              <a:t> within their social and cultural framework.</a:t>
            </a:r>
          </a:p>
          <a:p>
            <a:r>
              <a:rPr lang="en-US" b="1" u="sng" dirty="0"/>
              <a:t>Beneficence: </a:t>
            </a:r>
            <a:r>
              <a:rPr lang="en-US" dirty="0"/>
              <a:t>To do good to others; to promote the well-being of clients.</a:t>
            </a:r>
          </a:p>
          <a:p>
            <a:r>
              <a:rPr lang="en-US" b="1" u="sng" dirty="0" err="1"/>
              <a:t>Nonmaleficence</a:t>
            </a:r>
            <a:r>
              <a:rPr lang="en-US" b="1" u="sng" dirty="0"/>
              <a:t>: </a:t>
            </a:r>
            <a:r>
              <a:rPr lang="en-US" dirty="0"/>
              <a:t>To do no harm to others.</a:t>
            </a:r>
          </a:p>
          <a:p>
            <a:r>
              <a:rPr lang="en-US" b="1" u="sng" dirty="0"/>
              <a:t>Justice: </a:t>
            </a:r>
            <a:r>
              <a:rPr lang="en-US" dirty="0"/>
              <a:t>To be fair in the treatment of all clients; to provide appropriate services to all.</a:t>
            </a:r>
          </a:p>
          <a:p>
            <a:r>
              <a:rPr lang="en-US" b="1" u="sng" dirty="0"/>
              <a:t>Veracity: </a:t>
            </a:r>
            <a:r>
              <a:rPr lang="en-US" dirty="0"/>
              <a:t>To be honest. </a:t>
            </a:r>
          </a:p>
          <a:p>
            <a:endParaRPr lang="en-US" dirty="0"/>
          </a:p>
          <a:p>
            <a:pPr>
              <a:buNone/>
            </a:pPr>
            <a:endParaRPr lang="en-US" dirty="0"/>
          </a:p>
          <a:p>
            <a:pPr>
              <a:buNone/>
            </a:pP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#3</a:t>
            </a:r>
            <a:br>
              <a:rPr lang="en-US" dirty="0"/>
            </a:br>
            <a:endParaRPr lang="en-US" dirty="0"/>
          </a:p>
        </p:txBody>
      </p:sp>
      <p:sp>
        <p:nvSpPr>
          <p:cNvPr id="3" name="Content Placeholder 2"/>
          <p:cNvSpPr>
            <a:spLocks noGrp="1"/>
          </p:cNvSpPr>
          <p:nvPr>
            <p:ph idx="1"/>
          </p:nvPr>
        </p:nvSpPr>
        <p:spPr/>
        <p:txBody>
          <a:bodyPr>
            <a:normAutofit/>
          </a:bodyPr>
          <a:lstStyle/>
          <a:p>
            <a:pPr marL="514350" indent="-514350">
              <a:buNone/>
            </a:pPr>
            <a:r>
              <a:rPr lang="en-US" dirty="0"/>
              <a:t>Meeting in public places. </a:t>
            </a:r>
          </a:p>
          <a:p>
            <a:pPr marL="514350" indent="-514350">
              <a:buNone/>
            </a:pPr>
            <a:endParaRPr lang="en-US" dirty="0"/>
          </a:p>
          <a:p>
            <a:r>
              <a:rPr lang="en-US" b="1" u="sng" dirty="0" err="1"/>
              <a:t>Nonmaleficence</a:t>
            </a:r>
            <a:r>
              <a:rPr lang="en-US" b="1" u="sng" dirty="0"/>
              <a:t>: </a:t>
            </a:r>
            <a:r>
              <a:rPr lang="en-US" dirty="0"/>
              <a:t>To do no harm to others.</a:t>
            </a:r>
          </a:p>
          <a:p>
            <a:r>
              <a:rPr lang="en-US" b="1" u="sng" dirty="0"/>
              <a:t>Justice: </a:t>
            </a:r>
            <a:r>
              <a:rPr lang="en-US" dirty="0"/>
              <a:t>To be fair in the treatment of all clients; to provide appropriate services to all.</a:t>
            </a:r>
          </a:p>
          <a:p>
            <a:r>
              <a:rPr lang="en-US" b="1" u="sng" dirty="0"/>
              <a:t>Veracity: </a:t>
            </a:r>
            <a:r>
              <a:rPr lang="en-US" dirty="0"/>
              <a:t>To be honest. </a:t>
            </a:r>
          </a:p>
          <a:p>
            <a:r>
              <a:rPr lang="en-US" b="1" u="sng" dirty="0"/>
              <a:t>Autonomy</a:t>
            </a:r>
            <a:r>
              <a:rPr lang="en-US" dirty="0"/>
              <a:t>: To respect the rights of clients to be </a:t>
            </a:r>
            <a:r>
              <a:rPr lang="en-US" dirty="0" err="1"/>
              <a:t>selfgoverning</a:t>
            </a:r>
            <a:r>
              <a:rPr lang="en-US" dirty="0"/>
              <a:t> within their social and cultural framework</a:t>
            </a:r>
          </a:p>
          <a:p>
            <a:endParaRPr lang="en-US" dirty="0"/>
          </a:p>
          <a:p>
            <a:pPr>
              <a:buNone/>
            </a:pPr>
            <a:endParaRPr lang="en-US" dirty="0"/>
          </a:p>
          <a:p>
            <a:pPr>
              <a:buNone/>
            </a:pP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#4</a:t>
            </a:r>
            <a:br>
              <a:rPr lang="en-US" dirty="0"/>
            </a:b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dirty="0"/>
              <a:t>Accepting gifts.</a:t>
            </a:r>
          </a:p>
          <a:p>
            <a:pPr marL="514350" indent="-514350">
              <a:buNone/>
            </a:pPr>
            <a:endParaRPr lang="en-US" dirty="0"/>
          </a:p>
          <a:p>
            <a:r>
              <a:rPr lang="en-US" sz="1600" b="1" u="sng" dirty="0"/>
              <a:t>CRC - </a:t>
            </a:r>
            <a:r>
              <a:rPr lang="en-US" sz="1600" dirty="0"/>
              <a:t>A.5. Roles and Relationships with Clients j. Accepting Gifts. Rehabilitation counselors understand the challenges of accepting gifts from clients and recognize that in some cultures small gifts are a token of respect and gratitude. When determining whether to accept gifts from clients, rehabilitation counselors take into account the cultural or community practice, therapeutic relationship, the monetary value of gifts, the client’s motivation for giving gifts, and the motivation of the rehabilitation counselor for accepting or declining gifts. Rehabilitation counselors are aware of and comply with their employers’ policies on accepting gifts.</a:t>
            </a:r>
          </a:p>
          <a:p>
            <a:endParaRPr lang="en-US" sz="1600" dirty="0"/>
          </a:p>
          <a:p>
            <a:r>
              <a:rPr lang="en-US" sz="1600" b="1" u="sng" dirty="0"/>
              <a:t>CDMS: </a:t>
            </a:r>
            <a:r>
              <a:rPr lang="en-US" sz="1600" dirty="0"/>
              <a:t>PRINCIPLE 3: Board-Certified Disability Management Specialists shall always maintain objectivity in their relationships with clients.</a:t>
            </a:r>
          </a:p>
          <a:p>
            <a:pPr>
              <a:buNone/>
            </a:pPr>
            <a:endParaRPr lang="en-US" sz="1600" dirty="0"/>
          </a:p>
          <a:p>
            <a:r>
              <a:rPr lang="en-US" sz="1600" b="1" u="sng" dirty="0"/>
              <a:t>ABVE:</a:t>
            </a:r>
            <a:r>
              <a:rPr lang="en-US" sz="1600" dirty="0"/>
              <a:t> Cannon 2- R2.1 Vocational Experts will make clear to referral sources, parties, and evaluees any limitations that may affect the evaluative relationship.</a:t>
            </a:r>
          </a:p>
          <a:p>
            <a:endParaRPr lang="en-US" dirty="0"/>
          </a:p>
          <a:p>
            <a:pPr>
              <a:buNone/>
            </a:pPr>
            <a:endParaRPr lang="en-US" dirty="0"/>
          </a:p>
          <a:p>
            <a:pPr>
              <a:buNone/>
            </a:pP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Overview/Objectives</a:t>
            </a:r>
          </a:p>
        </p:txBody>
      </p:sp>
      <p:sp>
        <p:nvSpPr>
          <p:cNvPr id="3" name="Content Placeholder 2"/>
          <p:cNvSpPr>
            <a:spLocks noGrp="1"/>
          </p:cNvSpPr>
          <p:nvPr>
            <p:ph idx="1"/>
          </p:nvPr>
        </p:nvSpPr>
        <p:spPr/>
        <p:txBody>
          <a:bodyPr>
            <a:normAutofit fontScale="25000" lnSpcReduction="20000"/>
          </a:bodyPr>
          <a:lstStyle/>
          <a:p>
            <a:r>
              <a:rPr lang="en-US" sz="9600" dirty="0"/>
              <a:t>Background, Role, and Scope of VRC’s.</a:t>
            </a:r>
          </a:p>
          <a:p>
            <a:pPr>
              <a:buNone/>
            </a:pPr>
            <a:endParaRPr lang="en-US" sz="9600" dirty="0"/>
          </a:p>
          <a:p>
            <a:r>
              <a:rPr lang="en-US" sz="9600" dirty="0"/>
              <a:t>Ethical Codes, The Client, and the Law.</a:t>
            </a:r>
          </a:p>
          <a:p>
            <a:pPr>
              <a:buNone/>
            </a:pPr>
            <a:endParaRPr lang="en-US" sz="9600" dirty="0"/>
          </a:p>
          <a:p>
            <a:r>
              <a:rPr lang="en-US" sz="9600" dirty="0"/>
              <a:t>VR Model and Ethical Alignment.</a:t>
            </a:r>
          </a:p>
          <a:p>
            <a:pPr>
              <a:buNone/>
            </a:pPr>
            <a:endParaRPr lang="en-US" sz="9600" dirty="0"/>
          </a:p>
          <a:p>
            <a:r>
              <a:rPr lang="en-US" sz="9600" dirty="0"/>
              <a:t>Ethical Scenarios, Post-Covid Era, and Q&amp;A. </a:t>
            </a:r>
          </a:p>
          <a:p>
            <a:endParaRPr lang="en-US" sz="9600" dirty="0"/>
          </a:p>
          <a:p>
            <a:pPr>
              <a:buNone/>
            </a:pPr>
            <a:endParaRPr lang="en-US" sz="9600" dirty="0"/>
          </a:p>
          <a:p>
            <a:pPr lvl="0">
              <a:buNone/>
            </a:pPr>
            <a:endParaRPr lang="en-US" sz="9600" dirty="0"/>
          </a:p>
          <a:p>
            <a:pPr lvl="0">
              <a:buNone/>
            </a:pPr>
            <a:endParaRPr lang="en-US" sz="7400" dirty="0"/>
          </a:p>
          <a:p>
            <a:pPr lvl="0">
              <a:buNone/>
            </a:pPr>
            <a:br>
              <a:rPr lang="en-US" dirty="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#5</a:t>
            </a:r>
            <a:br>
              <a:rPr lang="en-US" dirty="0"/>
            </a:br>
            <a:endParaRPr lang="en-US" dirty="0"/>
          </a:p>
        </p:txBody>
      </p:sp>
      <p:sp>
        <p:nvSpPr>
          <p:cNvPr id="3" name="Content Placeholder 2"/>
          <p:cNvSpPr>
            <a:spLocks noGrp="1"/>
          </p:cNvSpPr>
          <p:nvPr>
            <p:ph idx="1"/>
          </p:nvPr>
        </p:nvSpPr>
        <p:spPr/>
        <p:txBody>
          <a:bodyPr>
            <a:normAutofit/>
          </a:bodyPr>
          <a:lstStyle/>
          <a:p>
            <a:pPr marL="514350" indent="-514350">
              <a:buNone/>
            </a:pPr>
            <a:r>
              <a:rPr lang="en-US" dirty="0"/>
              <a:t>Meeting in person or over the phone.</a:t>
            </a:r>
          </a:p>
          <a:p>
            <a:pPr marL="514350" indent="-514350">
              <a:buNone/>
            </a:pPr>
            <a:endParaRPr lang="en-US" dirty="0"/>
          </a:p>
          <a:p>
            <a:r>
              <a:rPr lang="en-US" b="1" u="sng" dirty="0"/>
              <a:t>Autonomy</a:t>
            </a:r>
            <a:r>
              <a:rPr lang="en-US" dirty="0"/>
              <a:t>: To respect the rights of clients to be </a:t>
            </a:r>
            <a:r>
              <a:rPr lang="en-US" dirty="0" err="1"/>
              <a:t>selfgoverning</a:t>
            </a:r>
            <a:r>
              <a:rPr lang="en-US" dirty="0"/>
              <a:t> within their social and cultural framework.</a:t>
            </a:r>
          </a:p>
          <a:p>
            <a:r>
              <a:rPr lang="en-US" b="1" u="sng" dirty="0"/>
              <a:t>Beneficence: </a:t>
            </a:r>
            <a:r>
              <a:rPr lang="en-US" dirty="0"/>
              <a:t>To do good to others; to promote the well-being of clients.</a:t>
            </a:r>
          </a:p>
          <a:p>
            <a:r>
              <a:rPr lang="en-US" b="1" u="sng" dirty="0"/>
              <a:t>Justice: </a:t>
            </a:r>
            <a:r>
              <a:rPr lang="en-US" dirty="0"/>
              <a:t>To be fair in the treatment of all clients; to provide appropriate services to all.</a:t>
            </a:r>
          </a:p>
          <a:p>
            <a:endParaRPr lang="en-US" dirty="0"/>
          </a:p>
          <a:p>
            <a:pPr>
              <a:buNone/>
            </a:pPr>
            <a:endParaRPr lang="en-US" dirty="0"/>
          </a:p>
          <a:p>
            <a:pPr>
              <a:buNone/>
            </a:pP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rmAutofit fontScale="90000"/>
          </a:bodyPr>
          <a:lstStyle/>
          <a:p>
            <a:pPr algn="ctr"/>
            <a:r>
              <a:rPr lang="en-US" dirty="0"/>
              <a:t>Ethical Situation #5 – continued </a:t>
            </a:r>
            <a:br>
              <a:rPr lang="en-US" dirty="0"/>
            </a:br>
            <a:r>
              <a:rPr lang="en-US" dirty="0"/>
              <a:t>ERA OF COVID</a:t>
            </a:r>
            <a:br>
              <a:rPr lang="en-US" dirty="0"/>
            </a:br>
            <a:endParaRPr lang="en-US" dirty="0"/>
          </a:p>
        </p:txBody>
      </p:sp>
      <p:sp>
        <p:nvSpPr>
          <p:cNvPr id="3" name="Content Placeholder 2"/>
          <p:cNvSpPr>
            <a:spLocks noGrp="1"/>
          </p:cNvSpPr>
          <p:nvPr>
            <p:ph idx="1"/>
          </p:nvPr>
        </p:nvSpPr>
        <p:spPr>
          <a:xfrm>
            <a:off x="457200" y="2209800"/>
            <a:ext cx="8229600" cy="4389120"/>
          </a:xfrm>
        </p:spPr>
        <p:txBody>
          <a:bodyPr>
            <a:normAutofit fontScale="77500" lnSpcReduction="20000"/>
          </a:bodyPr>
          <a:lstStyle/>
          <a:p>
            <a:pPr marL="514350" indent="-514350">
              <a:buNone/>
            </a:pPr>
            <a:r>
              <a:rPr lang="en-US" dirty="0"/>
              <a:t>Meeting in person versus video conference alternatives. </a:t>
            </a:r>
          </a:p>
          <a:p>
            <a:pPr marL="514350" indent="-514350">
              <a:buNone/>
            </a:pPr>
            <a:endParaRPr lang="en-US" dirty="0"/>
          </a:p>
          <a:p>
            <a:pPr marL="514350" indent="-514350"/>
            <a:r>
              <a:rPr lang="en-US" b="1" dirty="0"/>
              <a:t>CRC - Section J: Technology, Social Media, and Distance Counseling </a:t>
            </a:r>
            <a:r>
              <a:rPr lang="en-US" dirty="0"/>
              <a:t>Rehabilitation counselors recognize that service provision is not limited to in- person, face-to-face interactions. Rehabilitation counselors actively attempt to  understand the evolving nature of technology, social media, and distance  Counseling and how such resources may be used to better serve their clients.  Rehabilitation counselors appreciate the implications for legal and ethical  Practice when using technology, social media, or distance counseling and are particularly mindful of issues related to confidentiality, accessibility, and online behavior. </a:t>
            </a:r>
          </a:p>
          <a:p>
            <a:pPr marL="514350" indent="-514350">
              <a:buNone/>
            </a:pPr>
            <a:endParaRPr lang="en-US" dirty="0"/>
          </a:p>
          <a:p>
            <a:pPr marL="514350" indent="-514350"/>
            <a:r>
              <a:rPr lang="en-US" b="1" dirty="0"/>
              <a:t>J.3. a. Informed Consent and Disclosure. </a:t>
            </a:r>
            <a:r>
              <a:rPr lang="en-US" dirty="0"/>
              <a:t>Clients have the freedom to choose whether to  use technology based distance counseling within the rehabilitation counseling process. </a:t>
            </a:r>
          </a:p>
          <a:p>
            <a:pPr>
              <a:buNone/>
            </a:pPr>
            <a:endParaRPr lang="en-US" dirty="0"/>
          </a:p>
          <a:p>
            <a:pPr>
              <a:buNone/>
            </a:pP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#6</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None/>
            </a:pPr>
            <a:r>
              <a:rPr lang="en-US" dirty="0"/>
              <a:t>Working with hostile, threatening, angry clients</a:t>
            </a:r>
          </a:p>
          <a:p>
            <a:endParaRPr lang="en-US" dirty="0"/>
          </a:p>
          <a:p>
            <a:r>
              <a:rPr lang="en-US" b="1" dirty="0"/>
              <a:t>CRC, A.8.:</a:t>
            </a:r>
          </a:p>
          <a:p>
            <a:pPr>
              <a:buNone/>
            </a:pPr>
            <a:endParaRPr lang="en-US" b="1" dirty="0"/>
          </a:p>
          <a:p>
            <a:pPr>
              <a:buNone/>
            </a:pPr>
            <a:r>
              <a:rPr lang="en-US" b="1" dirty="0"/>
              <a:t>	 c. Appropriate Termination and Referral. </a:t>
            </a:r>
            <a:r>
              <a:rPr lang="en-US" dirty="0"/>
              <a:t>Rehabilitation counselors may terminate services when in jeopardy of harm by clients or other persons with whom clients have a relationship.</a:t>
            </a:r>
          </a:p>
          <a:p>
            <a:pPr>
              <a:buNone/>
            </a:pPr>
            <a:r>
              <a:rPr lang="en-US" b="1" dirty="0"/>
              <a:t>	</a:t>
            </a:r>
          </a:p>
          <a:p>
            <a:pPr>
              <a:buNone/>
            </a:pPr>
            <a:r>
              <a:rPr lang="en-US" b="1" dirty="0"/>
              <a:t>	d. Appropriate Transfer of Services. </a:t>
            </a:r>
            <a:r>
              <a:rPr lang="en-US" dirty="0"/>
              <a:t>When rehabilitation counselors transfer or refer clients to other practitioners, they make reasonable efforts to ensure that appropriate counseling, services, and administrative processes are completed in a timely manner and that appropriate information and records are communicated and/or transferred to the referral source to facilitate a smooth transition.</a:t>
            </a:r>
          </a:p>
          <a:p>
            <a:pPr>
              <a:buNone/>
            </a:pPr>
            <a:r>
              <a:rPr lang="en-US" b="1" dirty="0"/>
              <a:t>	</a:t>
            </a:r>
          </a:p>
          <a:p>
            <a:pPr>
              <a:buNone/>
            </a:pPr>
            <a:r>
              <a:rPr lang="en-US" b="1" dirty="0"/>
              <a:t>	e. Abandonment Prohibited. </a:t>
            </a:r>
            <a:r>
              <a:rPr lang="en-US" dirty="0"/>
              <a:t>Rehabilitation counselors do not abandon or neglect clients. Rehabilitation counselors assist in making appropriate arrangements for the continuation of services when necessary during extended absences and following termination.</a:t>
            </a:r>
          </a:p>
          <a:p>
            <a:pPr>
              <a:buNone/>
            </a:pPr>
            <a:endParaRPr lang="en-US" dirty="0"/>
          </a:p>
          <a:p>
            <a:r>
              <a:rPr lang="en-US" b="1" dirty="0"/>
              <a:t>CDMS, Section 2: RPC 2.05 – TERMINATION OF SERVICES :</a:t>
            </a:r>
          </a:p>
          <a:p>
            <a:pPr>
              <a:buNone/>
            </a:pPr>
            <a:r>
              <a:rPr lang="en-US" dirty="0"/>
              <a:t>	Prior to the discontinuation  of disability management services, Board-Certified Disability Management Specialists will  document notification of discontinuation to all relevant parties consistent with applicable statutes and regulations </a:t>
            </a:r>
          </a:p>
          <a:p>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#7</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None/>
            </a:pPr>
            <a:r>
              <a:rPr lang="en-US" dirty="0"/>
              <a:t>Can you ask a client about their  Covid vaccine status? </a:t>
            </a:r>
          </a:p>
          <a:p>
            <a:endParaRPr lang="en-US" dirty="0"/>
          </a:p>
          <a:p>
            <a:r>
              <a:rPr lang="en-US" b="1" dirty="0"/>
              <a:t>Releasing personal health information to vocational counselors, nurses and others assisting L&amp;I or self-insurer</a:t>
            </a:r>
          </a:p>
          <a:p>
            <a:pPr>
              <a:buNone/>
            </a:pPr>
            <a:endParaRPr lang="en-US" b="1" dirty="0"/>
          </a:p>
          <a:p>
            <a:r>
              <a:rPr lang="en-US" dirty="0"/>
              <a:t>When a worker signs a "Report of Industrial Injury or Occupational Disease" form* or files an application to reopen a claim with L&amp;I, he or she authorizes treating providers to release the worker's personal health information (PHI) as needed for them to receive benefits.</a:t>
            </a:r>
          </a:p>
          <a:p>
            <a:pPr>
              <a:buNone/>
            </a:pPr>
            <a:endParaRPr lang="en-US" dirty="0"/>
          </a:p>
          <a:p>
            <a:r>
              <a:rPr lang="en-US" dirty="0"/>
              <a:t>These benefits may include vocational rehabilitation, nurse case management, utilization review, independent medical exams, foreign language translation, and pre-authorized services such as pain clinics.</a:t>
            </a:r>
          </a:p>
          <a:p>
            <a:pPr>
              <a:buNone/>
            </a:pPr>
            <a:endParaRPr lang="en-US" dirty="0"/>
          </a:p>
          <a:p>
            <a:r>
              <a:rPr lang="en-US" dirty="0"/>
              <a:t>Providers must release the worker's personal health information to professionals who have an active L&amp;I provider number and perform services for a worker with an industrial insurance claim. No additional worker authorization is required.</a:t>
            </a:r>
          </a:p>
          <a:p>
            <a:pPr>
              <a:buNone/>
            </a:pPr>
            <a:endParaRPr lang="en-US" dirty="0"/>
          </a:p>
          <a:p>
            <a:pPr>
              <a:buNone/>
            </a:pPr>
            <a:r>
              <a:rPr lang="en-US" dirty="0"/>
              <a:t>https://lni.wa.gov/claims/for-medical-providers/hipaa-and-lni</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Situation #8</a:t>
            </a:r>
          </a:p>
        </p:txBody>
      </p:sp>
      <p:sp>
        <p:nvSpPr>
          <p:cNvPr id="3" name="Content Placeholder 2"/>
          <p:cNvSpPr>
            <a:spLocks noGrp="1"/>
          </p:cNvSpPr>
          <p:nvPr>
            <p:ph idx="1"/>
          </p:nvPr>
        </p:nvSpPr>
        <p:spPr/>
        <p:txBody>
          <a:bodyPr>
            <a:normAutofit fontScale="92500" lnSpcReduction="20000"/>
          </a:bodyPr>
          <a:lstStyle/>
          <a:p>
            <a:r>
              <a:rPr lang="en-US" sz="2000" i="1" dirty="0"/>
              <a:t>“a former supervisor of mine was referred to me for an AWA…he had been my supervisor 20 years previously…</a:t>
            </a:r>
            <a:r>
              <a:rPr lang="en-US" sz="2000" dirty="0"/>
              <a:t>I had very negative feelings toward him</a:t>
            </a:r>
            <a:r>
              <a:rPr lang="en-US" sz="2000" i="1" dirty="0"/>
              <a:t>” </a:t>
            </a:r>
          </a:p>
          <a:p>
            <a:pPr>
              <a:buNone/>
            </a:pPr>
            <a:endParaRPr lang="en-US" sz="2000" i="1" dirty="0"/>
          </a:p>
          <a:p>
            <a:r>
              <a:rPr lang="en-US" sz="1600" i="1" dirty="0"/>
              <a:t>CRC : </a:t>
            </a:r>
          </a:p>
          <a:p>
            <a:pPr>
              <a:buNone/>
            </a:pPr>
            <a:r>
              <a:rPr lang="en-US" sz="1400" i="1" dirty="0"/>
              <a:t>- 	</a:t>
            </a:r>
            <a:r>
              <a:rPr lang="en-US" sz="1400" b="1" i="1" dirty="0"/>
              <a:t>A5. e. Service Provision with Friends and Family -Members</a:t>
            </a:r>
            <a:r>
              <a:rPr lang="en-US" sz="1400" i="1" dirty="0"/>
              <a:t>. Rehabilitation counselors are prohibited from engaging in the provision of rehabilitation counseling services with friends or family members with whom they may have an inability to remain objective.</a:t>
            </a:r>
          </a:p>
          <a:p>
            <a:pPr>
              <a:buFontTx/>
              <a:buChar char="-"/>
            </a:pPr>
            <a:r>
              <a:rPr lang="en-US" sz="1400" b="1" i="1" dirty="0"/>
              <a:t>D.5. Responsibility to the Public and Other Professionals. </a:t>
            </a:r>
            <a:r>
              <a:rPr lang="en-US" sz="1400" i="1" dirty="0"/>
              <a:t>f. Conflict of Interest. Rehabilitation counselors recognize their own personal or professional relationships may interfere with their ability to practice ethically and professionally. Under such circumstances, rehabilitation counselors are obligated to decline participation or to limit their assistance in a manner consistent with professional obligations.</a:t>
            </a:r>
          </a:p>
          <a:p>
            <a:pPr>
              <a:buFontTx/>
              <a:buChar char="-"/>
            </a:pPr>
            <a:endParaRPr lang="en-US" sz="1400" i="1" dirty="0"/>
          </a:p>
          <a:p>
            <a:r>
              <a:rPr lang="en-US" sz="1400" i="1" dirty="0"/>
              <a:t>CDMS:</a:t>
            </a:r>
          </a:p>
          <a:p>
            <a:pPr>
              <a:buNone/>
            </a:pPr>
            <a:r>
              <a:rPr lang="en-US" sz="1400" i="1" dirty="0"/>
              <a:t>-	</a:t>
            </a:r>
            <a:r>
              <a:rPr lang="en-US" sz="1400" b="1" i="1" dirty="0"/>
              <a:t>RPC 1.14 – CONFLICT OF INTEREST</a:t>
            </a:r>
            <a:r>
              <a:rPr lang="en-US" sz="1400" i="1" dirty="0"/>
              <a:t> Board-Certified Disability Management Specialists shall fully disclose an actual or potential conflict of interest to all affected parties. If, after full disclosure, an objection is made by any affected party, the Board-Certified Disability Management Specialist shall withdraw from further participation in the case. Board-Certified Disability Management Specialists shall refrain from taking on a professional role when personal, scientific, professional, legal, financial, or other interests or relationships could reasonably be expected to (1) impair their objectivity, competence, or effectiveness in performing their functions as disability managers or (2) expose the person or organization with whom the professional relationship exists to harm or exploitation.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Situation #9</a:t>
            </a:r>
          </a:p>
        </p:txBody>
      </p:sp>
      <p:sp>
        <p:nvSpPr>
          <p:cNvPr id="3" name="Content Placeholder 2"/>
          <p:cNvSpPr>
            <a:spLocks noGrp="1"/>
          </p:cNvSpPr>
          <p:nvPr>
            <p:ph idx="1"/>
          </p:nvPr>
        </p:nvSpPr>
        <p:spPr/>
        <p:txBody>
          <a:bodyPr>
            <a:normAutofit fontScale="92500" lnSpcReduction="20000"/>
          </a:bodyPr>
          <a:lstStyle/>
          <a:p>
            <a:r>
              <a:rPr lang="en-US" sz="2000" i="1" dirty="0"/>
              <a:t>“My hand therapist is now the OT for my client who just started at the same clinic. I want to ask him about how the worker is doing as he makes progress but not while he is also my OT for the time being.”</a:t>
            </a:r>
          </a:p>
          <a:p>
            <a:pPr>
              <a:buNone/>
            </a:pPr>
            <a:endParaRPr lang="en-US" sz="2000" i="1" dirty="0"/>
          </a:p>
          <a:p>
            <a:pPr>
              <a:buNone/>
            </a:pPr>
            <a:r>
              <a:rPr lang="en-US" sz="2000" b="1" i="1" dirty="0"/>
              <a:t>CRC:</a:t>
            </a:r>
          </a:p>
          <a:p>
            <a:r>
              <a:rPr lang="en-US" sz="2000" b="1" i="1" dirty="0"/>
              <a:t>A.5. Roles and Relationships with Clients- </a:t>
            </a:r>
            <a:r>
              <a:rPr lang="en-US" sz="1400" b="1" i="1" dirty="0"/>
              <a:t>g. Extending Professional Boundaries. </a:t>
            </a:r>
            <a:r>
              <a:rPr lang="en-US" sz="1400" i="1" dirty="0"/>
              <a:t>Rehabilitation counselors consider the risks and benefits of extending the boundaries of their professional relationships with current or former clients, their romantic partners, or their family members to include interactions not typical of professional rehabilitation counselor-client relationships. In cases where rehabilitation counselors choose to extend these boundaries, they take appropriate professional precautions, such as seeking informed consent, consultation, and supervision to ensure that judgment is not impaired and no harm occurs. With current clients, such interactions are initiated with appropriate consent from clients and are time-limited or context-specific. Examples include, but are not limited to: attending a formal ceremony (e.g., a wedding/commitment ceremony or graduation); purchasing a service or product provided by clients or former clients (excepting unrestricted bartering); hospital visits to ill family members; or mutual membership in professional associations, organizations, or communities.</a:t>
            </a:r>
          </a:p>
          <a:p>
            <a:pPr>
              <a:buNone/>
            </a:pPr>
            <a:endParaRPr lang="en-US" sz="1400" i="1" dirty="0"/>
          </a:p>
          <a:p>
            <a:r>
              <a:rPr lang="en-US" sz="1400" b="1" i="1" dirty="0"/>
              <a:t>h. Documenting Boundary Extensions. </a:t>
            </a:r>
            <a:r>
              <a:rPr lang="en-US" sz="1400" i="1" dirty="0"/>
              <a:t>If rehabilitation counselors expand boundaries as described in Standard A.5.g, they must officially document, prior to the interaction (when feasible),the rationale for such an interaction, the potential benefit, and anticipated consequences for the client or former client and other individuals significantly involved with the client or former client. When unintentional harm occurs to these individuals, rehabilitation counselors must show evidence of an attempt to remedy such harm.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Situation #10</a:t>
            </a:r>
          </a:p>
        </p:txBody>
      </p:sp>
      <p:sp>
        <p:nvSpPr>
          <p:cNvPr id="3" name="Content Placeholder 2"/>
          <p:cNvSpPr>
            <a:spLocks noGrp="1"/>
          </p:cNvSpPr>
          <p:nvPr>
            <p:ph idx="1"/>
          </p:nvPr>
        </p:nvSpPr>
        <p:spPr/>
        <p:txBody>
          <a:bodyPr>
            <a:normAutofit fontScale="92500" lnSpcReduction="10000"/>
          </a:bodyPr>
          <a:lstStyle/>
          <a:p>
            <a:r>
              <a:rPr lang="en-US" sz="2000" i="1" dirty="0"/>
              <a:t>“</a:t>
            </a:r>
            <a:r>
              <a:rPr lang="en-US" sz="1800" i="1" dirty="0"/>
              <a:t>How to help a client find new employment opportunities when there are questions about legal work status.” </a:t>
            </a:r>
            <a:endParaRPr lang="en-US" sz="2000" i="1" dirty="0"/>
          </a:p>
          <a:p>
            <a:pPr>
              <a:buNone/>
            </a:pPr>
            <a:endParaRPr lang="en-US" sz="2000" i="1" dirty="0"/>
          </a:p>
          <a:p>
            <a:pPr>
              <a:buNone/>
            </a:pPr>
            <a:r>
              <a:rPr lang="en-US" sz="2000" b="1" i="1" dirty="0"/>
              <a:t>CRC:</a:t>
            </a:r>
          </a:p>
          <a:p>
            <a:pPr>
              <a:buNone/>
            </a:pPr>
            <a:r>
              <a:rPr lang="en-US" sz="2000" i="1" dirty="0"/>
              <a:t>	- </a:t>
            </a:r>
            <a:r>
              <a:rPr lang="en-US" sz="2000" b="1" i="1" dirty="0"/>
              <a:t>A.1. Welfare of Those Served a. Primary Responsibility</a:t>
            </a:r>
            <a:r>
              <a:rPr lang="en-US" sz="2000" i="1" dirty="0"/>
              <a:t>. The primary responsibility of rehabilitation counselors is to respect the dignity of clients and to promote their welfare. </a:t>
            </a:r>
          </a:p>
          <a:p>
            <a:pPr>
              <a:buNone/>
            </a:pPr>
            <a:endParaRPr lang="en-US" sz="2000" i="1" dirty="0"/>
          </a:p>
          <a:p>
            <a:pPr>
              <a:buNone/>
            </a:pPr>
            <a:r>
              <a:rPr lang="en-US" sz="2000" b="1" i="1" dirty="0"/>
              <a:t>Labor and Industries: </a:t>
            </a:r>
          </a:p>
          <a:p>
            <a:pPr>
              <a:buNone/>
            </a:pPr>
            <a:r>
              <a:rPr lang="en-US" sz="2000" dirty="0"/>
              <a:t>“Labor &amp; Industries is NOT associated with the Immigration and Naturalization Service. We will not report an undocumented worker to the federal government or to a local police authority; it is our intent to ensure employees are provided a safe workplace, appropriate wages, and medical coverage if injured”</a:t>
            </a:r>
          </a:p>
          <a:p>
            <a:pPr>
              <a:buNone/>
            </a:pPr>
            <a:r>
              <a:rPr lang="en-US" sz="2000" i="1" dirty="0"/>
              <a:t>https://www.lni.wa.gov/agency/languages/english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1143000"/>
          </a:xfrm>
        </p:spPr>
        <p:txBody>
          <a:bodyPr>
            <a:normAutofit fontScale="90000"/>
          </a:bodyPr>
          <a:lstStyle/>
          <a:p>
            <a:pPr algn="ctr"/>
            <a:br>
              <a:rPr lang="en-US" dirty="0"/>
            </a:br>
            <a:br>
              <a:rPr lang="en-US" dirty="0"/>
            </a:br>
            <a:br>
              <a:rPr lang="en-US" dirty="0"/>
            </a:br>
            <a:br>
              <a:rPr lang="en-US" dirty="0"/>
            </a:br>
            <a:br>
              <a:rPr lang="en-US" dirty="0"/>
            </a:br>
            <a:r>
              <a:rPr lang="en-US" dirty="0"/>
              <a:t>The Post Covid Era</a:t>
            </a:r>
            <a:br>
              <a:rPr lang="en-US" dirty="0"/>
            </a:br>
            <a:r>
              <a:rPr lang="en-US" sz="1800" dirty="0"/>
              <a:t>Barros-Bailey, M. &amp; </a:t>
            </a:r>
            <a:r>
              <a:rPr lang="en-US" sz="1800" dirty="0" err="1"/>
              <a:t>Tarvydas</a:t>
            </a:r>
            <a:r>
              <a:rPr lang="en-US" sz="1800" dirty="0"/>
              <a:t>, V. (2010): Ethical Dilemmas of Rehabilitation Counselors: Results of an International Qualitative </a:t>
            </a:r>
            <a:r>
              <a:rPr lang="en-US" sz="1800" dirty="0" err="1"/>
              <a:t>Study</a:t>
            </a:r>
            <a:r>
              <a:rPr lang="en-US" sz="1800" i="1" dirty="0" err="1"/>
              <a:t>The</a:t>
            </a:r>
            <a:r>
              <a:rPr lang="en-US" sz="1800" i="1" dirty="0"/>
              <a:t> Rehabilitation Professional 18(2), pp. 55–64</a:t>
            </a:r>
            <a:br>
              <a:rPr lang="en-US" sz="5400" dirty="0"/>
            </a:br>
            <a:r>
              <a:rPr lang="en-US" dirty="0"/>
              <a:t> </a:t>
            </a:r>
          </a:p>
        </p:txBody>
      </p:sp>
      <p:pic>
        <p:nvPicPr>
          <p:cNvPr id="3074" name="Picture 2"/>
          <p:cNvPicPr>
            <a:picLocks noGrp="1" noChangeAspect="1" noChangeArrowheads="1"/>
          </p:cNvPicPr>
          <p:nvPr>
            <p:ph idx="1"/>
          </p:nvPr>
        </p:nvPicPr>
        <p:blipFill>
          <a:blip r:embed="rId3" cstate="print"/>
          <a:srcRect/>
          <a:stretch>
            <a:fillRect/>
          </a:stretch>
        </p:blipFill>
        <p:spPr bwMode="auto">
          <a:xfrm>
            <a:off x="1600200" y="2590800"/>
            <a:ext cx="5859551" cy="31242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Q&amp;A</a:t>
            </a:r>
          </a:p>
        </p:txBody>
      </p:sp>
      <p:sp>
        <p:nvSpPr>
          <p:cNvPr id="3" name="Content Placeholder 2"/>
          <p:cNvSpPr>
            <a:spLocks noGrp="1"/>
          </p:cNvSpPr>
          <p:nvPr>
            <p:ph idx="1"/>
          </p:nvPr>
        </p:nvSpPr>
        <p:spPr/>
        <p:txBody>
          <a:bodyPr/>
          <a:lstStyle/>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932688"/>
          </a:xfrm>
        </p:spPr>
        <p:txBody>
          <a:bodyPr>
            <a:normAutofit fontScale="90000"/>
          </a:bodyPr>
          <a:lstStyle/>
          <a:p>
            <a:pPr algn="ctr"/>
            <a:br>
              <a:rPr lang="en-US" dirty="0"/>
            </a:br>
            <a:br>
              <a:rPr lang="en-US" dirty="0"/>
            </a:br>
            <a:br>
              <a:rPr lang="en-US" dirty="0"/>
            </a:br>
            <a:r>
              <a:rPr lang="en-US" dirty="0"/>
              <a:t>Role and Scope</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i="1" dirty="0"/>
              <a:t>Hamilton (1950), and Johnston (1960), suggest that they do not perceive of "counseling" as being the counselor's major task. They try to show the </a:t>
            </a:r>
            <a:r>
              <a:rPr lang="en-US" b="1" i="1" u="sng" dirty="0"/>
              <a:t>counselor as a "coordinator" of many types of services</a:t>
            </a:r>
            <a:r>
              <a:rPr lang="en-US" i="1" dirty="0"/>
              <a:t>, and therefore a person who must possess a multitude of skills based on a wide range of training. </a:t>
            </a:r>
          </a:p>
          <a:p>
            <a:pPr algn="ctr">
              <a:buNone/>
            </a:pPr>
            <a:endParaRPr lang="en-US" i="1" dirty="0"/>
          </a:p>
          <a:p>
            <a:pPr algn="ctr">
              <a:buNone/>
            </a:pPr>
            <a:r>
              <a:rPr lang="en-US" i="1" dirty="0"/>
              <a:t>Johnston (1960), maintains that the rehabilitation counselor is not a psychologist, psychiatrist, sociologist, social worker, or physician. [They are] a "</a:t>
            </a:r>
            <a:r>
              <a:rPr lang="en-US" b="1" i="1" u="sng" dirty="0"/>
              <a:t>Maverick" of the highest caliber drawn from all the above and more</a:t>
            </a:r>
            <a:r>
              <a:rPr lang="en-US" i="1" dirty="0"/>
              <a:t>. To quote him, “[they are an] </a:t>
            </a:r>
            <a:r>
              <a:rPr lang="en-US" b="1" i="1" u="sng" dirty="0"/>
              <a:t>expert coordinator of services</a:t>
            </a:r>
            <a:r>
              <a:rPr lang="en-US" i="1" dirty="0"/>
              <a:t>. [They have]many general abilities and special abilities in at least two or more disciplines”</a:t>
            </a:r>
          </a:p>
          <a:p>
            <a:pPr algn="ctr">
              <a:buNone/>
            </a:pPr>
            <a:endParaRPr lang="en-US" i="1" dirty="0"/>
          </a:p>
          <a:p>
            <a:pPr>
              <a:buNone/>
            </a:pPr>
            <a:endParaRPr lang="en-US" sz="1400" i="1" dirty="0"/>
          </a:p>
          <a:p>
            <a:pPr>
              <a:buNone/>
            </a:pPr>
            <a:r>
              <a:rPr lang="en-US" sz="1400" i="1" dirty="0"/>
              <a:t>McGowan , John F, &amp; Porter, Thomas, L. (1967). An Introduction to the Vocational Rehabilitation Process. A Training Manual. Rehabilitation Service Series No. 68-32. </a:t>
            </a:r>
          </a:p>
          <a:p>
            <a:pPr algn="ctr">
              <a:buNone/>
            </a:pP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Core of Ethics </a:t>
            </a:r>
          </a:p>
        </p:txBody>
      </p:sp>
      <p:sp>
        <p:nvSpPr>
          <p:cNvPr id="3" name="Content Placeholder 2"/>
          <p:cNvSpPr>
            <a:spLocks noGrp="1"/>
          </p:cNvSpPr>
          <p:nvPr>
            <p:ph idx="1"/>
          </p:nvPr>
        </p:nvSpPr>
        <p:spPr/>
        <p:txBody>
          <a:bodyPr>
            <a:normAutofit fontScale="70000" lnSpcReduction="20000"/>
          </a:bodyPr>
          <a:lstStyle/>
          <a:p>
            <a:r>
              <a:rPr lang="en-US" dirty="0"/>
              <a:t>“…a code of ethics is a living document”</a:t>
            </a:r>
          </a:p>
          <a:p>
            <a:pPr>
              <a:buNone/>
            </a:pPr>
            <a:endParaRPr lang="en-US" dirty="0"/>
          </a:p>
          <a:p>
            <a:r>
              <a:rPr lang="en-US" dirty="0"/>
              <a:t>“…one of the most abstract of pursuits, [is] writing a quality professional code of ethics. It conveys the art and science of getting the balance just right between capturing standards that are morally permissible and relevant and leading the membership by </a:t>
            </a:r>
            <a:r>
              <a:rPr lang="en-US" b="1" u="sng" dirty="0"/>
              <a:t>guiding counselors in making “good” judgments.”</a:t>
            </a:r>
          </a:p>
          <a:p>
            <a:pPr>
              <a:buNone/>
            </a:pPr>
            <a:endParaRPr lang="en-US" dirty="0"/>
          </a:p>
          <a:p>
            <a:r>
              <a:rPr lang="en-US" dirty="0"/>
              <a:t>“A valuable code of ethics must be able to anticipate emerging problems and issues so that members will be just enough ahead of them to </a:t>
            </a:r>
            <a:r>
              <a:rPr lang="en-US" b="1" u="sng" dirty="0"/>
              <a:t>have guidance making proper judgments</a:t>
            </a:r>
            <a:r>
              <a:rPr lang="en-US" dirty="0"/>
              <a:t>. Sights set too low will risk harm; sights set too high will overconstrain the practice of professionals.”</a:t>
            </a:r>
          </a:p>
          <a:p>
            <a:pPr>
              <a:buNone/>
            </a:pPr>
            <a:endParaRPr lang="en-US" dirty="0"/>
          </a:p>
          <a:p>
            <a:pPr>
              <a:buNone/>
            </a:pPr>
            <a:endParaRPr lang="en-US" b="1" dirty="0"/>
          </a:p>
          <a:p>
            <a:pPr>
              <a:buNone/>
            </a:pPr>
            <a:endParaRPr lang="en-US" b="1" dirty="0"/>
          </a:p>
          <a:p>
            <a:pPr>
              <a:buNone/>
            </a:pPr>
            <a:r>
              <a:rPr lang="en-US" sz="1900" dirty="0" err="1"/>
              <a:t>Tarvdas</a:t>
            </a:r>
            <a:r>
              <a:rPr lang="en-US" sz="1900" dirty="0"/>
              <a:t>, V., </a:t>
            </a:r>
            <a:r>
              <a:rPr lang="en-US" sz="1900" dirty="0" err="1"/>
              <a:t>Cottone</a:t>
            </a:r>
            <a:r>
              <a:rPr lang="en-US" sz="1900" dirty="0"/>
              <a:t>, R., and Saunders, J. (2010) Editorial: A New Ethics Code as a Tool for Innovations in Ethical Practice. The Rehabilitation Professional, 18 (2), p.p. 44-45.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Autofit/>
          </a:bodyPr>
          <a:lstStyle/>
          <a:p>
            <a:pPr algn="ctr"/>
            <a:r>
              <a:rPr lang="en-US" sz="3600" dirty="0"/>
              <a:t>Ethical Dilemmas of Rehabilitation Counselors: Results of an International Qualitative Study (2010)</a:t>
            </a:r>
          </a:p>
        </p:txBody>
      </p:sp>
      <p:sp>
        <p:nvSpPr>
          <p:cNvPr id="4" name="Content Placeholder 3"/>
          <p:cNvSpPr>
            <a:spLocks noGrp="1"/>
          </p:cNvSpPr>
          <p:nvPr>
            <p:ph idx="1"/>
          </p:nvPr>
        </p:nvSpPr>
        <p:spPr/>
        <p:txBody>
          <a:bodyPr>
            <a:normAutofit/>
          </a:bodyPr>
          <a:lstStyle/>
          <a:p>
            <a:pPr marL="514350" indent="-514350">
              <a:buNone/>
            </a:pPr>
            <a:endParaRPr lang="en-US" sz="2000" dirty="0"/>
          </a:p>
          <a:p>
            <a:pPr marL="514350" indent="-514350">
              <a:buNone/>
            </a:pPr>
            <a:endParaRPr lang="en-US" sz="2000" dirty="0"/>
          </a:p>
          <a:p>
            <a:pPr marL="514350" indent="-514350">
              <a:buNone/>
            </a:pPr>
            <a:r>
              <a:rPr lang="en-US" sz="2000" dirty="0"/>
              <a:t>#1 Client Welfare: (Includes Definition of Client, Rehabilitation and Counseling Plans, Career and Employment Needs, and Autonomy.</a:t>
            </a:r>
          </a:p>
          <a:p>
            <a:pPr marL="514350" indent="-514350">
              <a:buNone/>
            </a:pPr>
            <a:endParaRPr lang="en-US" sz="2000" dirty="0"/>
          </a:p>
          <a:p>
            <a:pPr marL="514350" indent="-514350">
              <a:buNone/>
            </a:pPr>
            <a:r>
              <a:rPr lang="en-US" sz="2000" dirty="0"/>
              <a:t>#2 Rights to Privacy: (Includes Respect for Privacy, Explanation of Limitations, and Work Environment)</a:t>
            </a:r>
          </a:p>
          <a:p>
            <a:pPr marL="514350" indent="-514350">
              <a:buNone/>
            </a:pPr>
            <a:endParaRPr lang="en-US" sz="2000" dirty="0"/>
          </a:p>
          <a:p>
            <a:pPr marL="514350" indent="-514350">
              <a:buNone/>
            </a:pPr>
            <a:r>
              <a:rPr lang="en-US" sz="2000" dirty="0"/>
              <a:t>#3 Client Rights: (Includes Disclosure, Third Party Referrals, and Freedom of Choice).</a:t>
            </a:r>
          </a:p>
          <a:p>
            <a:pPr marL="514350" indent="-514350">
              <a:buNone/>
            </a:pPr>
            <a:endParaRPr lang="en-US" sz="2000" dirty="0"/>
          </a:p>
          <a:p>
            <a:pPr>
              <a:buNone/>
            </a:pPr>
            <a:r>
              <a:rPr lang="en-US" sz="1200" dirty="0"/>
              <a:t>Barros-Bailey, M. &amp; </a:t>
            </a:r>
            <a:r>
              <a:rPr lang="en-US" sz="1200" dirty="0" err="1"/>
              <a:t>Tarvydas</a:t>
            </a:r>
            <a:r>
              <a:rPr lang="en-US" sz="1200" dirty="0"/>
              <a:t>, V. (2010): Ethical Dilemmas of Rehabilitation Counselors: Results of an International Qualitative </a:t>
            </a:r>
            <a:r>
              <a:rPr lang="en-US" sz="1200" dirty="0" err="1"/>
              <a:t>Study</a:t>
            </a:r>
            <a:r>
              <a:rPr lang="en-US" sz="1200" i="1" dirty="0" err="1"/>
              <a:t>The</a:t>
            </a:r>
            <a:r>
              <a:rPr lang="en-US" sz="1200" i="1" dirty="0"/>
              <a:t> Rehabilitation Professional 18(2), pp. 55–64</a:t>
            </a:r>
            <a:endParaRPr lang="en-US" sz="1200" dirty="0"/>
          </a:p>
          <a:p>
            <a:pPr marL="514350" indent="-514350">
              <a:buNone/>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r>
              <a:rPr lang="en-US" dirty="0"/>
              <a:t>Code of Ethics and</a:t>
            </a:r>
            <a:br>
              <a:rPr lang="en-US" dirty="0"/>
            </a:br>
            <a:r>
              <a:rPr lang="en-US" dirty="0"/>
              <a:t>Jurisdictional Considerations: </a:t>
            </a:r>
          </a:p>
        </p:txBody>
      </p:sp>
      <p:sp>
        <p:nvSpPr>
          <p:cNvPr id="3" name="Content Placeholder 2"/>
          <p:cNvSpPr>
            <a:spLocks noGrp="1"/>
          </p:cNvSpPr>
          <p:nvPr>
            <p:ph idx="1"/>
          </p:nvPr>
        </p:nvSpPr>
        <p:spPr/>
        <p:txBody>
          <a:bodyPr>
            <a:normAutofit fontScale="25000" lnSpcReduction="20000"/>
          </a:bodyPr>
          <a:lstStyle/>
          <a:p>
            <a:pPr>
              <a:buNone/>
            </a:pPr>
            <a:r>
              <a:rPr lang="en-US" sz="4800" b="1" u="sng" dirty="0"/>
              <a:t>IARP Vocational/Placement Standards of Practice and Competencies:</a:t>
            </a:r>
          </a:p>
          <a:p>
            <a:pPr>
              <a:buNone/>
            </a:pPr>
            <a:endParaRPr lang="en-US" sz="4800" dirty="0"/>
          </a:p>
          <a:p>
            <a:pPr>
              <a:buNone/>
            </a:pPr>
            <a:r>
              <a:rPr lang="en-US" sz="4800" dirty="0"/>
              <a:t>IARP members recognize the uniqueness of providing vocational rehabilitation services under various federal and state laws and insurance overages. </a:t>
            </a:r>
          </a:p>
          <a:p>
            <a:pPr algn="ctr">
              <a:buNone/>
            </a:pPr>
            <a:endParaRPr lang="en-US" sz="4800" dirty="0"/>
          </a:p>
          <a:p>
            <a:pPr>
              <a:buNone/>
            </a:pPr>
            <a:r>
              <a:rPr lang="en-US" sz="4800" b="1" u="sng" dirty="0"/>
              <a:t>Certified Rehabilitation Counselor Scope of Practice Statement:</a:t>
            </a:r>
          </a:p>
          <a:p>
            <a:pPr>
              <a:buNone/>
            </a:pPr>
            <a:endParaRPr lang="en-US" sz="4800" b="1" u="sng" dirty="0"/>
          </a:p>
          <a:p>
            <a:pPr>
              <a:buNone/>
            </a:pPr>
            <a:r>
              <a:rPr lang="en-US" sz="4800" dirty="0"/>
              <a:t>Rehabilitation counselors obey the laws of the legal jurisdiction in which they practice unless there is a conflict with the Code. If ethical responsibilities  conflict with laws, rehabilitation counselors make known their commitment to the Code and take steps to resolve conflicts. If conflicts  cannot be resolved by such means, rehabilitation counselors may adhere to the requirements of law.</a:t>
            </a:r>
          </a:p>
          <a:p>
            <a:pPr>
              <a:buNone/>
            </a:pPr>
            <a:endParaRPr lang="en-US" sz="4800" dirty="0"/>
          </a:p>
          <a:p>
            <a:pPr>
              <a:buNone/>
            </a:pPr>
            <a:r>
              <a:rPr lang="en-US" sz="4800" b="1" u="sng" dirty="0"/>
              <a:t>Certified Disability Management Specialist Ethical Issues: </a:t>
            </a:r>
          </a:p>
          <a:p>
            <a:pPr>
              <a:buNone/>
            </a:pPr>
            <a:endParaRPr lang="en-US" sz="4800" b="1" u="sng" dirty="0"/>
          </a:p>
          <a:p>
            <a:pPr>
              <a:buNone/>
            </a:pPr>
            <a:r>
              <a:rPr lang="en-US" sz="4800" dirty="0"/>
              <a:t>At the same time, the Commission recognizes that it would not be appropriate to presume to enforce the codes of professional conduct or the code of ethics of any other certifying agency or any legal jurisdiction affecting a Board-Certified Disability Management Specialist.</a:t>
            </a:r>
          </a:p>
          <a:p>
            <a:pPr>
              <a:buNone/>
            </a:pPr>
            <a:endParaRPr lang="en-US" sz="4800" b="1" dirty="0"/>
          </a:p>
          <a:p>
            <a:pPr>
              <a:buNone/>
            </a:pPr>
            <a:r>
              <a:rPr lang="en-US" sz="4800" b="1" u="sng" dirty="0"/>
              <a:t>American Board of Vocational Experts Code of Ethics: </a:t>
            </a:r>
          </a:p>
          <a:p>
            <a:pPr>
              <a:buNone/>
            </a:pPr>
            <a:endParaRPr lang="en-US" sz="4800" b="1" u="sng" dirty="0"/>
          </a:p>
          <a:p>
            <a:pPr>
              <a:buNone/>
            </a:pPr>
            <a:r>
              <a:rPr lang="en-US" sz="4800" dirty="0"/>
              <a:t>Vocational Experts will obey the laws and statutes of the legal jurisdiction in which they practice.</a:t>
            </a:r>
          </a:p>
          <a:p>
            <a:pPr>
              <a:buNone/>
            </a:pPr>
            <a:endParaRPr lang="en-US" sz="5600" dirty="0"/>
          </a:p>
          <a:p>
            <a:pPr>
              <a:buNone/>
            </a:pPr>
            <a:endParaRPr lang="en-US" sz="2800" dirty="0"/>
          </a:p>
          <a:p>
            <a:pPr>
              <a:buNone/>
            </a:pPr>
            <a:r>
              <a:rPr lang="en-US" sz="2400" dirty="0"/>
              <a:t>Certified Disability Management Specialist(2021). Scope of Practice. https://www.cdms.org/about-cdms/scope-practice; Commission on Rehabilitation Counselor Certification (2021). CRC/CRCC Scope of Practice. https://www.crccertification.com/crc-crcc-scope-of-practice; International Association of Rehabilitation Professionals, (2007). Standards and Code of Ethics. https://cdn.ymaws.com/rehabpro.org/resource/resmgr/files/RehabPro/IARP-Code-of-Ethics.pdf; American Board of Vocational Experts (2020). https://abve.net/wp-content/uploads/2021/01/ABVE_Code_of_Ethics_2020-revised.pdf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r>
              <a:rPr lang="en-US" dirty="0"/>
              <a:t>Code of Ethics:</a:t>
            </a:r>
            <a:br>
              <a:rPr lang="en-US" dirty="0"/>
            </a:br>
            <a:r>
              <a:rPr lang="en-US" dirty="0"/>
              <a:t>Who is the Client? </a:t>
            </a:r>
          </a:p>
        </p:txBody>
      </p:sp>
      <p:sp>
        <p:nvSpPr>
          <p:cNvPr id="3" name="Content Placeholder 2"/>
          <p:cNvSpPr>
            <a:spLocks noGrp="1"/>
          </p:cNvSpPr>
          <p:nvPr>
            <p:ph idx="1"/>
          </p:nvPr>
        </p:nvSpPr>
        <p:spPr/>
        <p:txBody>
          <a:bodyPr>
            <a:normAutofit/>
          </a:bodyPr>
          <a:lstStyle/>
          <a:p>
            <a:pPr>
              <a:buNone/>
            </a:pPr>
            <a:r>
              <a:rPr lang="en-US" sz="2800" b="1" u="sng" dirty="0"/>
              <a:t>IARP: </a:t>
            </a:r>
          </a:p>
          <a:p>
            <a:pPr>
              <a:buNone/>
            </a:pPr>
            <a:r>
              <a:rPr lang="en-US" sz="2400" dirty="0"/>
              <a:t>IARP members’ primary obligation is always to the client, defined as the person with or without a disability to whom their assignment pertains. There may be institutional recipients of services that are provided for the benefit of an organization, not that of a single individual. </a:t>
            </a:r>
          </a:p>
          <a:p>
            <a:pPr>
              <a:buNone/>
            </a:pP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r>
              <a:rPr lang="en-US" dirty="0"/>
              <a:t>Code of Ethics:</a:t>
            </a:r>
            <a:br>
              <a:rPr lang="en-US" dirty="0"/>
            </a:br>
            <a:r>
              <a:rPr lang="en-US" dirty="0"/>
              <a:t>Who is the Client? </a:t>
            </a:r>
          </a:p>
        </p:txBody>
      </p:sp>
      <p:sp>
        <p:nvSpPr>
          <p:cNvPr id="3" name="Content Placeholder 2"/>
          <p:cNvSpPr>
            <a:spLocks noGrp="1"/>
          </p:cNvSpPr>
          <p:nvPr>
            <p:ph idx="1"/>
          </p:nvPr>
        </p:nvSpPr>
        <p:spPr/>
        <p:txBody>
          <a:bodyPr>
            <a:normAutofit fontScale="85000" lnSpcReduction="20000"/>
          </a:bodyPr>
          <a:lstStyle/>
          <a:p>
            <a:pPr>
              <a:buNone/>
            </a:pPr>
            <a:r>
              <a:rPr lang="en-US" sz="1600" b="1" u="sng" dirty="0"/>
              <a:t>ABVE: </a:t>
            </a:r>
          </a:p>
          <a:p>
            <a:pPr>
              <a:buNone/>
            </a:pPr>
            <a:r>
              <a:rPr lang="en-US" sz="1600" dirty="0"/>
              <a:t>In a forensic setting, the professional who is engaged as an expert witness has no client. The ultimate role of the expert in a forensic setting is to communicate the truth of the matter as the expert sees it. Expert opinions should be based on sound methodology and empirical data. Experts do not advocate for, or attempt to preserve the interests of, the person being evaluated, an attorney, or any other party in the legal matter. Experts use their unique specialized knowledge and skills to analyze the empirical data, to generate hypotheses, test their validity against the facts, and to use their skilled clinical judgment to express opinions that reflect on the issues at hand.</a:t>
            </a:r>
          </a:p>
          <a:p>
            <a:pPr>
              <a:buNone/>
            </a:pPr>
            <a:endParaRPr lang="en-US" sz="1600" b="1" u="sng" dirty="0"/>
          </a:p>
          <a:p>
            <a:pPr>
              <a:buNone/>
            </a:pPr>
            <a:r>
              <a:rPr lang="en-US" sz="1600" b="1" u="sng" dirty="0"/>
              <a:t>CDMS: </a:t>
            </a:r>
          </a:p>
          <a:p>
            <a:pPr>
              <a:buNone/>
            </a:pPr>
            <a:r>
              <a:rPr lang="en-US" sz="1600" dirty="0"/>
              <a:t>Individual and/or organization to or for whom disability management services are provided. These individuals may include patients, beneficiaries, injured workers, claimants, insured individuals, or persons with disabilities of any age group. The organization may include public, private and/or not-for-profit entities that engage the services of a Board- Certified Disability Management Specialists. This term includes all of surrounding support of the individual or organization as well. </a:t>
            </a:r>
          </a:p>
          <a:p>
            <a:pPr>
              <a:buNone/>
            </a:pPr>
            <a:endParaRPr lang="en-US" sz="1600" dirty="0"/>
          </a:p>
          <a:p>
            <a:pPr>
              <a:buNone/>
            </a:pPr>
            <a:r>
              <a:rPr lang="en-US" sz="1600" b="1" u="sng" dirty="0"/>
              <a:t>CRC:</a:t>
            </a:r>
          </a:p>
          <a:p>
            <a:pPr>
              <a:buNone/>
            </a:pPr>
            <a:r>
              <a:rPr lang="en-US" sz="1600" dirty="0"/>
              <a:t>The primary obligation of rehabilitation counselors is to clients, defined as individuals with or directly affected by a disability, who receive services from rehabilitation counselors. At times, rehabilitation counseling services may be provided to individuals other than those with disabilities. In some settings, clients may be referred to by other terms such as, but not limited to, consumers. </a:t>
            </a:r>
          </a:p>
          <a:p>
            <a:pPr>
              <a:buNone/>
            </a:pP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Principles of Ethical Behavior </a:t>
            </a:r>
          </a:p>
        </p:txBody>
      </p:sp>
      <p:sp>
        <p:nvSpPr>
          <p:cNvPr id="3" name="Content Placeholder 2"/>
          <p:cNvSpPr>
            <a:spLocks noGrp="1"/>
          </p:cNvSpPr>
          <p:nvPr>
            <p:ph idx="1"/>
          </p:nvPr>
        </p:nvSpPr>
        <p:spPr/>
        <p:txBody>
          <a:bodyPr>
            <a:normAutofit fontScale="92500"/>
          </a:bodyPr>
          <a:lstStyle/>
          <a:p>
            <a:r>
              <a:rPr lang="en-US" b="1" u="sng" dirty="0"/>
              <a:t>Autonomy</a:t>
            </a:r>
            <a:r>
              <a:rPr lang="en-US" dirty="0"/>
              <a:t>: To respect the rights of clients to be </a:t>
            </a:r>
            <a:r>
              <a:rPr lang="en-US" dirty="0" err="1"/>
              <a:t>selfgoverning</a:t>
            </a:r>
            <a:r>
              <a:rPr lang="en-US" dirty="0"/>
              <a:t> within their social and cultural framework.</a:t>
            </a:r>
          </a:p>
          <a:p>
            <a:r>
              <a:rPr lang="en-US" b="1" u="sng" dirty="0"/>
              <a:t>Beneficence: </a:t>
            </a:r>
            <a:r>
              <a:rPr lang="en-US" dirty="0"/>
              <a:t>To do good to others; to promote the well-being of clients.</a:t>
            </a:r>
          </a:p>
          <a:p>
            <a:r>
              <a:rPr lang="en-US" b="1" u="sng" dirty="0"/>
              <a:t>Fidelity: </a:t>
            </a:r>
            <a:r>
              <a:rPr lang="en-US" dirty="0"/>
              <a:t>To be faithful; to keep promises and honor the trust placed in rehabilitation counselors.</a:t>
            </a:r>
          </a:p>
          <a:p>
            <a:r>
              <a:rPr lang="en-US" b="1" u="sng" dirty="0"/>
              <a:t>Justice: </a:t>
            </a:r>
            <a:r>
              <a:rPr lang="en-US" dirty="0"/>
              <a:t>To be fair in the treatment of all clients; to provide appropriate services to all.</a:t>
            </a:r>
          </a:p>
          <a:p>
            <a:r>
              <a:rPr lang="en-US" b="1" u="sng" dirty="0" err="1"/>
              <a:t>Nonmaleficence</a:t>
            </a:r>
            <a:r>
              <a:rPr lang="en-US" b="1" u="sng" dirty="0"/>
              <a:t>: </a:t>
            </a:r>
            <a:r>
              <a:rPr lang="en-US" dirty="0"/>
              <a:t>To do no harm to others.</a:t>
            </a:r>
          </a:p>
          <a:p>
            <a:r>
              <a:rPr lang="en-US" b="1" u="sng" dirty="0"/>
              <a:t>Veracity: </a:t>
            </a:r>
            <a:r>
              <a:rPr lang="en-US" dirty="0"/>
              <a:t>To be honest.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867</TotalTime>
  <Words>3537</Words>
  <Application>Microsoft Office PowerPoint</Application>
  <PresentationFormat>On-screen Show (4:3)</PresentationFormat>
  <Paragraphs>252</Paragraphs>
  <Slides>28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Constantia</vt:lpstr>
      <vt:lpstr>Courier New</vt:lpstr>
      <vt:lpstr>Times New Roman</vt:lpstr>
      <vt:lpstr>Wingdings 2</vt:lpstr>
      <vt:lpstr>Flow</vt:lpstr>
      <vt:lpstr>      Ethical Issues for VRC’s in Vocational Recovery: Part 2</vt:lpstr>
      <vt:lpstr>Overview/Objectives</vt:lpstr>
      <vt:lpstr>   Role and Scope </vt:lpstr>
      <vt:lpstr>Core of Ethics </vt:lpstr>
      <vt:lpstr>Ethical Dilemmas of Rehabilitation Counselors: Results of an International Qualitative Study (2010)</vt:lpstr>
      <vt:lpstr>   Code of Ethics and Jurisdictional Considerations: </vt:lpstr>
      <vt:lpstr>   Code of Ethics: Who is the Client? </vt:lpstr>
      <vt:lpstr>   Code of Ethics: Who is the Client? </vt:lpstr>
      <vt:lpstr>Principles of Ethical Behavior </vt:lpstr>
      <vt:lpstr>Protocol When Facing Ethical Dilemmas? </vt:lpstr>
      <vt:lpstr>Ethics and Communication </vt:lpstr>
      <vt:lpstr>Ethics and Communication </vt:lpstr>
      <vt:lpstr>Ethics and Communication </vt:lpstr>
      <vt:lpstr>Ethics and Communication </vt:lpstr>
      <vt:lpstr>Ethics and Communication </vt:lpstr>
      <vt:lpstr>Ethical Situation #1 </vt:lpstr>
      <vt:lpstr>Ethical Situation #2 </vt:lpstr>
      <vt:lpstr>Ethical Situation #3 </vt:lpstr>
      <vt:lpstr>Ethical Situation #4 </vt:lpstr>
      <vt:lpstr>Ethical Situation #5 </vt:lpstr>
      <vt:lpstr>Ethical Situation #5 – continued  ERA OF COVID </vt:lpstr>
      <vt:lpstr>Ethical Situation #6 </vt:lpstr>
      <vt:lpstr>Ethical Situation #7 </vt:lpstr>
      <vt:lpstr>Ethical Situation #8</vt:lpstr>
      <vt:lpstr>Ethical Situation #9</vt:lpstr>
      <vt:lpstr>Ethical Situation #10</vt:lpstr>
      <vt:lpstr>     The Post Covid Era Barros-Bailey, M. &amp; Tarvydas, V. (2010): Ethical Dilemmas of Rehabilitation Counselors: Results of an International Qualitative StudyThe Rehabilitation Professional 18(2), pp. 55–64  </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Katrina Taylor</cp:lastModifiedBy>
  <cp:revision>101</cp:revision>
  <dcterms:created xsi:type="dcterms:W3CDTF">2016-11-26T19:20:31Z</dcterms:created>
  <dcterms:modified xsi:type="dcterms:W3CDTF">2021-08-16T17:59:15Z</dcterms:modified>
</cp:coreProperties>
</file>