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57" r:id="rId4"/>
    <p:sldId id="258" r:id="rId5"/>
    <p:sldId id="269" r:id="rId6"/>
    <p:sldId id="270" r:id="rId7"/>
    <p:sldId id="259" r:id="rId8"/>
    <p:sldId id="271" r:id="rId9"/>
    <p:sldId id="273" r:id="rId10"/>
    <p:sldId id="265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ynn Chumak" initials="CC" lastIdx="1" clrIdx="0">
    <p:extLst>
      <p:ext uri="{19B8F6BF-5375-455C-9EA6-DF929625EA0E}">
        <p15:presenceInfo xmlns:p15="http://schemas.microsoft.com/office/powerpoint/2012/main" userId="Carlynn Chuma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84E427A-3D55-4303-BF80-6455036E1D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91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pos="3840"/>
        <p:guide orient="horz" pos="250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3-06T06:28:02.025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15.03.2021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Text Placeholder 26">
            <a:extLst>
              <a:ext uri="{FF2B5EF4-FFF2-40B4-BE49-F238E27FC236}">
                <a16:creationId xmlns:a16="http://schemas.microsoft.com/office/drawing/2014/main" id="{82190F1B-1701-4806-870F-8FC7F32FE4A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+7 678-555-0128</a:t>
            </a:r>
          </a:p>
        </p:txBody>
      </p: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972B7F81-5409-42D9-B44C-88D9CBD9BA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FAA54554-5CE2-43AD-979D-F095482C49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Alexander </a:t>
            </a:r>
            <a:r>
              <a:rPr lang="en-US" dirty="0" err="1"/>
              <a:t>Martensson</a:t>
            </a:r>
            <a:endParaRPr lang="en-US" dirty="0"/>
          </a:p>
        </p:txBody>
      </p:sp>
      <p:sp>
        <p:nvSpPr>
          <p:cNvPr id="20" name="Text Placeholder 26">
            <a:extLst>
              <a:ext uri="{FF2B5EF4-FFF2-40B4-BE49-F238E27FC236}">
                <a16:creationId xmlns:a16="http://schemas.microsoft.com/office/drawing/2014/main" id="{A1D8F0C1-128A-435B-8585-F0B32496EC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:a16="http://schemas.microsoft.com/office/drawing/2014/main" id="{90B48E8B-E525-4852-9167-5281C64B1C3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C5EB90F-1ADD-412B-9044-2CC607B786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0A1271-E1E7-40AB-9552-9B4249544008}"/>
              </a:ext>
            </a:extLst>
          </p:cNvPr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17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C517-01CF-4924-81A5-DAD4CE0BFA6C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91BBC0-FAFE-4A57-9925-6182B74C4CB1}"/>
              </a:ext>
            </a:extLst>
          </p:cNvPr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8214E67-DE9D-42F7-B713-798383BBD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553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1B00995-C0FC-4EC6-A9B0-828FB28FC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14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22F4F2-F130-4DBE-B244-1D59BBE5C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4CE5575-876A-4335-83ED-6B346DA1B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503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A54DF2-9EE6-43F7-A586-88CA6C624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1F82F6E-10E8-4A58-9655-E18D14D79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2F6C18E-5BCB-42EF-9310-5BD6E011DF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BA2923F-D123-40C6-A193-B86D683D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305C175-94AC-44DD-9321-0A8DBDF22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998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09FEF38-E3A7-4527-97CB-AF528BAE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94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C3E675-6E45-4A81-AEA3-D36388222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4B599D-7641-40C1-8DAE-110A36403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B69B4CE-EB2F-46CF-9A80-64E44E5E95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0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2B3756-19E0-4B2F-B1D5-7664E0B3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20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6306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1" name="Text Placeholder 21">
            <a:extLst>
              <a:ext uri="{FF2B5EF4-FFF2-40B4-BE49-F238E27FC236}">
                <a16:creationId xmlns:a16="http://schemas.microsoft.com/office/drawing/2014/main" id="{10000CCD-6AFF-4E65-8858-5502306E5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5D777E5-98F6-416A-8D23-3399269D85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C979BADF-99B5-4C91-AAE5-FC2C4DBEDE2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6706F6A2-1599-4D73-9288-3ECEACDDCA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BAE5E245-1702-4722-895D-0808BB0A86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3701E665-3CED-413C-BAC6-CE003B1494E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01406B4-D44B-4D1E-91F3-D87541EAD4C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9AAD5CF9-9A59-4C5F-8C29-B92AD60121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C6725172-65CC-4645-B23F-E77886468F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0EA5E6CA-5C78-4B75-BA22-59750E7D45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24">
            <a:extLst>
              <a:ext uri="{FF2B5EF4-FFF2-40B4-BE49-F238E27FC236}">
                <a16:creationId xmlns:a16="http://schemas.microsoft.com/office/drawing/2014/main" id="{E1C61752-F57C-4FBF-93F3-06F43CCA43C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24">
            <a:extLst>
              <a:ext uri="{FF2B5EF4-FFF2-40B4-BE49-F238E27FC236}">
                <a16:creationId xmlns:a16="http://schemas.microsoft.com/office/drawing/2014/main" id="{E0232175-FB97-4039-8136-B9DD27441C0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6E5262C3-0603-403F-AB36-FB4EB9FC7B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D2FBACFC-8B68-4A37-95A4-26BE5A23D75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6" name="Picture Placeholder 12">
            <a:extLst>
              <a:ext uri="{FF2B5EF4-FFF2-40B4-BE49-F238E27FC236}">
                <a16:creationId xmlns:a16="http://schemas.microsoft.com/office/drawing/2014/main" id="{5A6A36C6-8489-4333-927A-141D8F98AE50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7" name="Picture Placeholder 9">
            <a:extLst>
              <a:ext uri="{FF2B5EF4-FFF2-40B4-BE49-F238E27FC236}">
                <a16:creationId xmlns:a16="http://schemas.microsoft.com/office/drawing/2014/main" id="{BB2DF986-C446-4302-9099-B1512AD5D8C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8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F6DD4A-6071-4D11-ABDB-28EA5AC87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39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28AD4F5-2320-4533-9EC4-9832091E65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822F33-D675-4E6C-BD09-D9C78365BB41}"/>
              </a:ext>
            </a:extLst>
          </p:cNvPr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14">
            <a:extLst>
              <a:ext uri="{FF2B5EF4-FFF2-40B4-BE49-F238E27FC236}">
                <a16:creationId xmlns:a16="http://schemas.microsoft.com/office/drawing/2014/main" id="{4B6CBCCA-9781-462D-AF43-C6AAE3D1AA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1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37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Chart Placeholder 18">
            <a:extLst>
              <a:ext uri="{FF2B5EF4-FFF2-40B4-BE49-F238E27FC236}">
                <a16:creationId xmlns:a16="http://schemas.microsoft.com/office/drawing/2014/main" id="{BE9C98A7-B145-402E-BADA-CE785E3BA996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34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Text Placeholder 26">
            <a:extLst>
              <a:ext uri="{FF2B5EF4-FFF2-40B4-BE49-F238E27FC236}">
                <a16:creationId xmlns:a16="http://schemas.microsoft.com/office/drawing/2014/main" id="{B534F865-65DF-4129-9CE5-414E2493757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3F74C5-9ADD-4AE3-BCA5-88726CC2A1A3}"/>
              </a:ext>
            </a:extLst>
          </p:cNvPr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Table Placeholder 17">
            <a:extLst>
              <a:ext uri="{FF2B5EF4-FFF2-40B4-BE49-F238E27FC236}">
                <a16:creationId xmlns:a16="http://schemas.microsoft.com/office/drawing/2014/main" id="{62814DE5-26B2-4A8E-BA8D-A2E4C5547EB9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CF654C-A7AE-4727-9F7F-492670C3E642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4F3F28-2A24-40B5-AC8C-5A53DC799A96}"/>
              </a:ext>
            </a:extLst>
          </p:cNvPr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A2807-F7BA-4350-93C3-95213A4854E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6AE88-305E-4E68-AF8E-10BCB695A1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BAC97E-3C4E-4D04-8A57-DC61E07CB8FD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26">
            <a:extLst>
              <a:ext uri="{FF2B5EF4-FFF2-40B4-BE49-F238E27FC236}">
                <a16:creationId xmlns:a16="http://schemas.microsoft.com/office/drawing/2014/main" id="{B33A3032-1037-4342-827F-CF13499782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D6F6A17-AFDC-40C7-9D63-50FA052A1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68B9DC-C6AF-45D4-BBA3-A5EF781EAB7F}"/>
              </a:ext>
            </a:extLst>
          </p:cNvPr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27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40FB52-44A8-43D1-8B33-F4E55A83AC38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ACA68-1C2C-4C4D-9CB4-1C8BF3E03F57}"/>
              </a:ext>
            </a:extLst>
          </p:cNvPr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140A0-8435-451E-9A8E-9C33B97E1B1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DD90A-F598-4982-8244-00A2189F77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10C334-F1CE-4CEF-ADC6-D1BADB9947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VIDEO SLIDE</a:t>
            </a:r>
            <a:endParaRPr lang="ru-RU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6E88236-C248-4008-9619-75BCE6D3401C}"/>
              </a:ext>
            </a:extLst>
          </p:cNvPr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Media Placeholder 7">
            <a:extLst>
              <a:ext uri="{FF2B5EF4-FFF2-40B4-BE49-F238E27FC236}">
                <a16:creationId xmlns:a16="http://schemas.microsoft.com/office/drawing/2014/main" id="{A11F77F4-4B16-4503-B9B6-AE22C686E3E3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media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7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MM.DD.20XX</a:t>
            </a:r>
            <a:endParaRPr lang="ru-RU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87" r:id="rId17"/>
    <p:sldLayoutId id="2147483695" r:id="rId18"/>
    <p:sldLayoutId id="2147483688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sychologytoday.com/us" TargetMode="External"/><Relationship Id="rId2" Type="http://schemas.openxmlformats.org/officeDocument/2006/relationships/hyperlink" Target="https://lni.wa.gov/patient-care/treating-patients/by-specialty/masters-level-therapists-mlts-pilot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0722D-0BC0-4487-812D-1E4E0DEC11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52583" y="443883"/>
            <a:ext cx="7563774" cy="1214477"/>
          </a:xfrm>
        </p:spPr>
        <p:txBody>
          <a:bodyPr/>
          <a:lstStyle/>
          <a:p>
            <a:r>
              <a:rPr lang="en-US" sz="3200" dirty="0"/>
              <a:t>WA IARP Vocational Recovery Workshop March 2021</a:t>
            </a:r>
            <a:endParaRPr lang="ru-RU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857963-8D3D-4F24-B535-54652EE0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1" y="1535837"/>
            <a:ext cx="10901778" cy="2852933"/>
          </a:xfrm>
        </p:spPr>
        <p:txBody>
          <a:bodyPr/>
          <a:lstStyle/>
          <a:p>
            <a:r>
              <a:rPr lang="en-US" sz="6600" u="sng" dirty="0"/>
              <a:t>Behavioral Health Intervention</a:t>
            </a:r>
            <a:br>
              <a:rPr lang="en-US" sz="6000" u="sng" dirty="0"/>
            </a:br>
            <a:r>
              <a:rPr lang="en-US" sz="3200" dirty="0"/>
              <a:t>How to help our injured workers access emotional support within the WA Labor and Industries’ System</a:t>
            </a:r>
            <a:br>
              <a:rPr lang="en-US" sz="2800" dirty="0"/>
            </a:br>
            <a:endParaRPr lang="ru-RU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23514F-9C9F-4868-A7D9-66CAA07E61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0857" y="4720037"/>
            <a:ext cx="10090287" cy="1829619"/>
          </a:xfrm>
        </p:spPr>
        <p:txBody>
          <a:bodyPr/>
          <a:lstStyle/>
          <a:p>
            <a:r>
              <a:rPr lang="en-US" sz="2800" dirty="0"/>
              <a:t>Carlynn Chumak, MSW, LCSW/LICSW, CDMS</a:t>
            </a:r>
          </a:p>
          <a:p>
            <a:r>
              <a:rPr lang="en-US" sz="2800" dirty="0"/>
              <a:t>Zachary Gray, MPH</a:t>
            </a:r>
          </a:p>
          <a:p>
            <a:r>
              <a:rPr lang="en-US" sz="2800" dirty="0"/>
              <a:t>Jason McGrew, RN, BSN</a:t>
            </a:r>
          </a:p>
          <a:p>
            <a:endParaRPr lang="en-US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231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B381BA-F1D7-483F-B759-9C3451355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56" y="168677"/>
            <a:ext cx="10104124" cy="914400"/>
          </a:xfrm>
        </p:spPr>
        <p:txBody>
          <a:bodyPr/>
          <a:lstStyle/>
          <a:p>
            <a:r>
              <a:rPr lang="en-US" dirty="0"/>
              <a:t>Questions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BBAB-4628-42F5-BF78-BE0E59475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0857" y="2913204"/>
            <a:ext cx="10090287" cy="2607851"/>
          </a:xfrm>
        </p:spPr>
        <p:txBody>
          <a:bodyPr/>
          <a:lstStyle/>
          <a:p>
            <a:r>
              <a:rPr lang="en-US" dirty="0"/>
              <a:t>Carlynn Chumak, MSW, LCSW/LICSW, CDMS</a:t>
            </a:r>
          </a:p>
          <a:p>
            <a:r>
              <a:rPr lang="en-US" dirty="0"/>
              <a:t>(253) 449-8033</a:t>
            </a:r>
          </a:p>
          <a:p>
            <a:r>
              <a:rPr lang="en-US" dirty="0"/>
              <a:t>Zachary Gray, MPH (360) 902-5025</a:t>
            </a:r>
          </a:p>
          <a:p>
            <a:r>
              <a:rPr lang="en-US" dirty="0"/>
              <a:t>Jason McGrew, RN, BSN (360) 902-4642</a:t>
            </a:r>
            <a:endParaRPr lang="ru-RU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A4F671-D586-49FB-B0C1-E7E9ADFE08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03829" y="1415792"/>
            <a:ext cx="4338081" cy="667601"/>
          </a:xfrm>
        </p:spPr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27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424B2B-1116-49FE-94C6-95783E7508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1640" y="2867487"/>
            <a:ext cx="11256884" cy="3755255"/>
          </a:xfrm>
        </p:spPr>
        <p:txBody>
          <a:bodyPr/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L&amp;I Mental Health Services:</a:t>
            </a:r>
            <a:r>
              <a:rPr lang="en-US" sz="2400" dirty="0"/>
              <a:t> </a:t>
            </a:r>
            <a:r>
              <a:rPr lang="en-US" sz="2400" u="sng" dirty="0"/>
              <a:t>https://lni.wa.gov/patient-care/treating-patients/by-specialty/mental-health-services</a:t>
            </a: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Master’s-Level Therapist Pilot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en-US" sz="2400" dirty="0"/>
              <a:t> </a:t>
            </a:r>
            <a:r>
              <a:rPr lang="en-US" sz="2400" dirty="0">
                <a:hlinkClick r:id="rId2"/>
              </a:rPr>
              <a:t>https://lni.wa.gov/patient-care/treating-patients/by-specialty/masters-level-therapists-mlts-pilot</a:t>
            </a:r>
            <a:endParaRPr lang="en-US" sz="2400" dirty="0"/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 L&amp;I Find a Doc: </a:t>
            </a:r>
            <a:r>
              <a:rPr lang="en-US" sz="2400" u="sng" dirty="0"/>
              <a:t>https://lni.wa.gov/claims/for-workers/find-a-doctor/</a:t>
            </a:r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Psychology Today Website: </a:t>
            </a:r>
            <a:r>
              <a:rPr lang="en-US" sz="2400" u="sng" dirty="0">
                <a:hlinkClick r:id="rId3"/>
              </a:rPr>
              <a:t>https://www.psychologytoday.com/us</a:t>
            </a:r>
            <a:endParaRPr lang="en-US" sz="2400" u="sng" dirty="0"/>
          </a:p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 Department of Health Crisis Lines/Resources: </a:t>
            </a:r>
            <a:r>
              <a:rPr lang="en-US" sz="2400" u="sng" dirty="0"/>
              <a:t>https://www.doh.wa.gov/YouandYourFamily/InjuryandViolencePrevention/SuicidePrevention/HotlinesTextandChatResources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31B8DD4-6812-4D62-A48A-EBFD84B97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222515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1168E5-515A-4193-909F-B00B26EE2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68F76-F070-4CA8-A555-651431B584A5}"/>
              </a:ext>
            </a:extLst>
          </p:cNvPr>
          <p:cNvSpPr txBox="1"/>
          <p:nvPr/>
        </p:nvSpPr>
        <p:spPr>
          <a:xfrm>
            <a:off x="621437" y="1447061"/>
            <a:ext cx="105644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2"/>
                </a:solidFill>
              </a:rPr>
              <a:t>Today’s Outline: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2"/>
                </a:solidFill>
                <a:effectLst/>
                <a:latin typeface="inherit"/>
              </a:rPr>
              <a:t>Discussion of the emotional impact of a work-related injury/illness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2"/>
                </a:solidFill>
                <a:effectLst/>
                <a:latin typeface="inherit"/>
              </a:rPr>
              <a:t>Description of BHI and some of the background/history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2"/>
                </a:solidFill>
                <a:effectLst/>
                <a:latin typeface="inherit"/>
              </a:rPr>
              <a:t>Some rules to Note about BHI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2"/>
                </a:solidFill>
                <a:effectLst/>
                <a:latin typeface="inherit"/>
              </a:rPr>
              <a:t>The differences between BHI and Accepted Psych treatment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2"/>
                </a:solidFill>
                <a:effectLst/>
                <a:latin typeface="inherit"/>
              </a:rPr>
              <a:t>Description of MLT Pilot</a:t>
            </a:r>
            <a:endParaRPr lang="en-US" sz="2400" b="1" i="0" dirty="0">
              <a:solidFill>
                <a:schemeClr val="bg2"/>
              </a:solidFill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2"/>
                </a:solidFill>
                <a:effectLst/>
                <a:latin typeface="inherit"/>
              </a:rPr>
              <a:t>Ideas of how to help injured workers access support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2"/>
                </a:solidFill>
                <a:effectLst/>
                <a:latin typeface="inherit"/>
              </a:rPr>
              <a:t>Question/Answer and any specific case discussion</a:t>
            </a:r>
            <a:endParaRPr lang="en-US" sz="2400" b="1" i="0" dirty="0">
              <a:solidFill>
                <a:schemeClr val="bg2"/>
              </a:solidFill>
              <a:effectLst/>
              <a:latin typeface="Calibri" panose="020F0502020204030204" pitchFamily="34" charset="0"/>
            </a:endParaRPr>
          </a:p>
          <a:p>
            <a:endParaRPr lang="en-US" sz="2800" b="1" u="sng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349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E7209B-EA97-4E46-B935-409525612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821279" y="6118484"/>
            <a:ext cx="549442" cy="365125"/>
          </a:xfrm>
        </p:spPr>
        <p:txBody>
          <a:bodyPr anchor="ctr">
            <a:normAutofit/>
          </a:bodyPr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EDADF0-23DD-491B-8755-2E19692F9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Autofit/>
          </a:bodyPr>
          <a:lstStyle/>
          <a:p>
            <a:pPr algn="ctr"/>
            <a:r>
              <a:rPr lang="en-US" dirty="0"/>
              <a:t>The Emotional Impact of a Work-Related Injury or Illness </a:t>
            </a:r>
            <a:endParaRPr lang="ru-RU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034287EE-A37E-4515-BBE2-D1E1A6F66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Struggles with pain management</a:t>
            </a:r>
          </a:p>
          <a:p>
            <a:r>
              <a:rPr lang="en-US" b="1" dirty="0"/>
              <a:t>Difficulty sleeping or performing daily tasks</a:t>
            </a:r>
          </a:p>
          <a:p>
            <a:r>
              <a:rPr lang="en-US" b="1" dirty="0"/>
              <a:t>Ambiguity surrounding an unclear course of medical treatment</a:t>
            </a:r>
          </a:p>
          <a:p>
            <a:r>
              <a:rPr lang="en-US" b="1" dirty="0"/>
              <a:t>Tension with employer</a:t>
            </a:r>
          </a:p>
          <a:p>
            <a:r>
              <a:rPr lang="en-US" b="1" dirty="0"/>
              <a:t>Questions about return-to-work</a:t>
            </a:r>
          </a:p>
          <a:p>
            <a:r>
              <a:rPr lang="en-US" b="1" dirty="0"/>
              <a:t>Financial difficulties</a:t>
            </a:r>
          </a:p>
          <a:p>
            <a:r>
              <a:rPr lang="en-US" b="1" dirty="0"/>
              <a:t>Relationship stress</a:t>
            </a:r>
          </a:p>
          <a:p>
            <a:r>
              <a:rPr lang="en-US" b="1" dirty="0"/>
              <a:t>Sense of injustice</a:t>
            </a:r>
          </a:p>
          <a:p>
            <a:r>
              <a:rPr lang="en-US" b="1" dirty="0"/>
              <a:t>Fear of Reinjury</a:t>
            </a:r>
          </a:p>
          <a:p>
            <a:r>
              <a:rPr lang="en-US" b="1" dirty="0"/>
              <a:t>Identity issues</a:t>
            </a:r>
          </a:p>
          <a:p>
            <a:r>
              <a:rPr lang="en-US" b="1" dirty="0"/>
              <a:t>Loss and grieving </a:t>
            </a:r>
          </a:p>
        </p:txBody>
      </p:sp>
    </p:spTree>
    <p:extLst>
      <p:ext uri="{BB962C8B-B14F-4D97-AF65-F5344CB8AC3E}">
        <p14:creationId xmlns:p14="http://schemas.microsoft.com/office/powerpoint/2010/main" val="434389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3D545-C417-48EA-9543-078BF8EB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969" y="374391"/>
            <a:ext cx="5399193" cy="157750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Behavioral Health Intervention?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54AC28-9C3E-4734-B2BB-5EC5F60F55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129" y="2148397"/>
            <a:ext cx="6498454" cy="4518734"/>
          </a:xfrm>
        </p:spPr>
        <p:txBody>
          <a:bodyPr>
            <a:normAutofit/>
          </a:bodyPr>
          <a:lstStyle/>
          <a:p>
            <a:r>
              <a:rPr lang="en-US" sz="2400" dirty="0"/>
              <a:t>Counseling sessions with a mental health provider that do not require prior authorization</a:t>
            </a:r>
          </a:p>
          <a:p>
            <a:r>
              <a:rPr lang="en-US" sz="2400" dirty="0"/>
              <a:t>Billing is done under the allowed physical diagnosis accepted on the claim</a:t>
            </a:r>
          </a:p>
          <a:p>
            <a:r>
              <a:rPr lang="en-US" sz="2400" dirty="0"/>
              <a:t>There is no psych condition on the claim</a:t>
            </a:r>
          </a:p>
          <a:p>
            <a:r>
              <a:rPr lang="en-US" sz="2400" dirty="0"/>
              <a:t>Treatment is designed to address psychological, emotional, behavioral issues impacting recovery and RTW</a:t>
            </a:r>
          </a:p>
          <a:p>
            <a:r>
              <a:rPr lang="en-US" sz="2400" dirty="0"/>
              <a:t>Brief, research-based therapy models are encouraged for treatment such as CBT, ACT, DBT, etc.</a:t>
            </a:r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492004-FF5A-486F-BD35-52AACB74C6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52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3F673-5FEE-4BBA-A24B-AB2B2E24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932154"/>
            <a:ext cx="5320386" cy="949911"/>
          </a:xfrm>
        </p:spPr>
        <p:txBody>
          <a:bodyPr>
            <a:normAutofit/>
          </a:bodyPr>
          <a:lstStyle/>
          <a:p>
            <a:r>
              <a:rPr lang="en-US" sz="3600" dirty="0"/>
              <a:t>BHI Background / History: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4375C07-DAC7-4D74-A504-0A31CD4C13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8C69C8-033D-4CD8-8193-AD38B831C5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942" y="2060240"/>
            <a:ext cx="11718524" cy="396769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BHI has been available since the 1990’s but became more widely known around 2015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Psychosocial Determinants Influencing Recovery</a:t>
            </a:r>
          </a:p>
        </p:txBody>
      </p:sp>
    </p:spTree>
    <p:extLst>
      <p:ext uri="{BB962C8B-B14F-4D97-AF65-F5344CB8AC3E}">
        <p14:creationId xmlns:p14="http://schemas.microsoft.com/office/powerpoint/2010/main" val="317198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C45F8E-7676-45CC-B8AA-B65FCB9D15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9D968E-D8EE-413D-9140-93C10C35F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9649" y="1883193"/>
            <a:ext cx="4566448" cy="629188"/>
          </a:xfrm>
        </p:spPr>
        <p:txBody>
          <a:bodyPr/>
          <a:lstStyle/>
          <a:p>
            <a:pPr algn="ctr"/>
            <a:r>
              <a:rPr lang="en-US" u="sng" dirty="0"/>
              <a:t>BHI: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26734A-4A7A-47C1-B1E5-092E2CDEC82A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627120" y="1867003"/>
            <a:ext cx="4726679" cy="529968"/>
          </a:xfrm>
        </p:spPr>
        <p:txBody>
          <a:bodyPr/>
          <a:lstStyle/>
          <a:p>
            <a:pPr algn="ctr"/>
            <a:r>
              <a:rPr lang="en-US" u="sng" dirty="0"/>
              <a:t>Psych Condition: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462BEE-C2EF-4911-9996-3C7BA5E847F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59293" y="2592281"/>
            <a:ext cx="5261986" cy="2201662"/>
          </a:xfrm>
        </p:spPr>
        <p:txBody>
          <a:bodyPr>
            <a:normAutofit/>
          </a:bodyPr>
          <a:lstStyle/>
          <a:p>
            <a:r>
              <a:rPr lang="en-US" sz="1800" dirty="0"/>
              <a:t>Any injured worker with an open claim can access BHI, as long as there is no accepted/denied psych, and with an AP recommendation</a:t>
            </a:r>
          </a:p>
          <a:p>
            <a:r>
              <a:rPr lang="en-US" sz="1800" dirty="0"/>
              <a:t>BHI sessions can be performed in a short period of time or over a long stretch of time (any point while claim is open)</a:t>
            </a:r>
          </a:p>
          <a:p>
            <a:r>
              <a:rPr lang="en-US" sz="1800" dirty="0"/>
              <a:t>Treatment goals will be more basic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63619D-55C0-4787-9E5C-EFDF143BAFB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65905" y="2512382"/>
            <a:ext cx="5166802" cy="2201662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In order to determine if a psych condition should be accepted on the claim, the worker must participate in either a psych eval or psych IME with doctorate-level provider (usually psychologist or psychiatrist)</a:t>
            </a:r>
          </a:p>
          <a:p>
            <a:r>
              <a:rPr lang="en-US" sz="1800" dirty="0"/>
              <a:t>Authorization for psych treatment is usually provided 90-day periods at a time, with the expectation of weekly visits </a:t>
            </a:r>
          </a:p>
          <a:p>
            <a:r>
              <a:rPr lang="en-US" sz="1800" dirty="0"/>
              <a:t>Treatment goals will be more in-depth and specific to the mental health diagnosis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D316211-14B1-4597-BFBC-11CB69DFF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BHI vs. Psych Condition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781CA-4491-450C-AAD0-5535A5705460}"/>
              </a:ext>
            </a:extLst>
          </p:cNvPr>
          <p:cNvSpPr txBox="1"/>
          <p:nvPr/>
        </p:nvSpPr>
        <p:spPr>
          <a:xfrm>
            <a:off x="1544715" y="5015883"/>
            <a:ext cx="8993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Assessment and documentation expectations also differ from BHI vs. Accepted Psych and billing codes/rates are different as well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Telehealth options are available for both services with fewer restrictions under the current temporary telehealth policy</a:t>
            </a:r>
          </a:p>
        </p:txBody>
      </p:sp>
    </p:spTree>
    <p:extLst>
      <p:ext uri="{BB962C8B-B14F-4D97-AF65-F5344CB8AC3E}">
        <p14:creationId xmlns:p14="http://schemas.microsoft.com/office/powerpoint/2010/main" val="3593883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51AE-252F-4958-A1E9-67C57179F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926" y="159798"/>
            <a:ext cx="5575708" cy="1225119"/>
          </a:xfrm>
        </p:spPr>
        <p:txBody>
          <a:bodyPr>
            <a:normAutofit fontScale="90000"/>
          </a:bodyPr>
          <a:lstStyle/>
          <a:p>
            <a:r>
              <a:rPr lang="en-US" dirty="0"/>
              <a:t>A Few Rules to Note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F389B-861B-485A-AD81-A9172882D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248" y="1198485"/>
            <a:ext cx="5320386" cy="349780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To pursue BHI, worker must have an attending provider recommendation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Cannot have an accepted or denied psych condition on the claim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Options for temporary psych treatment authorized as aide to recovery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1FE0C33-CECE-4322-A29C-AEA87CDB13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5353" y="374392"/>
            <a:ext cx="5320386" cy="3054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ALSO…</a:t>
            </a:r>
          </a:p>
          <a:p>
            <a:r>
              <a:rPr lang="en-US" sz="2000" dirty="0"/>
              <a:t>If psych condition is suspected, worker can begin BHI while waiting for psych eval to be authorized/scheduled</a:t>
            </a:r>
          </a:p>
          <a:p>
            <a:r>
              <a:rPr lang="en-US" sz="2000" dirty="0"/>
              <a:t>Sometimes worker begins BHI and then it is determined psych should be addressed</a:t>
            </a:r>
          </a:p>
          <a:p>
            <a:r>
              <a:rPr lang="en-US" sz="2000" dirty="0"/>
              <a:t>The mental health provider performing BHI usually can continue providing treatment after the psych condition is accepted and treatment is authorized.</a:t>
            </a:r>
            <a:endParaRPr lang="ru-RU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7CBD36-E928-427F-BCF4-3FF2B77D4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58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6567CE-DE8A-49BC-B5A3-16DD7E0956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10F523-ECA4-43E5-8FF5-1F66A142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Master’s-Level Therapist Pilot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33005-521A-4919-84B3-5098B64A36DB}"/>
              </a:ext>
            </a:extLst>
          </p:cNvPr>
          <p:cNvSpPr txBox="1"/>
          <p:nvPr/>
        </p:nvSpPr>
        <p:spPr>
          <a:xfrm>
            <a:off x="736847" y="2272683"/>
            <a:ext cx="10616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Began January 1, 2020, scheduled to last up to 4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Expansion of providers available to treat injured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Providers must hold one of three WA-State licenses: LMFT, LMHC, or LICSW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Up to 300 MLT providers initially allowed to participate, currently ~45 are participating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MLT providers can provide both BHI and authorized psych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</a:rPr>
              <a:t>MLT providers cannot perform psychological evaluations (the process for addressing contended psych is unchanged)</a:t>
            </a:r>
          </a:p>
        </p:txBody>
      </p:sp>
    </p:spTree>
    <p:extLst>
      <p:ext uri="{BB962C8B-B14F-4D97-AF65-F5344CB8AC3E}">
        <p14:creationId xmlns:p14="http://schemas.microsoft.com/office/powerpoint/2010/main" val="404294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A6DB0E8-2EA7-4900-962E-EFEA27ACC5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8C91E4-C123-4AA7-A8AD-A2F897538011}"/>
              </a:ext>
            </a:extLst>
          </p:cNvPr>
          <p:cNvSpPr txBox="1"/>
          <p:nvPr/>
        </p:nvSpPr>
        <p:spPr>
          <a:xfrm>
            <a:off x="1518081" y="452761"/>
            <a:ext cx="9312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>
                <a:solidFill>
                  <a:schemeClr val="bg2"/>
                </a:solidFill>
              </a:rPr>
              <a:t>How to Help Injured Workers Access Support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0D158-9542-4FFB-BFB6-CCBD8D3DA4FF}"/>
              </a:ext>
            </a:extLst>
          </p:cNvPr>
          <p:cNvSpPr txBox="1"/>
          <p:nvPr/>
        </p:nvSpPr>
        <p:spPr>
          <a:xfrm>
            <a:off x="1074198" y="1429305"/>
            <a:ext cx="9996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Good communication with worker and attending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Look and listen for psychosocial factors/barriers present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Provide resource information to injured worker so they are aware of options for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Help identify a mental health provider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 Understand tendencies to decline initially or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How to respond when an AP says “no” to BHI – more opportunity for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Helping them access community resources or private insurance options</a:t>
            </a:r>
          </a:p>
        </p:txBody>
      </p:sp>
    </p:spTree>
    <p:extLst>
      <p:ext uri="{BB962C8B-B14F-4D97-AF65-F5344CB8AC3E}">
        <p14:creationId xmlns:p14="http://schemas.microsoft.com/office/powerpoint/2010/main" val="2383152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onBusiness Presentation Layout_Nature_MO - v4.potx" id="{20ED95C4-FC77-4325-ADE4-6B61169EE19C}" vid="{A4071738-43E8-4B3B-A646-9FFE68819E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824</Words>
  <Application>Microsoft Office PowerPoint</Application>
  <PresentationFormat>Widescreen</PresentationFormat>
  <Paragraphs>89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Franklin Gothic Book</vt:lpstr>
      <vt:lpstr>Gill Sans MT</vt:lpstr>
      <vt:lpstr>inherit</vt:lpstr>
      <vt:lpstr>Office Theme</vt:lpstr>
      <vt:lpstr>Behavioral Health Intervention How to help our injured workers access emotional support within the WA Labor and Industries’ System </vt:lpstr>
      <vt:lpstr>PowerPoint Presentation</vt:lpstr>
      <vt:lpstr>The Emotional Impact of a Work-Related Injury or Illness </vt:lpstr>
      <vt:lpstr>What is Behavioral Health Intervention?</vt:lpstr>
      <vt:lpstr>BHI Background / History:</vt:lpstr>
      <vt:lpstr>BHI vs. Psych Condition</vt:lpstr>
      <vt:lpstr>A Few Rules to Note</vt:lpstr>
      <vt:lpstr>Master’s-Level Therapist Pilot</vt:lpstr>
      <vt:lpstr>PowerPoint Presentation</vt:lpstr>
      <vt:lpstr>Questions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Behavioral Health Intervention  The Ins and Outs of Mental Health Support within the WA Labor and Industries’ System</dc:title>
  <dc:creator>Carlynn Chumak</dc:creator>
  <cp:lastModifiedBy>Katrina Taylor</cp:lastModifiedBy>
  <cp:revision>48</cp:revision>
  <dcterms:created xsi:type="dcterms:W3CDTF">2021-01-30T15:12:15Z</dcterms:created>
  <dcterms:modified xsi:type="dcterms:W3CDTF">2021-03-15T21:12:47Z</dcterms:modified>
</cp:coreProperties>
</file>