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81" r:id="rId3"/>
    <p:sldId id="257" r:id="rId4"/>
    <p:sldId id="282" r:id="rId5"/>
    <p:sldId id="269" r:id="rId6"/>
    <p:sldId id="283" r:id="rId7"/>
    <p:sldId id="260" r:id="rId8"/>
    <p:sldId id="284" r:id="rId9"/>
    <p:sldId id="261" r:id="rId10"/>
    <p:sldId id="270" r:id="rId11"/>
    <p:sldId id="262" r:id="rId12"/>
    <p:sldId id="264" r:id="rId13"/>
    <p:sldId id="263" r:id="rId14"/>
    <p:sldId id="265" r:id="rId15"/>
    <p:sldId id="271" r:id="rId16"/>
    <p:sldId id="272" r:id="rId17"/>
    <p:sldId id="268" r:id="rId18"/>
    <p:sldId id="273" r:id="rId19"/>
    <p:sldId id="274" r:id="rId20"/>
    <p:sldId id="275" r:id="rId21"/>
    <p:sldId id="278" r:id="rId22"/>
    <p:sldId id="276" r:id="rId23"/>
    <p:sldId id="280" r:id="rId24"/>
    <p:sldId id="266" r:id="rId25"/>
    <p:sldId id="277" r:id="rId26"/>
    <p:sldId id="279" r:id="rId27"/>
    <p:sldId id="285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28FE7-94EC-4270-9061-30525748414F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D3F33C-CEA8-4A0F-B3AD-1A0F7049F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99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135</a:t>
            </a:r>
            <a:r>
              <a:rPr lang="en-US" dirty="0"/>
              <a:t> national cemeteries in </a:t>
            </a:r>
            <a:r>
              <a:rPr lang="en-US" b="1" dirty="0"/>
              <a:t>40</a:t>
            </a:r>
            <a:r>
              <a:rPr lang="en-US" dirty="0"/>
              <a:t> states (and Puerto Rico) as well as </a:t>
            </a:r>
            <a:r>
              <a:rPr lang="en-US" b="1" dirty="0"/>
              <a:t>33</a:t>
            </a:r>
            <a:r>
              <a:rPr lang="en-US" dirty="0"/>
              <a:t> soldier's lots and monument sites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D3F33C-CEA8-4A0F-B3AD-1A0F7049FCD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448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foundations of rehabilitation counseling, human growth and development, counseling theories and techniques, vocational assessment, career development, job placement, case management, and medical/psycho-social aspects of disability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D3F33C-CEA8-4A0F-B3AD-1A0F7049FCD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401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5/29/2018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012009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2598758"/>
            <a:ext cx="3718455" cy="287071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49118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hbexplorer.vacloud.us/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enefits.va.gov/benefits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ebenefits.va.gov/ebenefits/homepage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pm.gov/policy-data-oversight/pay-leave/salaries-wages/2018/general-schedule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www.fedshirevets.gov/Index.aspx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opm.gov/policy-data-oversight/hiring-information/veterans-authorities/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hbexplorer.vacloud.us/" TargetMode="External"/><Relationship Id="rId7" Type="http://schemas.openxmlformats.org/officeDocument/2006/relationships/image" Target="../media/image19.png"/><Relationship Id="rId2" Type="http://schemas.openxmlformats.org/officeDocument/2006/relationships/hyperlink" Target="https://www.va.gov/opa/publications/benefits_book.as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em.va.gov/" TargetMode="External"/><Relationship Id="rId5" Type="http://schemas.openxmlformats.org/officeDocument/2006/relationships/hyperlink" Target="https://www.benefits.va.gov/BENEFITS/Benefits_Summary_Materials.asp" TargetMode="External"/><Relationship Id="rId4" Type="http://schemas.openxmlformats.org/officeDocument/2006/relationships/hyperlink" Target="https://www.va.gov/healthbenefits/resources/publications/hbco/hbco_introduction.asp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yhealth.va.gov/mhv-portal-web/home" TargetMode="External"/><Relationship Id="rId2" Type="http://schemas.openxmlformats.org/officeDocument/2006/relationships/hyperlink" Target="https://www.ebenefits.va.gov/ebenefits/homepag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hyperlink" Target="http://www.vets.gov/" TargetMode="External"/><Relationship Id="rId4" Type="http://schemas.openxmlformats.org/officeDocument/2006/relationships/hyperlink" Target="http://www.va.gov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hyperlink" Target="https://www.va.gov/opa/publications/benefits_book.asp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m.gov/policy-data-oversight/hiring-information/veterans-authorities/" TargetMode="External"/><Relationship Id="rId2" Type="http://schemas.openxmlformats.org/officeDocument/2006/relationships/hyperlink" Target="https://www.opm.gov/policy-data-oversight/pay-leave/salaries-wages/2018/general-schedul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benefits.va.gov/benefits/" TargetMode="Externa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www.cem.va.gov/" TargetMode="External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D0B73-7631-8F4C-87BB-45C9BF62C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8165" y="1425893"/>
            <a:ext cx="6815669" cy="1515533"/>
          </a:xfrm>
        </p:spPr>
        <p:txBody>
          <a:bodyPr/>
          <a:lstStyle/>
          <a:p>
            <a:r>
              <a:rPr lang="en-US" sz="4400"/>
              <a:t>Everything You Wanted to Know about VA</a:t>
            </a:r>
            <a:endParaRPr lang="en-US" sz="4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6EEEF0-B0D5-DD43-9946-0D49D0628A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/>
              <a:t>Linda Parker, MSW, MA</a:t>
            </a:r>
          </a:p>
          <a:p>
            <a:r>
              <a:rPr lang="en-US" sz="2800"/>
              <a:t>Assistant Director, Little Rock Regional Office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6D231B-4A53-C846-B5FF-E98599D2EC50}"/>
              </a:ext>
            </a:extLst>
          </p:cNvPr>
          <p:cNvSpPr txBox="1"/>
          <p:nvPr/>
        </p:nvSpPr>
        <p:spPr>
          <a:xfrm>
            <a:off x="2760233" y="2831071"/>
            <a:ext cx="6743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and a bunch of stuff you didn‘t know you wanted to know!   </a:t>
            </a:r>
          </a:p>
        </p:txBody>
      </p:sp>
    </p:spTree>
    <p:extLst>
      <p:ext uri="{BB962C8B-B14F-4D97-AF65-F5344CB8AC3E}">
        <p14:creationId xmlns:p14="http://schemas.microsoft.com/office/powerpoint/2010/main" val="2094975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FB5D1BB-0703-437B-BD1E-1D07F8A2730B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886586B-3F0F-4593-B272-AE75AD0F0929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0DEB59-BF94-41B5-8F16-8B10442EE09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A3BEF6F-FC03-43B1-8D1B-8DA3A360DBF0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F49BA32-A501-4C79-9A72-92587AB9EEFE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83F92AF-2403-4558-B1D7-72130A1E4BC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2AC0F86-9A78-4E84-A4B4-ADB8B2629A0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AF78B9E-8BE2-4706-9377-A05FA25ABABF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2CDFDE2-4DB3-4623-BA21-187D1B710FB9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D74B2AA-1443-4E9B-8462-F7F5B852590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BB652B6-7300-49EC-9422-EF5342492AF1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0909587-01DE-424D-A15F-DAA28CF2CD38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E5D0023-B23E-4823-8D72-B07FFF8CAE96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20089" y="2400639"/>
            <a:ext cx="33765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69A54E25-1C05-48E5-A5CC-3778C1D3632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5942687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288A57-B976-4FA5-8335-7F84FFAEBD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17" r="5986" b="1"/>
          <a:stretch/>
        </p:blipFill>
        <p:spPr>
          <a:xfrm>
            <a:off x="1313741" y="1310330"/>
            <a:ext cx="5496988" cy="40182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676458-02DD-43E2-9082-420E7C235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825" y="982132"/>
            <a:ext cx="3360772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/>
              <a:t>Eligibility for VHA Healthcare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2AA01D-5C6D-474D-844E-F6D85EF72B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5824" y="2498564"/>
            <a:ext cx="3360771" cy="2844494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Active Duty in branch of Armed Services or Guard/Reserve called to active duty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Period and length of service (post 1980 – 24 months)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Separated under Honorable or General under Honorable Conditions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A7A195-BE57-47C9-B537-EB98E44AFD3E}"/>
              </a:ext>
            </a:extLst>
          </p:cNvPr>
          <p:cNvSpPr txBox="1"/>
          <p:nvPr/>
        </p:nvSpPr>
        <p:spPr>
          <a:xfrm>
            <a:off x="7752848" y="5607304"/>
            <a:ext cx="2910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Eligibility Determination tool</a:t>
            </a:r>
          </a:p>
          <a:p>
            <a:r>
              <a:rPr lang="en-US" dirty="0"/>
              <a:t> </a:t>
            </a:r>
            <a:r>
              <a:rPr lang="en-US" u="sng" dirty="0">
                <a:hlinkClick r:id="rId6"/>
              </a:rPr>
              <a:t>http://hbexplorer.vacloud.us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6108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85D7B44-9F07-4DC7-986D-9693037AF3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81" r="11327" b="5"/>
          <a:stretch/>
        </p:blipFill>
        <p:spPr>
          <a:xfrm>
            <a:off x="8085026" y="2341259"/>
            <a:ext cx="2739728" cy="2852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F33480-8463-E14C-B63B-4D92D782C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 dirty="0"/>
              <a:t>Eligibility for </a:t>
            </a:r>
            <a:br>
              <a:rPr lang="en-US" sz="4100" dirty="0"/>
            </a:br>
            <a:r>
              <a:rPr lang="en-US" sz="4100" dirty="0"/>
              <a:t>VBA Comp &amp; Pen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0E009-2D6C-0747-AF5E-103731A79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2556932"/>
            <a:ext cx="6256866" cy="3318936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dirty="0"/>
              <a:t>Service-connection: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Disease or condition incurred or aggravated while serving in the Uniformed Services on active duty; Presumptive disabilities (e.g., Agent Orange related diseases); both physical &amp; mental conditions or diseases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Discharged under other than dishonorable conditions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At least 10% disabled by an injury or disease (percentage of disability tied to degree of impairment)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0D1EF8-9039-4D66-AA78-345CEEAA4699}"/>
              </a:ext>
            </a:extLst>
          </p:cNvPr>
          <p:cNvSpPr txBox="1"/>
          <p:nvPr/>
        </p:nvSpPr>
        <p:spPr>
          <a:xfrm>
            <a:off x="7832907" y="5691202"/>
            <a:ext cx="3243965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u="sng" dirty="0">
                <a:hlinkClick r:id="rId4"/>
              </a:rPr>
              <a:t>https://benefits.va.gov/benefits/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6441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38B6192C-493D-FF4D-A03D-B66957471C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12" t="4268" r="5225" b="-2617"/>
          <a:stretch/>
        </p:blipFill>
        <p:spPr>
          <a:xfrm>
            <a:off x="4445273" y="758756"/>
            <a:ext cx="6521919" cy="5120640"/>
          </a:xfrm>
          <a:prstGeom prst="snip2Diag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AC6729B-CCA1-4DA2-98E1-1BFF3345C12B}"/>
              </a:ext>
            </a:extLst>
          </p:cNvPr>
          <p:cNvGrpSpPr/>
          <p:nvPr/>
        </p:nvGrpSpPr>
        <p:grpSpPr>
          <a:xfrm>
            <a:off x="1210825" y="890841"/>
            <a:ext cx="2464053" cy="3587380"/>
            <a:chOff x="1210825" y="1523140"/>
            <a:chExt cx="2464053" cy="358738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3F17F16-BF1B-46FF-93BF-FF6E0031E1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06" t="1727" r="4428" b="3822"/>
            <a:stretch/>
          </p:blipFill>
          <p:spPr>
            <a:xfrm rot="20596479">
              <a:off x="1267800" y="1523140"/>
              <a:ext cx="2350102" cy="25431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CC75F9-CADC-0442-A55F-A934DC7585C7}"/>
                </a:ext>
              </a:extLst>
            </p:cNvPr>
            <p:cNvSpPr txBox="1"/>
            <p:nvPr/>
          </p:nvSpPr>
          <p:spPr>
            <a:xfrm>
              <a:off x="1210825" y="4587300"/>
              <a:ext cx="246405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 err="1">
                  <a:latin typeface="Garamond" panose="02020404030301010803" pitchFamily="18" charset="0"/>
                  <a:cs typeface="Times New Roman" panose="02020603050405020304" pitchFamily="18" charset="0"/>
                </a:rPr>
                <a:t>eBenefits</a:t>
              </a:r>
              <a:endParaRPr lang="en-US" sz="2800" dirty="0">
                <a:latin typeface="Garamond" panose="02020404030301010803" pitchFamily="18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C54F632-03D5-48DA-A04C-18E2207EE094}"/>
              </a:ext>
            </a:extLst>
          </p:cNvPr>
          <p:cNvSpPr txBox="1"/>
          <p:nvPr/>
        </p:nvSpPr>
        <p:spPr>
          <a:xfrm>
            <a:off x="945855" y="5788280"/>
            <a:ext cx="755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Service of the Department of Veterans Affairs and the Department of Defense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DC1285-F522-403D-8908-C2C2BE2FA30E}"/>
              </a:ext>
            </a:extLst>
          </p:cNvPr>
          <p:cNvSpPr txBox="1"/>
          <p:nvPr/>
        </p:nvSpPr>
        <p:spPr>
          <a:xfrm>
            <a:off x="934091" y="4478221"/>
            <a:ext cx="3017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hlinkClick r:id="rId4"/>
              </a:rPr>
              <a:t>https://www.ebenefits.va.gov/ebenefits/homepage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9699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43424-9E36-0447-8CC1-B8A20BC7C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4375824" cy="1303867"/>
          </a:xfrm>
        </p:spPr>
        <p:txBody>
          <a:bodyPr/>
          <a:lstStyle/>
          <a:p>
            <a:pPr algn="l"/>
            <a:r>
              <a:rPr lang="en-US" dirty="0"/>
              <a:t>VBA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1E9EA-A9D9-B448-B9AC-1F4BD62F13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Compensation (Disability, Dependency)</a:t>
            </a:r>
          </a:p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Pension and Fiduciary (Disability, Survivor)</a:t>
            </a:r>
          </a:p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Insurance (Life, Mortgage)</a:t>
            </a:r>
          </a:p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Home Loan Guaranty </a:t>
            </a:r>
          </a:p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Education Programs (GI Bill, Retraining, and Educational Assistance Programs) </a:t>
            </a:r>
          </a:p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000000"/>
                </a:solidFill>
              </a:rPr>
              <a:t>Vocational Rehabilitation and Employment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696F56-899C-4947-9CBC-58EEC5B6F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0131" y="1501422"/>
            <a:ext cx="1846466" cy="18400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2164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0447FF2-9392-44E8-A5DC-9387522F4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Vocational Rehabilitation and Employment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(VR&amp;E)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443A9F2-3FBC-4F8C-9AED-53FDB0FEF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A master's degree in rehabilitation counseling that included an internship</a:t>
            </a:r>
            <a:r>
              <a:rPr lang="en-US" sz="2000" dirty="0"/>
              <a:t>;</a:t>
            </a:r>
            <a:r>
              <a:rPr lang="en-US" sz="2000" b="1" dirty="0"/>
              <a:t> OR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5F7342-C80E-48AD-9DA7-A8C4FB5F2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anchor="ctr"/>
          <a:lstStyle/>
          <a:p>
            <a:r>
              <a:rPr lang="en-US" sz="2800" dirty="0"/>
              <a:t>Working as a Vocational Rehab Counselor (VRC) with VBA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E8140D-49DB-4505-A249-86A83DEF3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8524" y="4917394"/>
            <a:ext cx="1107976" cy="1104149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BF4360-9567-4A66-8F55-A546941B3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6509"/>
                    </a14:imgEffect>
                    <a14:imgEffect>
                      <a14:brightnessContrast bright="10000" contrast="-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8668" y="2224832"/>
            <a:ext cx="5232620" cy="379671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991720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0447FF2-9392-44E8-A5DC-9387522F4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Vocational Rehabilitation and Employment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(VR&amp;E)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443A9F2-3FBC-4F8C-9AED-53FDB0FEF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dirty="0"/>
              <a:t>A master's degree in counseling psychology (or related field) </a:t>
            </a:r>
          </a:p>
          <a:p>
            <a:pPr lvl="1"/>
            <a:r>
              <a:rPr lang="en-US" dirty="0"/>
              <a:t>That includes an internship in rehabilitation counseling; supplemented by at least 30 semester hours of course work that MUST have emphasized </a:t>
            </a:r>
            <a:r>
              <a:rPr lang="en-US" dirty="0" err="1"/>
              <a:t>voc</a:t>
            </a:r>
            <a:r>
              <a:rPr lang="en-US" dirty="0"/>
              <a:t> rehab counseling;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b="1" dirty="0"/>
              <a:t>OR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5F7342-C80E-48AD-9DA7-A8C4FB5F2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anchor="ctr"/>
          <a:lstStyle/>
          <a:p>
            <a:r>
              <a:rPr lang="en-US" sz="2800" dirty="0"/>
              <a:t>Working as a Vocational Rehab Counselor (VRC) with VBA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E9DF66-AC3D-429F-92EF-6BDDF3FCA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524" y="4917394"/>
            <a:ext cx="1107976" cy="110414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7165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0447FF2-9392-44E8-A5DC-9387522F4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Vocational Rehabilitation and Employment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(VR&amp;E)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443A9F2-3FBC-4F8C-9AED-53FDB0FEF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dirty="0"/>
              <a:t>A master's degree listed in 1 or 2 WITHOUT a rehabilitation counseling internship and</a:t>
            </a:r>
          </a:p>
          <a:p>
            <a:pPr lvl="1"/>
            <a:r>
              <a:rPr lang="en-US" dirty="0"/>
              <a:t>Experience that must include one full year in direct delivery of vocational rehabilitation services to adults with disabilities in </a:t>
            </a:r>
            <a:r>
              <a:rPr lang="en-US"/>
              <a:t>rehabilitation programs and</a:t>
            </a:r>
            <a:endParaRPr lang="en-US" dirty="0"/>
          </a:p>
          <a:p>
            <a:pPr lvl="1"/>
            <a:r>
              <a:rPr lang="en-US" dirty="0"/>
              <a:t>Supervised by a professional in vocational rehabilitation or a closely related professional field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5F7342-C80E-48AD-9DA7-A8C4FB5F2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anchor="ctr"/>
          <a:lstStyle/>
          <a:p>
            <a:r>
              <a:rPr lang="en-US" sz="2800" dirty="0"/>
              <a:t>Working as a Vocational Rehab Counselor (VRC) with VBA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DF27A3-E36E-461D-BCF0-ECA9A82D8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8524" y="4917394"/>
            <a:ext cx="1107976" cy="110414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03027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0447FF2-9392-44E8-A5DC-9387522F4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VBA VRC GS9 - GS12 Salary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443A9F2-3FBC-4F8C-9AED-53FDB0FEF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318936"/>
          </a:xfrm>
        </p:spPr>
        <p:txBody>
          <a:bodyPr/>
          <a:lstStyle/>
          <a:p>
            <a:pPr lvl="0"/>
            <a:r>
              <a:rPr lang="en-US" dirty="0"/>
              <a:t>OPM salary tables </a:t>
            </a:r>
            <a:r>
              <a:rPr lang="en-US" u="sng" dirty="0">
                <a:hlinkClick r:id="rId2"/>
              </a:rPr>
              <a:t>https://www.opm.gov/policy-data-oversight/pay-leave/salaries-wages/2018/general-schedule/</a:t>
            </a:r>
            <a:r>
              <a:rPr lang="en-US" dirty="0"/>
              <a:t> </a:t>
            </a:r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8917270-D761-40F8-8065-8468DC9EB7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9432"/>
              </p:ext>
            </p:extLst>
          </p:nvPr>
        </p:nvGraphicFramePr>
        <p:xfrm>
          <a:off x="1789889" y="3696950"/>
          <a:ext cx="8612219" cy="1828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2929">
                  <a:extLst>
                    <a:ext uri="{9D8B030D-6E8A-4147-A177-3AD203B41FA5}">
                      <a16:colId xmlns:a16="http://schemas.microsoft.com/office/drawing/2014/main" val="1267111851"/>
                    </a:ext>
                  </a:extLst>
                </a:gridCol>
                <a:gridCol w="782929">
                  <a:extLst>
                    <a:ext uri="{9D8B030D-6E8A-4147-A177-3AD203B41FA5}">
                      <a16:colId xmlns:a16="http://schemas.microsoft.com/office/drawing/2014/main" val="3715037358"/>
                    </a:ext>
                  </a:extLst>
                </a:gridCol>
                <a:gridCol w="782929">
                  <a:extLst>
                    <a:ext uri="{9D8B030D-6E8A-4147-A177-3AD203B41FA5}">
                      <a16:colId xmlns:a16="http://schemas.microsoft.com/office/drawing/2014/main" val="2018244561"/>
                    </a:ext>
                  </a:extLst>
                </a:gridCol>
                <a:gridCol w="782929">
                  <a:extLst>
                    <a:ext uri="{9D8B030D-6E8A-4147-A177-3AD203B41FA5}">
                      <a16:colId xmlns:a16="http://schemas.microsoft.com/office/drawing/2014/main" val="2141411821"/>
                    </a:ext>
                  </a:extLst>
                </a:gridCol>
                <a:gridCol w="782929">
                  <a:extLst>
                    <a:ext uri="{9D8B030D-6E8A-4147-A177-3AD203B41FA5}">
                      <a16:colId xmlns:a16="http://schemas.microsoft.com/office/drawing/2014/main" val="1229978418"/>
                    </a:ext>
                  </a:extLst>
                </a:gridCol>
                <a:gridCol w="782929">
                  <a:extLst>
                    <a:ext uri="{9D8B030D-6E8A-4147-A177-3AD203B41FA5}">
                      <a16:colId xmlns:a16="http://schemas.microsoft.com/office/drawing/2014/main" val="3560790866"/>
                    </a:ext>
                  </a:extLst>
                </a:gridCol>
                <a:gridCol w="782929">
                  <a:extLst>
                    <a:ext uri="{9D8B030D-6E8A-4147-A177-3AD203B41FA5}">
                      <a16:colId xmlns:a16="http://schemas.microsoft.com/office/drawing/2014/main" val="228705417"/>
                    </a:ext>
                  </a:extLst>
                </a:gridCol>
                <a:gridCol w="782929">
                  <a:extLst>
                    <a:ext uri="{9D8B030D-6E8A-4147-A177-3AD203B41FA5}">
                      <a16:colId xmlns:a16="http://schemas.microsoft.com/office/drawing/2014/main" val="3267197863"/>
                    </a:ext>
                  </a:extLst>
                </a:gridCol>
                <a:gridCol w="782929">
                  <a:extLst>
                    <a:ext uri="{9D8B030D-6E8A-4147-A177-3AD203B41FA5}">
                      <a16:colId xmlns:a16="http://schemas.microsoft.com/office/drawing/2014/main" val="3865513668"/>
                    </a:ext>
                  </a:extLst>
                </a:gridCol>
                <a:gridCol w="782929">
                  <a:extLst>
                    <a:ext uri="{9D8B030D-6E8A-4147-A177-3AD203B41FA5}">
                      <a16:colId xmlns:a16="http://schemas.microsoft.com/office/drawing/2014/main" val="2477539764"/>
                    </a:ext>
                  </a:extLst>
                </a:gridCol>
                <a:gridCol w="782929">
                  <a:extLst>
                    <a:ext uri="{9D8B030D-6E8A-4147-A177-3AD203B41FA5}">
                      <a16:colId xmlns:a16="http://schemas.microsoft.com/office/drawing/2014/main" val="29188559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Grade 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Step 1 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Step 2 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Step 3 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Step 4 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Step 5 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Step 6 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Step 7 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Step 8 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Step 9 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Step 10 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3933814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9 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50598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52285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53971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55658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57345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59031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60718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62405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64091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65778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54390853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11 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61218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63259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65299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67340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69381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71422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73463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75504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77545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79586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98823974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12 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73375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75821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78267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80713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83159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85605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88050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90496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92942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95388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86616710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CB6530D-32FF-48C8-B8FC-2E6120E21F04}"/>
              </a:ext>
            </a:extLst>
          </p:cNvPr>
          <p:cNvSpPr txBox="1"/>
          <p:nvPr/>
        </p:nvSpPr>
        <p:spPr>
          <a:xfrm>
            <a:off x="5068111" y="5875868"/>
            <a:ext cx="1182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Rest of US</a:t>
            </a:r>
          </a:p>
        </p:txBody>
      </p:sp>
    </p:spTree>
    <p:extLst>
      <p:ext uri="{BB962C8B-B14F-4D97-AF65-F5344CB8AC3E}">
        <p14:creationId xmlns:p14="http://schemas.microsoft.com/office/powerpoint/2010/main" val="2992414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572F6A24-139E-4EB5-86D2-431F42EF85C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963AE85-BE5D-4975-BACF-DDDCC9C2ACDE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1E7751F0-16BF-4A9D-B778-5D46B92B4470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1D755924-121A-47AA-8613-995D4108BCD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B4D2AFDA-19BE-4455-830E-1541E5D7BAE6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0FB15EBF-E414-4E00-87E7-700A78A60F61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6BE37AC-AD36-4C42-9B8C-C5500F4E7C6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4412" y="2400639"/>
            <a:ext cx="48021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C9DA5B05-DD14-4860-AC45-02A8D2EE1A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4517009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Content Placeholder 21">
            <a:extLst>
              <a:ext uri="{FF2B5EF4-FFF2-40B4-BE49-F238E27FC236}">
                <a16:creationId xmlns:a16="http://schemas.microsoft.com/office/drawing/2014/main" id="{FDB95B69-D32E-4E13-BF9A-38AAC80B6A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361" b="3"/>
          <a:stretch/>
        </p:blipFill>
        <p:spPr>
          <a:xfrm>
            <a:off x="1412683" y="1410208"/>
            <a:ext cx="3876801" cy="3858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526004-8701-42D2-BE3D-3684B76C2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982132"/>
            <a:ext cx="4802185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 dirty="0"/>
              <a:t>Working as a VBA Contract VRC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E9EB0AF2-9180-470B-BCE3-6FE88F651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2" y="2556932"/>
            <a:ext cx="4802184" cy="33189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Prime Contractor in Northwest</a:t>
            </a:r>
          </a:p>
          <a:p>
            <a:pPr marL="274637" lvl="1" indent="0" algn="ctr" defTabSz="274320">
              <a:buNone/>
            </a:pPr>
            <a:r>
              <a:rPr lang="en-US" dirty="0"/>
              <a:t>The Consolidated Rehab Group, Inc. (TCRG) </a:t>
            </a:r>
          </a:p>
          <a:p>
            <a:pPr marL="274637" lvl="1" indent="0" algn="ctr" defTabSz="274320">
              <a:buNone/>
            </a:pPr>
            <a:r>
              <a:rPr lang="en-US" dirty="0"/>
              <a:t>John Houck </a:t>
            </a:r>
          </a:p>
          <a:p>
            <a:pPr marL="274637" lvl="1" indent="0" algn="ctr" defTabSz="274320">
              <a:buNone/>
            </a:pPr>
            <a:r>
              <a:rPr lang="en-US" dirty="0"/>
              <a:t>jhouck@tcrgpro.com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854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572F6A24-139E-4EB5-86D2-431F42EF85C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963AE85-BE5D-4975-BACF-DDDCC9C2ACDE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1E7751F0-16BF-4A9D-B778-5D46B92B4470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1D755924-121A-47AA-8613-995D4108BCD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B4D2AFDA-19BE-4455-830E-1541E5D7BAE6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0FB15EBF-E414-4E00-87E7-700A78A60F61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36BE37AC-AD36-4C42-9B8C-C5500F4E7C6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4412" y="2400639"/>
            <a:ext cx="48021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Rectangle 96">
            <a:extLst>
              <a:ext uri="{FF2B5EF4-FFF2-40B4-BE49-F238E27FC236}">
                <a16:creationId xmlns:a16="http://schemas.microsoft.com/office/drawing/2014/main" id="{C9DA5B05-DD14-4860-AC45-02A8D2EE1A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4517009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text on a black background&#10;&#10;Description generated with high confidence">
            <a:extLst>
              <a:ext uri="{FF2B5EF4-FFF2-40B4-BE49-F238E27FC236}">
                <a16:creationId xmlns:a16="http://schemas.microsoft.com/office/drawing/2014/main" id="{843B9282-15CF-4F2B-8F6F-092F29B59F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338" b="-3"/>
          <a:stretch/>
        </p:blipFill>
        <p:spPr>
          <a:xfrm>
            <a:off x="1412683" y="1410208"/>
            <a:ext cx="3876801" cy="3858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526004-8701-42D2-BE3D-3684B76C2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982132"/>
            <a:ext cx="4802185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 dirty="0"/>
              <a:t>Working as a VBA Contract VRC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E9EB0AF2-9180-470B-BCE3-6FE88F651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2" y="2556932"/>
            <a:ext cx="4802184" cy="33189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Prime Contractor in Northwest</a:t>
            </a:r>
          </a:p>
          <a:p>
            <a:pPr marL="274637" lvl="1" indent="0" algn="ctr" defTabSz="274320">
              <a:buNone/>
            </a:pPr>
            <a:r>
              <a:rPr lang="en-US" dirty="0"/>
              <a:t>The Consolidated Rehab Group, Inc. (TCRG) </a:t>
            </a:r>
          </a:p>
          <a:p>
            <a:pPr marL="274637" lvl="1" indent="0" algn="ctr" defTabSz="274320">
              <a:buNone/>
            </a:pPr>
            <a:r>
              <a:rPr lang="en-US" dirty="0"/>
              <a:t>John Houck </a:t>
            </a:r>
          </a:p>
          <a:p>
            <a:pPr marL="274637" lvl="1" indent="0" algn="ctr" defTabSz="274320">
              <a:buNone/>
            </a:pPr>
            <a:r>
              <a:rPr lang="en-US" dirty="0"/>
              <a:t>jhouck@tcrgpro.com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566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DFB5D1BB-0703-437B-BD1E-1D07F8A2730B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886586B-3F0F-4593-B272-AE75AD0F0929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20DEB59-BF94-41B5-8F16-8B10442EE09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9A3BEF6F-FC03-43B1-8D1B-8DA3A360DBF0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F49BA32-A501-4C79-9A72-92587AB9EEFE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83F92AF-2403-4558-B1D7-72130A1E4BC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BB33D4B-5808-4F0B-973E-D88A2692362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/>
          <a:stretch>
            <a:fillRect/>
          </a:stretch>
        </p:blipFill>
        <p:spPr>
          <a:xfrm>
            <a:off x="7625096" y="1634065"/>
            <a:ext cx="3251013" cy="3972306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8F6B7A-051F-4C7F-8400-EC5BEAFA2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dirty="0"/>
              <a:t>A Little About 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BC6567-F144-4AFA-A8C8-2214F6E0A3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5402" y="2556932"/>
            <a:ext cx="5947248" cy="3318936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174625" indent="-174625" algn="l">
              <a:buFont typeface="Arial"/>
              <a:buChar char="•"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entered the professional world as a Clinical Social Worker</a:t>
            </a:r>
          </a:p>
          <a:p>
            <a:pPr marL="174625" indent="-174625" algn="l">
              <a:buFont typeface="Arial"/>
              <a:buChar char="•"/>
            </a:pPr>
            <a:r>
              <a:rPr lang="en-US" dirty="0"/>
              <a:t>Started in </a:t>
            </a:r>
            <a:r>
              <a:rPr lang="en-US" dirty="0" err="1"/>
              <a:t>Voc</a:t>
            </a:r>
            <a:r>
              <a:rPr lang="en-US" dirty="0"/>
              <a:t> Rehab in the early 19XXs</a:t>
            </a:r>
          </a:p>
          <a:p>
            <a:pPr marL="174625" indent="-174625" algn="l">
              <a:buFont typeface="Arial"/>
              <a:buChar char="•"/>
            </a:pPr>
            <a:r>
              <a:rPr lang="en-US" dirty="0"/>
              <a:t>Began my career with VA as a Contract Counselor in 2000</a:t>
            </a:r>
          </a:p>
          <a:p>
            <a:pPr marL="174625" indent="-174625" algn="l">
              <a:buFont typeface="Arial"/>
              <a:buChar char="•"/>
            </a:pPr>
            <a:r>
              <a:rPr lang="en-US" dirty="0"/>
              <a:t>Hired on as a </a:t>
            </a:r>
            <a:r>
              <a:rPr lang="en-US" dirty="0" err="1"/>
              <a:t>Voc</a:t>
            </a:r>
            <a:r>
              <a:rPr lang="en-US" dirty="0"/>
              <a:t> Rehab Counselor in 2004 in LA </a:t>
            </a:r>
          </a:p>
          <a:p>
            <a:pPr marL="174625" indent="-174625" algn="l">
              <a:buFont typeface="Arial"/>
              <a:buChar char="•"/>
            </a:pPr>
            <a:r>
              <a:rPr lang="en-US" dirty="0"/>
              <a:t>Went to Washington DC in 2007 as a Training Specialist</a:t>
            </a:r>
          </a:p>
          <a:p>
            <a:pPr marL="174625" indent="-174625" algn="l">
              <a:buFont typeface="Arial"/>
              <a:buChar char="•"/>
            </a:pPr>
            <a:r>
              <a:rPr lang="en-US" dirty="0"/>
              <a:t>Moved to Salt Lake City in 2010 as VR&amp;E Officer</a:t>
            </a:r>
          </a:p>
          <a:p>
            <a:pPr marL="174625" indent="-174625" algn="l">
              <a:buFont typeface="Arial"/>
              <a:buChar char="•"/>
            </a:pPr>
            <a:r>
              <a:rPr lang="en-US" dirty="0"/>
              <a:t>Assumed the Assistant Director position in Little Rock in 2013</a:t>
            </a:r>
          </a:p>
          <a:p>
            <a:pPr marL="174625" indent="-174625" algn="l">
              <a:buFont typeface="Arial"/>
              <a:buChar char="•"/>
            </a:pPr>
            <a:r>
              <a:rPr lang="en-US" dirty="0"/>
              <a:t>Masters in Social Work from San Diego State</a:t>
            </a:r>
          </a:p>
          <a:p>
            <a:pPr marL="174625" indent="-174625" algn="l">
              <a:buFont typeface="Arial"/>
              <a:buChar char="•"/>
            </a:pPr>
            <a:r>
              <a:rPr lang="en-US" dirty="0"/>
              <a:t>Masters in Counseling (Rehab Emphasis) from University of Arkansas Little Rock</a:t>
            </a:r>
          </a:p>
          <a:p>
            <a:pPr algn="l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1134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75E66D3F-14EA-4BCD-819B-EEF581746B8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49D3EDE-CC3B-4573-A04B-26F32F1B2E7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700D0D4B-CC81-434D-B595-71AA691923BC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8047919-8C66-4EF3-9979-FB7112EB66A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C00195C4-7BCF-469C-A003-AC2F0D2F9109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CEE82425-33CD-4CF1-9623-91BECE687F65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456CE10-0EE3-4503-ACF3-1D53A6FDBBBF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4412" y="2400639"/>
            <a:ext cx="48021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DD5289D1-D3B7-4C53-823E-280A79C02EB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4517009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text on a black background&#10;&#10;Description generated with very high confidence">
            <a:extLst>
              <a:ext uri="{FF2B5EF4-FFF2-40B4-BE49-F238E27FC236}">
                <a16:creationId xmlns:a16="http://schemas.microsoft.com/office/drawing/2014/main" id="{AA2DD5DE-457E-40C9-8F10-834BD4ECC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2683" y="1419717"/>
            <a:ext cx="3876801" cy="38397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526004-8701-42D2-BE3D-3684B76C2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982132"/>
            <a:ext cx="4802185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 dirty="0">
                <a:solidFill>
                  <a:srgbClr val="262626"/>
                </a:solidFill>
              </a:rPr>
              <a:t>Working as a VBA Contract VRC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E9EB0AF2-9180-470B-BCE3-6FE88F651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2" y="2556932"/>
            <a:ext cx="4802184" cy="33189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Prime Contractor in Northwest</a:t>
            </a:r>
          </a:p>
          <a:p>
            <a:pPr marL="274637" lvl="1" indent="0" algn="ctr" defTabSz="274320">
              <a:buNone/>
            </a:pPr>
            <a:r>
              <a:rPr lang="en-US" dirty="0"/>
              <a:t>The Consolidated Rehab Group, Inc. (TCRG) </a:t>
            </a:r>
          </a:p>
          <a:p>
            <a:pPr marL="274637" lvl="1" indent="0" algn="ctr" defTabSz="274320">
              <a:buNone/>
            </a:pPr>
            <a:r>
              <a:rPr lang="en-US" dirty="0"/>
              <a:t>John Houck </a:t>
            </a:r>
          </a:p>
          <a:p>
            <a:pPr marL="274637" lvl="1" indent="0" algn="ctr" defTabSz="274320">
              <a:buNone/>
            </a:pPr>
            <a:r>
              <a:rPr lang="en-US" dirty="0"/>
              <a:t>jhouck@tcrgpro.com </a:t>
            </a:r>
          </a:p>
          <a:p>
            <a:pPr marL="0" indent="0">
              <a:buNone/>
            </a:pPr>
            <a:endParaRPr lang="en-US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464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DFB5D1BB-0703-437B-BD1E-1D07F8A2730B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886586B-3F0F-4593-B272-AE75AD0F0929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20DEB59-BF94-41B5-8F16-8B10442EE09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9A3BEF6F-FC03-43B1-8D1B-8DA3A360DBF0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0F49BA32-A501-4C79-9A72-92587AB9EEFE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83F92AF-2403-4558-B1D7-72130A1E4BC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A440FBE6-72B7-43D4-A8EB-FDBC35FE56C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47B8492-BC4D-4046-B35A-C38E03494068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47264A7B-BD07-443B-B4AE-B7D112274D0D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D9B85B4-ACC6-412B-BC6B-2163BCCDFBD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17D5E57D-F913-44D3-9AF3-FCDFAE64F7E9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CF01E4E-4102-455A-BC41-D5F848B94177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6652DC1-CA18-4263-AC06-BAB0B05EC78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5401" y="2400639"/>
            <a:ext cx="3660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Content Placeholder 4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C3F9E880-83B5-49C7-8E2F-7FA8440299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757" r="17404" b="-1"/>
          <a:stretch/>
        </p:blipFill>
        <p:spPr>
          <a:xfrm>
            <a:off x="5418668" y="982131"/>
            <a:ext cx="5469466" cy="48937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A05CEE-9E40-4775-8785-F1776A418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3660056" cy="13253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Federal Employment for Veterans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0271C-1D02-4EC9-8071-F264CE3121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5401" y="2493774"/>
            <a:ext cx="3660057" cy="338209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33363" indent="-233363" algn="ctr"/>
            <a:r>
              <a:rPr lang="en-US"/>
              <a:t>OPM: Special Veterans Authorities </a:t>
            </a:r>
            <a:r>
              <a:rPr lang="en-US">
                <a:hlinkClick r:id="rId6"/>
              </a:rPr>
              <a:t>https://www.opm.gov/policy-data-oversight/hiring-information/veterans-authorities/</a:t>
            </a:r>
            <a:r>
              <a:rPr lang="en-US"/>
              <a:t>  </a:t>
            </a:r>
          </a:p>
          <a:p>
            <a:pPr marL="233363" indent="-233363" algn="ctr"/>
            <a:r>
              <a:rPr lang="en-US"/>
              <a:t>Feds Hire Vets </a:t>
            </a:r>
            <a:r>
              <a:rPr lang="en-US">
                <a:hlinkClick r:id="rId7"/>
              </a:rPr>
              <a:t>https://www.fedshirevets.gov/Index.aspx</a:t>
            </a:r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0977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ECE57-0EB2-4671-AD83-32E1E1241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VA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42B13-6D46-453F-B1C6-6460A35CAB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Federal Guide to Benefits </a:t>
            </a:r>
            <a:r>
              <a:rPr lang="en-US" u="sng" dirty="0">
                <a:hlinkClick r:id="rId2"/>
              </a:rPr>
              <a:t>https://www.va.gov/opa/publications/benefits_book.asp</a:t>
            </a:r>
            <a:r>
              <a:rPr lang="en-US" dirty="0"/>
              <a:t> </a:t>
            </a:r>
          </a:p>
          <a:p>
            <a:r>
              <a:rPr lang="en-US" dirty="0"/>
              <a:t>VHA Eligibility Determination tool </a:t>
            </a:r>
            <a:r>
              <a:rPr lang="en-US" u="sng" dirty="0">
                <a:hlinkClick r:id="rId3"/>
              </a:rPr>
              <a:t>http://hbexplorer.vacloud.us</a:t>
            </a:r>
            <a:endParaRPr lang="en-US" u="sng" dirty="0"/>
          </a:p>
          <a:p>
            <a:r>
              <a:rPr lang="en-US" u="sng" dirty="0"/>
              <a:t>VHA Health Benefits </a:t>
            </a:r>
            <a:r>
              <a:rPr lang="en-US" u="sng" dirty="0">
                <a:hlinkClick r:id="rId4"/>
              </a:rPr>
              <a:t>https://www.va.gov/healthbenefits/resources/publications/hbco/hbco_introduction.asp</a:t>
            </a:r>
            <a:r>
              <a:rPr lang="en-US" dirty="0"/>
              <a:t> </a:t>
            </a:r>
          </a:p>
          <a:p>
            <a:r>
              <a:rPr lang="en-US" dirty="0"/>
              <a:t>VBA Summary of Benefits  </a:t>
            </a:r>
            <a:r>
              <a:rPr lang="en-US" u="sng" dirty="0">
                <a:hlinkClick r:id="rId5"/>
              </a:rPr>
              <a:t>https://www.benefits.va.gov/BENEFITS/Benefits_Summary_Materials.asp</a:t>
            </a:r>
            <a:r>
              <a:rPr lang="en-US" dirty="0"/>
              <a:t> </a:t>
            </a:r>
          </a:p>
          <a:p>
            <a:r>
              <a:rPr lang="en-US" dirty="0"/>
              <a:t>CNA burial benefits  </a:t>
            </a:r>
            <a:r>
              <a:rPr lang="en-US" u="sng" dirty="0">
                <a:hlinkClick r:id="rId6"/>
              </a:rPr>
              <a:t>https://www.cem.va.gov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E1B6D0-E5C8-494B-8A4A-DD3FF9493E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0131" y="1501422"/>
            <a:ext cx="1846466" cy="18400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495828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ECE57-0EB2-4671-AD83-32E1E1241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VA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42B13-6D46-453F-B1C6-6460A35CA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7510669" cy="3318936"/>
          </a:xfrm>
        </p:spPr>
        <p:txBody>
          <a:bodyPr>
            <a:normAutofit/>
          </a:bodyPr>
          <a:lstStyle/>
          <a:p>
            <a:r>
              <a:rPr lang="en-US" dirty="0" err="1"/>
              <a:t>eBenefits</a:t>
            </a:r>
            <a:r>
              <a:rPr lang="en-US" dirty="0"/>
              <a:t>     </a:t>
            </a:r>
            <a:r>
              <a:rPr lang="en-US" dirty="0">
                <a:hlinkClick r:id="rId2"/>
              </a:rPr>
              <a:t>https://www.ebenefits.va.gov/ebenefits/homepage</a:t>
            </a:r>
            <a:r>
              <a:rPr lang="en-US" dirty="0"/>
              <a:t> </a:t>
            </a:r>
          </a:p>
          <a:p>
            <a:r>
              <a:rPr lang="en-US" dirty="0" err="1"/>
              <a:t>MyHealtheVet</a:t>
            </a:r>
            <a:r>
              <a:rPr lang="en-US" dirty="0"/>
              <a:t>   </a:t>
            </a:r>
            <a:r>
              <a:rPr lang="en-US" dirty="0">
                <a:hlinkClick r:id="rId3"/>
              </a:rPr>
              <a:t>https://www.myhealth.va.gov/mhv-portal-web/home</a:t>
            </a:r>
            <a:r>
              <a:rPr lang="en-US" dirty="0"/>
              <a:t> </a:t>
            </a:r>
          </a:p>
          <a:p>
            <a:r>
              <a:rPr lang="en-US" dirty="0"/>
              <a:t>The VA Web Site    </a:t>
            </a:r>
            <a:r>
              <a:rPr lang="en-US" dirty="0">
                <a:hlinkClick r:id="rId4"/>
              </a:rPr>
              <a:t>www.va.gov</a:t>
            </a:r>
            <a:r>
              <a:rPr lang="en-US" dirty="0"/>
              <a:t>  OR  </a:t>
            </a:r>
            <a:r>
              <a:rPr lang="en-US" dirty="0">
                <a:hlinkClick r:id="rId5"/>
              </a:rPr>
              <a:t>www.vets.gov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6A5275-EEC2-4474-A6EC-1F4063B50F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0131" y="1501422"/>
            <a:ext cx="1846466" cy="18400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622468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55750D35-6A15-422B-94DC-7F8ACE43CE7D}"/>
              </a:ext>
            </a:extLst>
          </p:cNvPr>
          <p:cNvGrpSpPr/>
          <p:nvPr/>
        </p:nvGrpSpPr>
        <p:grpSpPr>
          <a:xfrm>
            <a:off x="1886414" y="2067452"/>
            <a:ext cx="8784829" cy="3981422"/>
            <a:chOff x="2081527" y="1688068"/>
            <a:chExt cx="8784829" cy="398142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2D20114-487B-4346-AC14-62B666DE220B}"/>
                </a:ext>
              </a:extLst>
            </p:cNvPr>
            <p:cNvGrpSpPr/>
            <p:nvPr/>
          </p:nvGrpSpPr>
          <p:grpSpPr>
            <a:xfrm>
              <a:off x="2081527" y="1688069"/>
              <a:ext cx="2826350" cy="3704423"/>
              <a:chOff x="616111" y="1688068"/>
              <a:chExt cx="2826350" cy="3704423"/>
            </a:xfrm>
          </p:grpSpPr>
          <p:sp>
            <p:nvSpPr>
              <p:cNvPr id="3" name="Rectangle 6">
                <a:extLst>
                  <a:ext uri="{FF2B5EF4-FFF2-40B4-BE49-F238E27FC236}">
                    <a16:creationId xmlns:a16="http://schemas.microsoft.com/office/drawing/2014/main" id="{6F2FDCE5-F8C6-43BB-BCCE-5FC527E586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344" y="1688068"/>
                <a:ext cx="281788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r>
                  <a:rPr lang="en-US" altLang="en-US" b="1" dirty="0"/>
                  <a:t>Explore VA Benefits Online</a:t>
                </a:r>
              </a:p>
            </p:txBody>
          </p:sp>
          <p:pic>
            <p:nvPicPr>
              <p:cNvPr id="4" name="Picture 3" descr="Image of Veterans benefits homepage on VA.gov.">
                <a:extLst>
                  <a:ext uri="{FF2B5EF4-FFF2-40B4-BE49-F238E27FC236}">
                    <a16:creationId xmlns:a16="http://schemas.microsoft.com/office/drawing/2014/main" id="{79D1C68C-9FFF-4D45-BDFB-A8C0FB04803A}"/>
                  </a:ext>
                </a:extLst>
              </p:cNvPr>
              <p:cNvPicPr/>
              <p:nvPr/>
            </p:nvPicPr>
            <p:blipFill rotWithShape="1">
              <a:blip r:embed="rId2" cstate="print"/>
              <a:srcRect l="6356" t="1188" r="12419" b="9623"/>
              <a:stretch/>
            </p:blipFill>
            <p:spPr>
              <a:xfrm>
                <a:off x="616111" y="2211555"/>
                <a:ext cx="2826350" cy="223282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F36F2E0-05CA-4F78-8C1A-73681EEDCCF1}"/>
                  </a:ext>
                </a:extLst>
              </p:cNvPr>
              <p:cNvSpPr/>
              <p:nvPr/>
            </p:nvSpPr>
            <p:spPr>
              <a:xfrm>
                <a:off x="616111" y="4469161"/>
                <a:ext cx="2826349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dirty="0"/>
                  <a:t>Videos &amp; eligibility information in 30 seconds</a:t>
                </a:r>
                <a:endParaRPr lang="en-US" dirty="0"/>
              </a:p>
              <a:p>
                <a:pPr algn="ctr"/>
                <a:r>
                  <a:rPr lang="en-US" dirty="0"/>
                  <a:t>http://explore.va.gov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FDAC701-954A-4887-A8A1-8805555A04E9}"/>
                </a:ext>
              </a:extLst>
            </p:cNvPr>
            <p:cNvGrpSpPr/>
            <p:nvPr/>
          </p:nvGrpSpPr>
          <p:grpSpPr>
            <a:xfrm>
              <a:off x="5186640" y="1688069"/>
              <a:ext cx="2410968" cy="2756310"/>
              <a:chOff x="3878729" y="1688069"/>
              <a:chExt cx="2410968" cy="275631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C96A727-A159-4871-9B7B-E6E903C1500E}"/>
                  </a:ext>
                </a:extLst>
              </p:cNvPr>
              <p:cNvSpPr/>
              <p:nvPr/>
            </p:nvSpPr>
            <p:spPr>
              <a:xfrm>
                <a:off x="3878729" y="1688069"/>
                <a:ext cx="241096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en-US" b="1" dirty="0">
                    <a:latin typeface="Calibri" panose="020F0502020204030204" pitchFamily="34" charset="0"/>
                    <a:ea typeface="MS PGothic" panose="020B0600070205080204" pitchFamily="34" charset="-128"/>
                  </a:rPr>
                  <a:t>National Call Center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03B3101-C0A5-4DC4-8C04-6FBAEE382CE1}"/>
                  </a:ext>
                </a:extLst>
              </p:cNvPr>
              <p:cNvSpPr/>
              <p:nvPr/>
            </p:nvSpPr>
            <p:spPr>
              <a:xfrm>
                <a:off x="3986933" y="3982714"/>
                <a:ext cx="2194560" cy="46166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en-US" sz="2400" b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1-800-827-1000</a:t>
                </a:r>
              </a:p>
            </p:txBody>
          </p:sp>
          <p:pic>
            <p:nvPicPr>
              <p:cNvPr id="9" name="Picture 8" descr=" ">
                <a:extLst>
                  <a:ext uri="{FF2B5EF4-FFF2-40B4-BE49-F238E27FC236}">
                    <a16:creationId xmlns:a16="http://schemas.microsoft.com/office/drawing/2014/main" id="{BB57CC45-8810-4803-8BBF-9CC4D7FCC2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46013" y="2200546"/>
                <a:ext cx="1676400" cy="1606548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F5A2A86-9AE5-40E5-A809-AC1C4B5C9B23}"/>
                </a:ext>
              </a:extLst>
            </p:cNvPr>
            <p:cNvGrpSpPr/>
            <p:nvPr/>
          </p:nvGrpSpPr>
          <p:grpSpPr>
            <a:xfrm>
              <a:off x="7741311" y="1688068"/>
              <a:ext cx="3125045" cy="3981422"/>
              <a:chOff x="6115332" y="1688068"/>
              <a:chExt cx="3125045" cy="3981422"/>
            </a:xfrm>
          </p:grpSpPr>
          <p:sp>
            <p:nvSpPr>
              <p:cNvPr id="11" name="Rectangle 6">
                <a:extLst>
                  <a:ext uri="{FF2B5EF4-FFF2-40B4-BE49-F238E27FC236}">
                    <a16:creationId xmlns:a16="http://schemas.microsoft.com/office/drawing/2014/main" id="{B2238735-BAEB-4691-8704-4139ABDEEE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0392" y="1688068"/>
                <a:ext cx="262432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r>
                  <a:rPr lang="en-US" altLang="en-US" b="1" dirty="0"/>
                  <a:t>Federal Guide to Benefits</a:t>
                </a:r>
              </a:p>
            </p:txBody>
          </p:sp>
          <p:sp>
            <p:nvSpPr>
              <p:cNvPr id="12" name="Rectangle 7">
                <a:extLst>
                  <a:ext uri="{FF2B5EF4-FFF2-40B4-BE49-F238E27FC236}">
                    <a16:creationId xmlns:a16="http://schemas.microsoft.com/office/drawing/2014/main" id="{B109C85E-43E1-4882-A367-A31AFFB9B4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5332" y="4469161"/>
                <a:ext cx="3125045" cy="1200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dirty="0">
                    <a:latin typeface="+mn-lt"/>
                    <a:ea typeface="+mn-ea"/>
                  </a:rPr>
                  <a:t>Located in VBA Regional Offices, select field sites </a:t>
                </a:r>
                <a:r>
                  <a:rPr lang="en-US" u="sng" dirty="0">
                    <a:hlinkClick r:id="rId4"/>
                  </a:rPr>
                  <a:t>https://www.va.gov/opa/publications/benefits_book.asp</a:t>
                </a:r>
                <a:endParaRPr lang="en-US" altLang="en-US" dirty="0"/>
              </a:p>
            </p:txBody>
          </p:sp>
          <p:pic>
            <p:nvPicPr>
              <p:cNvPr id="13" name="Picture 12" descr="Image of Federal Benefits for Veterans, Dependents and Survivors printed package. ">
                <a:extLst>
                  <a:ext uri="{FF2B5EF4-FFF2-40B4-BE49-F238E27FC236}">
                    <a16:creationId xmlns:a16="http://schemas.microsoft.com/office/drawing/2014/main" id="{7840E9FA-29C0-4BCF-BF51-E177ACE629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 bwMode="auto">
              <a:xfrm>
                <a:off x="6720261" y="2169001"/>
                <a:ext cx="1684590" cy="2320254"/>
              </a:xfrm>
              <a:prstGeom prst="rect">
                <a:avLst/>
              </a:prstGeom>
              <a:ln>
                <a:solidFill>
                  <a:srgbClr val="4F6228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</p:pic>
        </p:grpSp>
      </p:grpSp>
      <p:sp>
        <p:nvSpPr>
          <p:cNvPr id="16" name="Title 2">
            <a:extLst>
              <a:ext uri="{FF2B5EF4-FFF2-40B4-BE49-F238E27FC236}">
                <a16:creationId xmlns:a16="http://schemas.microsoft.com/office/drawing/2014/main" id="{17EAA43C-8DAA-4263-A0DC-80DE9889F5CD}"/>
              </a:ext>
            </a:extLst>
          </p:cNvPr>
          <p:cNvSpPr txBox="1">
            <a:spLocks/>
          </p:cNvSpPr>
          <p:nvPr/>
        </p:nvSpPr>
        <p:spPr bwMode="auto">
          <a:xfrm>
            <a:off x="2247900" y="780067"/>
            <a:ext cx="7696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Aft>
                <a:spcPts val="60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115888" indent="-115888">
              <a:spcAft>
                <a:spcPts val="600"/>
              </a:spcAft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230188" indent="-115888">
              <a:spcAft>
                <a:spcPts val="600"/>
              </a:spcAft>
              <a:buFont typeface="Lucida Grande"/>
              <a:buChar char="–"/>
              <a:defRPr sz="1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346075" indent="-115888">
              <a:spcAft>
                <a:spcPts val="600"/>
              </a:spcAft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461963" indent="-115888">
              <a:spcAft>
                <a:spcPts val="600"/>
              </a:spcAft>
              <a:buFont typeface="Arial" panose="020B0604020202020204" pitchFamily="34" charset="0"/>
              <a:buChar char="–"/>
              <a:defRPr sz="1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919163" indent="-115888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1376363" indent="-115888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1833563" indent="-115888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2290763" indent="-115888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Aft>
                <a:spcPct val="0"/>
              </a:spcAft>
            </a:pPr>
            <a:r>
              <a:rPr lang="en-US" altLang="en-US" sz="2800" b="1" dirty="0"/>
              <a:t>What Are My Benefits? Am I Eligible?</a:t>
            </a:r>
          </a:p>
        </p:txBody>
      </p:sp>
    </p:spTree>
    <p:extLst>
      <p:ext uri="{BB962C8B-B14F-4D97-AF65-F5344CB8AC3E}">
        <p14:creationId xmlns:p14="http://schemas.microsoft.com/office/powerpoint/2010/main" val="19673668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ECE57-0EB2-4671-AD83-32E1E1241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OPM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42B13-6D46-453F-B1C6-6460A35CA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6621714" cy="3318936"/>
          </a:xfrm>
        </p:spPr>
        <p:txBody>
          <a:bodyPr>
            <a:normAutofit/>
          </a:bodyPr>
          <a:lstStyle/>
          <a:p>
            <a:r>
              <a:rPr lang="en-US" dirty="0"/>
              <a:t>Salary Tables </a:t>
            </a:r>
            <a:r>
              <a:rPr lang="en-US" u="sng" dirty="0">
                <a:hlinkClick r:id="rId2"/>
              </a:rPr>
              <a:t>https://www.opm.gov/policy-data-oversight/pay-leave/salaries-wages/2018/general-schedule/</a:t>
            </a:r>
            <a:r>
              <a:rPr lang="en-US" dirty="0"/>
              <a:t> </a:t>
            </a:r>
          </a:p>
          <a:p>
            <a:r>
              <a:rPr lang="en-US" dirty="0"/>
              <a:t>Special Veterans Authorities </a:t>
            </a:r>
            <a:r>
              <a:rPr lang="en-US" dirty="0">
                <a:hlinkClick r:id="rId3"/>
              </a:rPr>
              <a:t>https://www.opm.gov/policy-data-oversight/hiring-information/veterans-authorities/</a:t>
            </a:r>
            <a:r>
              <a:rPr lang="en-US" dirty="0"/>
              <a:t>  </a:t>
            </a:r>
          </a:p>
        </p:txBody>
      </p:sp>
      <p:pic>
        <p:nvPicPr>
          <p:cNvPr id="6" name="Picture 5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D2D162FB-9B99-42A8-9030-FDC2428A7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5625" y="1878495"/>
            <a:ext cx="2733347" cy="2714431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06962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F6D81C7-B083-478E-82FE-089A8CB72EB8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398EDA2-4889-433D-AC01-5214D79764ED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099D46A-AF52-46FD-938B-D31189460A2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33E919-C473-4F0E-9DBC-CC65FC9E926E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BBF3BDD-5C99-4FDC-BBCB-E711359D93F6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06B54F2-CD11-4359-A7D6-DA7C76C091A6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333F0879-3DA0-4CB8-B35E-A0AD4255819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24D2183-F388-476E-92A9-D6639D69858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138" y="496090"/>
            <a:ext cx="3823215" cy="5883295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C22FCAC-D7EC-4A52-B153-FF761E2235B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491" y="0"/>
            <a:ext cx="7396509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43462E7-1698-4B21-BE89-AEFAC7C2FE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2"/>
            <a:ext cx="3552006" cy="5638800"/>
          </a:xfrm>
          <a:prstGeom prst="rect">
            <a:avLst/>
          </a:prstGeom>
          <a:noFill/>
          <a:ln w="15875" cap="flat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76968A6-CEAA-4B8E-8CD4-85D5CAEC13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435910" y="865167"/>
            <a:ext cx="6098041" cy="50766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8918C9-7626-4D6B-AB3A-EF4BE9D55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014" y="2202176"/>
            <a:ext cx="2835464" cy="12548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>
                <a:solidFill>
                  <a:srgbClr val="262626"/>
                </a:solidFill>
              </a:rPr>
              <a:t>QUESTIONS</a:t>
            </a:r>
            <a:br>
              <a:rPr lang="en-US" sz="2800" dirty="0">
                <a:solidFill>
                  <a:srgbClr val="262626"/>
                </a:solidFill>
              </a:rPr>
            </a:br>
            <a:r>
              <a:rPr lang="en-US" sz="2800" dirty="0">
                <a:solidFill>
                  <a:srgbClr val="262626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529033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3E8C8A2-D2DA-42F8-84AA-AC5AB4251D29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1" name="Picture 10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9A5D1FE1-4883-49B4-AD3E-D0A3F8DCE12C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F829EAE-7CB1-410F-BAF1-55BD6DC2497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3" name="Picture 12" descr="A picture containing building&#10;&#10;Description generated with high confidence">
              <a:extLst>
                <a:ext uri="{FF2B5EF4-FFF2-40B4-BE49-F238E27FC236}">
                  <a16:creationId xmlns:a16="http://schemas.microsoft.com/office/drawing/2014/main" id="{4EA5F8CE-974F-4443-AB3C-4799C332304B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4" name="Picture 13" descr="A picture containing building&#10;&#10;Description generated with high confidence">
              <a:extLst>
                <a:ext uri="{FF2B5EF4-FFF2-40B4-BE49-F238E27FC236}">
                  <a16:creationId xmlns:a16="http://schemas.microsoft.com/office/drawing/2014/main" id="{94075D0C-1739-4729-A5C8-5C5707A942F5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DFD28A6-39F3-425F-8050-E5BF1B4523B2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FDF8837B-BAE2-489A-8F93-69216307D5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clouds in the sky&#10;&#10;Description generated with very high confidence">
            <a:extLst>
              <a:ext uri="{FF2B5EF4-FFF2-40B4-BE49-F238E27FC236}">
                <a16:creationId xmlns:a16="http://schemas.microsoft.com/office/drawing/2014/main" id="{499803EA-CC14-4B4E-8436-BED75F53FD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48BEE9B-A2F4-4BF3-9EAD-16E1A7FC2DC6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99932" y="3510608"/>
            <a:ext cx="512064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2304A-C985-4087-8EDC-E4AAEC04F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398" y="1871131"/>
            <a:ext cx="6815669" cy="151553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Linda Parker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904CA-1D6A-47D9-89BA-0F5AA7DB9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2398" y="3657597"/>
            <a:ext cx="6815669" cy="132080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100">
                <a:solidFill>
                  <a:srgbClr val="FFFFFF"/>
                </a:solidFill>
              </a:rPr>
              <a:t>linda.parker4@va.gov</a:t>
            </a:r>
          </a:p>
        </p:txBody>
      </p:sp>
    </p:spTree>
    <p:extLst>
      <p:ext uri="{BB962C8B-B14F-4D97-AF65-F5344CB8AC3E}">
        <p14:creationId xmlns:p14="http://schemas.microsoft.com/office/powerpoint/2010/main" val="2527328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D56E41F-B8E0-4D18-B554-FD40260DE0E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DB31E17-E562-4F82-98D0-858C84120F34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8BF3B07-5EF6-4E5B-834E-C1398DB60ADA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DDA1859-D108-4C60-B38B-C85485AB386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498EA77-084B-43CC-B94D-566F1D8E1EE8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9B16D3F-47E8-419E-9C4E-ED6FC918FBB0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D2308B7-2829-44DD-B213-27EEBDED141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20089" y="2400639"/>
            <a:ext cx="33765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3E937B9-07EE-456A-A31C-41A8866E28A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5942687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D98691-C218-426A-8F21-97939F2E0E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2286" y="1410208"/>
            <a:ext cx="5179570" cy="3858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EF0923-F88E-7644-AEE1-83C6E983B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825" y="982132"/>
            <a:ext cx="3360772" cy="130386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262626"/>
                </a:solidFill>
              </a:rPr>
              <a:t>What is VA?</a:t>
            </a:r>
            <a:br>
              <a:rPr lang="en-US" dirty="0">
                <a:solidFill>
                  <a:srgbClr val="262626"/>
                </a:solidFill>
              </a:rPr>
            </a:br>
            <a:r>
              <a:rPr lang="en-US" sz="2200" dirty="0">
                <a:solidFill>
                  <a:srgbClr val="262626"/>
                </a:solidFill>
              </a:rPr>
              <a:t>Department of Veterans Affairs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56A3D-BE9C-9546-B941-38406EC72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5824" y="2556932"/>
            <a:ext cx="3360771" cy="331893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b="1" i="1" dirty="0">
                <a:solidFill>
                  <a:srgbClr val="262626"/>
                </a:solidFill>
              </a:rPr>
              <a:t>To care for him who shall have borne the battle and for his widow, and his orphan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262626"/>
                </a:solidFill>
              </a:rPr>
              <a:t>Established as an independent agency under the President by Executive Order 5398 of July 21, 1930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262626"/>
                </a:solidFill>
              </a:rPr>
              <a:t>Elevated to Cabinet level agency on March 15, 1989 (Public Law 100-527)</a:t>
            </a:r>
          </a:p>
          <a:p>
            <a:pPr>
              <a:lnSpc>
                <a:spcPct val="90000"/>
              </a:lnSpc>
            </a:pPr>
            <a:endParaRPr lang="en-US" sz="2000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878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2AC0F86-9A78-4E84-A4B4-ADB8B2629A0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AF78B9E-8BE2-4706-9377-A05FA25ABABF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2CDFDE2-4DB3-4623-BA21-187D1B710FB9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74B2AA-1443-4E9B-8462-F7F5B852590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BB652B6-7300-49EC-9422-EF5342492AF1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0909587-01DE-424D-A15F-DAA28CF2CD38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E5D0023-B23E-4823-8D72-B07FFF8CAE96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20089" y="2400639"/>
            <a:ext cx="33765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69A54E25-1C05-48E5-A5CC-3778C1D3632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5942687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6E460563-48C6-45E4-81C6-B51DEF6854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646" b="14887"/>
          <a:stretch/>
        </p:blipFill>
        <p:spPr>
          <a:xfrm>
            <a:off x="1412683" y="1410208"/>
            <a:ext cx="5278777" cy="3858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FA3606-F592-4061-A4CB-B6038236F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825" y="982132"/>
            <a:ext cx="3360772" cy="1303867"/>
          </a:xfrm>
        </p:spPr>
        <p:txBody>
          <a:bodyPr>
            <a:normAutofit/>
          </a:bodyPr>
          <a:lstStyle/>
          <a:p>
            <a:r>
              <a:rPr lang="en-US" dirty="0"/>
              <a:t>VA Stats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4E5C3-EAA9-49E4-9BEC-A98502512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5824" y="2556932"/>
            <a:ext cx="3360771" cy="3318936"/>
          </a:xfrm>
        </p:spPr>
        <p:txBody>
          <a:bodyPr>
            <a:normAutofit/>
          </a:bodyPr>
          <a:lstStyle/>
          <a:p>
            <a:r>
              <a:rPr lang="en-US" sz="2800" dirty="0"/>
              <a:t>Second Largest Cabinet level agency after Department of Defense</a:t>
            </a:r>
          </a:p>
          <a:p>
            <a:r>
              <a:rPr lang="en-US" sz="2800" dirty="0"/>
              <a:t>227,085 (2016) employees work across VA</a:t>
            </a:r>
          </a:p>
        </p:txBody>
      </p:sp>
    </p:spTree>
    <p:extLst>
      <p:ext uri="{BB962C8B-B14F-4D97-AF65-F5344CB8AC3E}">
        <p14:creationId xmlns:p14="http://schemas.microsoft.com/office/powerpoint/2010/main" val="3954823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D56E41F-B8E0-4D18-B554-FD40260DE0E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DB31E17-E562-4F82-98D0-858C84120F34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8BF3B07-5EF6-4E5B-834E-C1398DB60ADA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DDA1859-D108-4C60-B38B-C85485AB386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498EA77-084B-43CC-B94D-566F1D8E1EE8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9B16D3F-47E8-419E-9C4E-ED6FC918FBB0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D2308B7-2829-44DD-B213-27EEBDED141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20089" y="2400639"/>
            <a:ext cx="33765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3E937B9-07EE-456A-A31C-41A8866E28A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5942687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EF0923-F88E-7644-AEE1-83C6E983B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824" y="880533"/>
            <a:ext cx="3360772" cy="130386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62626"/>
                </a:solidFill>
              </a:rPr>
              <a:t>What is VA?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56A3D-BE9C-9546-B941-38406EC72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5824" y="2556932"/>
            <a:ext cx="3360771" cy="3318936"/>
          </a:xfrm>
        </p:spPr>
        <p:txBody>
          <a:bodyPr>
            <a:normAutofit/>
          </a:bodyPr>
          <a:lstStyle/>
          <a:p>
            <a:r>
              <a:rPr lang="en-US" dirty="0"/>
              <a:t>Three administrations</a:t>
            </a:r>
          </a:p>
          <a:p>
            <a:pPr lvl="1"/>
            <a:r>
              <a:rPr lang="en-US" dirty="0"/>
              <a:t>Veterans Health Administration  (VHA)</a:t>
            </a:r>
          </a:p>
          <a:p>
            <a:pPr lvl="1"/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Veterans Benefits Administration  (VBA)</a:t>
            </a:r>
          </a:p>
          <a:p>
            <a:pPr lvl="1"/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National Cemetery Administration  (NCA)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DD092B-3DAB-4A36-AD9C-3707D1526471}"/>
              </a:ext>
            </a:extLst>
          </p:cNvPr>
          <p:cNvSpPr txBox="1"/>
          <p:nvPr/>
        </p:nvSpPr>
        <p:spPr>
          <a:xfrm>
            <a:off x="1696486" y="5058709"/>
            <a:ext cx="4734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Fort Roots VA Campus, North Little Rock, AR </a:t>
            </a:r>
          </a:p>
        </p:txBody>
      </p:sp>
      <p:pic>
        <p:nvPicPr>
          <p:cNvPr id="22" name="Picture 21" descr="Description generated with high confidence">
            <a:extLst>
              <a:ext uri="{FF2B5EF4-FFF2-40B4-BE49-F238E27FC236}">
                <a16:creationId xmlns:a16="http://schemas.microsoft.com/office/drawing/2014/main" id="{18AA8495-3A35-4689-8A35-A945B8D646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1998" y="1309064"/>
            <a:ext cx="5553824" cy="360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8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FB5D1BB-0703-437B-BD1E-1D07F8A2730B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886586B-3F0F-4593-B272-AE75AD0F0929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20DEB59-BF94-41B5-8F16-8B10442EE09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A3BEF6F-FC03-43B1-8D1B-8DA3A360DBF0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F49BA32-A501-4C79-9A72-92587AB9EEFE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83F92AF-2403-4558-B1D7-72130A1E4BC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440FBE6-72B7-43D4-A8EB-FDBC35FE56C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47B8492-BC4D-4046-B35A-C38E03494068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7264A7B-BD07-443B-B4AE-B7D112274D0D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D9B85B4-ACC6-412B-BC6B-2163BCCDFBD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7D5E57D-F913-44D3-9AF3-FCDFAE64F7E9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CF01E4E-4102-455A-BC41-D5F848B94177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6652DC1-CA18-4263-AC06-BAB0B05EC78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5401" y="2400639"/>
            <a:ext cx="3660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 descr="A view of a city&#10;&#10;Description generated with very high confidence">
            <a:extLst>
              <a:ext uri="{FF2B5EF4-FFF2-40B4-BE49-F238E27FC236}">
                <a16:creationId xmlns:a16="http://schemas.microsoft.com/office/drawing/2014/main" id="{EEAD6F04-AD6B-4B39-8327-C07118CD6F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3739" r="27863"/>
          <a:stretch/>
        </p:blipFill>
        <p:spPr>
          <a:xfrm>
            <a:off x="5489355" y="982132"/>
            <a:ext cx="5070994" cy="4537207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E9E0B2-F56B-4F1C-A4D0-7DE32DFB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3660056" cy="13253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VHA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70D130-5B6B-4801-878A-1AB1549CED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5401" y="2493774"/>
            <a:ext cx="3660057" cy="3382094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Largest integrated health care system in the United States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/>
              <a:t>1,243</a:t>
            </a:r>
            <a:r>
              <a:rPr lang="en-US" sz="2400" dirty="0"/>
              <a:t> health care facilities</a:t>
            </a:r>
          </a:p>
          <a:p>
            <a:pPr marL="742950" lvl="1" indent="-285750" algn="ctr">
              <a:buFont typeface="Arial"/>
              <a:buChar char="•"/>
            </a:pPr>
            <a:r>
              <a:rPr lang="en-US" sz="2400" dirty="0"/>
              <a:t> </a:t>
            </a:r>
            <a:r>
              <a:rPr lang="en-US" sz="2400" b="1" dirty="0"/>
              <a:t>170 VA</a:t>
            </a:r>
            <a:r>
              <a:rPr lang="en-US" sz="2400" dirty="0"/>
              <a:t> Medical Centers </a:t>
            </a:r>
          </a:p>
          <a:p>
            <a:pPr marL="742950" lvl="1" indent="-285750" algn="ctr">
              <a:buFont typeface="Arial"/>
              <a:buChar char="•"/>
            </a:pPr>
            <a:r>
              <a:rPr lang="en-US" sz="2400" dirty="0"/>
              <a:t>1,063 outpatient sites of care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More than 9 million enrolled Veterans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2EB672-ECD9-42FC-A48B-385DC65DFB9B}"/>
              </a:ext>
            </a:extLst>
          </p:cNvPr>
          <p:cNvSpPr txBox="1"/>
          <p:nvPr/>
        </p:nvSpPr>
        <p:spPr>
          <a:xfrm>
            <a:off x="5757180" y="5691202"/>
            <a:ext cx="4535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Puget Sound VA Healthcare System, Seattle, WA</a:t>
            </a:r>
          </a:p>
        </p:txBody>
      </p:sp>
    </p:spTree>
    <p:extLst>
      <p:ext uri="{BB962C8B-B14F-4D97-AF65-F5344CB8AC3E}">
        <p14:creationId xmlns:p14="http://schemas.microsoft.com/office/powerpoint/2010/main" val="2470393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227BD-A11A-2747-8A89-E4B8ADE21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4400" dirty="0"/>
              <a:t>What is VA?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0796A-724B-034A-A80D-5C6B0F73D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09" y="2813110"/>
            <a:ext cx="3718455" cy="2381459"/>
          </a:xfrm>
        </p:spPr>
        <p:txBody>
          <a:bodyPr anchor="t">
            <a:noAutofit/>
          </a:bodyPr>
          <a:lstStyle/>
          <a:p>
            <a:r>
              <a:rPr lang="en-US" dirty="0"/>
              <a:t>Three  administrations</a:t>
            </a:r>
          </a:p>
          <a:p>
            <a:pPr lvl="1"/>
            <a:r>
              <a:rPr lang="en-US" dirty="0">
                <a:solidFill>
                  <a:schemeClr val="tx1">
                    <a:lumMod val="25000"/>
                    <a:lumOff val="75000"/>
                  </a:schemeClr>
                </a:solidFill>
              </a:rPr>
              <a:t>Veterans Health Administration  (VHA)</a:t>
            </a:r>
          </a:p>
          <a:p>
            <a:pPr lvl="1"/>
            <a:r>
              <a:rPr lang="en-US" dirty="0"/>
              <a:t>Veterans Benefits Administration  (VBA)</a:t>
            </a:r>
          </a:p>
          <a:p>
            <a:pPr lvl="1"/>
            <a:r>
              <a:rPr lang="en-US" dirty="0">
                <a:solidFill>
                  <a:schemeClr val="tx1">
                    <a:lumMod val="25000"/>
                    <a:lumOff val="75000"/>
                  </a:schemeClr>
                </a:solidFill>
              </a:rPr>
              <a:t>National Cemetery Administration  (NCA)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06A960-6578-4BEF-BA7D-534E96E0EB3F}"/>
              </a:ext>
            </a:extLst>
          </p:cNvPr>
          <p:cNvSpPr txBox="1"/>
          <p:nvPr/>
        </p:nvSpPr>
        <p:spPr>
          <a:xfrm>
            <a:off x="1559909" y="5661325"/>
            <a:ext cx="3186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hlinkClick r:id="rId2"/>
              </a:rPr>
              <a:t>https://benefits.va.gov/benefits/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B58FA5-3959-47CA-87E4-18F82F399B21}"/>
              </a:ext>
            </a:extLst>
          </p:cNvPr>
          <p:cNvSpPr txBox="1"/>
          <p:nvPr/>
        </p:nvSpPr>
        <p:spPr>
          <a:xfrm>
            <a:off x="6884052" y="5522825"/>
            <a:ext cx="3326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Little Rock Regional Office</a:t>
            </a:r>
          </a:p>
          <a:p>
            <a:pPr algn="ctr"/>
            <a:r>
              <a:rPr lang="en-US" dirty="0"/>
              <a:t>Fort Roots, North Little Rock, AR </a:t>
            </a:r>
          </a:p>
        </p:txBody>
      </p:sp>
      <p:pic>
        <p:nvPicPr>
          <p:cNvPr id="5" name="Picture 4" descr="A view of a city street&#10;&#10;Description generated with very high confidence">
            <a:extLst>
              <a:ext uri="{FF2B5EF4-FFF2-40B4-BE49-F238E27FC236}">
                <a16:creationId xmlns:a16="http://schemas.microsoft.com/office/drawing/2014/main" id="{E5CD1D80-74BD-4AC2-A823-64A0BDC1F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854" y="1354089"/>
            <a:ext cx="5242560" cy="39319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8171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FB5D1BB-0703-437B-BD1E-1D07F8A2730B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886586B-3F0F-4593-B272-AE75AD0F0929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20DEB59-BF94-41B5-8F16-8B10442EE09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A3BEF6F-FC03-43B1-8D1B-8DA3A360DBF0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F49BA32-A501-4C79-9A72-92587AB9EEFE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83F92AF-2403-4558-B1D7-72130A1E4BC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2AC0F86-9A78-4E84-A4B4-ADB8B2629A0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AF78B9E-8BE2-4706-9377-A05FA25ABABF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2CDFDE2-4DB3-4623-BA21-187D1B710FB9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D74B2AA-1443-4E9B-8462-F7F5B852590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BB652B6-7300-49EC-9422-EF5342492AF1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0909587-01DE-424D-A15F-DAA28CF2CD38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E5D0023-B23E-4823-8D72-B07FFF8CAE96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20089" y="2400639"/>
            <a:ext cx="33765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69A54E25-1C05-48E5-A5CC-3778C1D3632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5942687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picture containing building, outdoor, sky, clock&#10;&#10;Description generated with very high confidence">
            <a:extLst>
              <a:ext uri="{FF2B5EF4-FFF2-40B4-BE49-F238E27FC236}">
                <a16:creationId xmlns:a16="http://schemas.microsoft.com/office/drawing/2014/main" id="{299D7738-C4B4-4CAA-B9C3-B45768E1328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5"/>
          <a:srcRect t="16827" r="-3" b="27433"/>
          <a:stretch/>
        </p:blipFill>
        <p:spPr>
          <a:xfrm>
            <a:off x="1412683" y="1410208"/>
            <a:ext cx="5278777" cy="3858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E5D5E-CEAC-4A39-A929-638922525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825" y="982132"/>
            <a:ext cx="3360772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VBA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DEC2E4-5E15-4177-B20C-4FC28C0722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35824" y="2556932"/>
            <a:ext cx="3360771" cy="33189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56 Regional Offices, including Puerto Rico and Manila</a:t>
            </a:r>
          </a:p>
          <a:p>
            <a:r>
              <a:rPr lang="en-US" dirty="0"/>
              <a:t>27,000 employees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9905C0-D0DD-4409-8D6D-8780A43B5AF7}"/>
              </a:ext>
            </a:extLst>
          </p:cNvPr>
          <p:cNvSpPr txBox="1"/>
          <p:nvPr/>
        </p:nvSpPr>
        <p:spPr>
          <a:xfrm>
            <a:off x="2299175" y="5740646"/>
            <a:ext cx="3529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Jackson Federal Building, Seattle, WA</a:t>
            </a:r>
          </a:p>
        </p:txBody>
      </p:sp>
    </p:spTree>
    <p:extLst>
      <p:ext uri="{BB962C8B-B14F-4D97-AF65-F5344CB8AC3E}">
        <p14:creationId xmlns:p14="http://schemas.microsoft.com/office/powerpoint/2010/main" val="3793542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0796A-724B-034A-A80D-5C6B0F73D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715" y="2872726"/>
            <a:ext cx="5469466" cy="2523256"/>
          </a:xfrm>
        </p:spPr>
        <p:txBody>
          <a:bodyPr anchor="t"/>
          <a:lstStyle/>
          <a:p>
            <a:r>
              <a:rPr lang="en-US" dirty="0"/>
              <a:t>Comprised of three  administrations</a:t>
            </a:r>
          </a:p>
          <a:p>
            <a:pPr lvl="1"/>
            <a:r>
              <a:rPr lang="en-US" dirty="0">
                <a:solidFill>
                  <a:schemeClr val="tx1">
                    <a:lumMod val="25000"/>
                    <a:lumOff val="75000"/>
                  </a:schemeClr>
                </a:solidFill>
              </a:rPr>
              <a:t>Veterans Health Administration  (VHA)</a:t>
            </a:r>
          </a:p>
          <a:p>
            <a:pPr lvl="1"/>
            <a:r>
              <a:rPr lang="en-US" dirty="0">
                <a:solidFill>
                  <a:schemeClr val="tx1">
                    <a:lumMod val="25000"/>
                    <a:lumOff val="75000"/>
                  </a:schemeClr>
                </a:solidFill>
              </a:rPr>
              <a:t>Veterans Benefits Administration  (VBA)</a:t>
            </a:r>
          </a:p>
          <a:p>
            <a:pPr lvl="1"/>
            <a:r>
              <a:rPr lang="en-US" dirty="0"/>
              <a:t>National Cemetery Administration  (NCA)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DDEDA9C-C268-7845-8057-16BCC61207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8192" y="1423107"/>
            <a:ext cx="4667787" cy="38081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F29B2B-0535-4B84-A4C3-416CDE7742FA}"/>
              </a:ext>
            </a:extLst>
          </p:cNvPr>
          <p:cNvSpPr txBox="1"/>
          <p:nvPr/>
        </p:nvSpPr>
        <p:spPr>
          <a:xfrm>
            <a:off x="1754444" y="4861883"/>
            <a:ext cx="2410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hlinkClick r:id="rId6"/>
              </a:rPr>
              <a:t>https://www.cem.va.gov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F3E5CB7-031F-4693-B823-BB0769C6246A}"/>
              </a:ext>
            </a:extLst>
          </p:cNvPr>
          <p:cNvSpPr txBox="1">
            <a:spLocks/>
          </p:cNvSpPr>
          <p:nvPr/>
        </p:nvSpPr>
        <p:spPr>
          <a:xfrm>
            <a:off x="1279452" y="771174"/>
            <a:ext cx="3360772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dirty="0">
                <a:solidFill>
                  <a:srgbClr val="262626"/>
                </a:solidFill>
              </a:rPr>
              <a:t>What</a:t>
            </a:r>
            <a:r>
              <a:rPr lang="en-US" dirty="0">
                <a:solidFill>
                  <a:srgbClr val="262626"/>
                </a:solidFill>
              </a:rPr>
              <a:t> </a:t>
            </a:r>
            <a:r>
              <a:rPr lang="en-US" sz="4400" dirty="0">
                <a:solidFill>
                  <a:srgbClr val="262626"/>
                </a:solidFill>
              </a:rPr>
              <a:t>is VA?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1D9263-2B9F-4CB5-96CB-75762DFBB17C}"/>
              </a:ext>
            </a:extLst>
          </p:cNvPr>
          <p:cNvSpPr txBox="1"/>
          <p:nvPr/>
        </p:nvSpPr>
        <p:spPr>
          <a:xfrm>
            <a:off x="7293448" y="972766"/>
            <a:ext cx="2917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Little Rock National Cemetery</a:t>
            </a:r>
          </a:p>
        </p:txBody>
      </p:sp>
      <p:pic>
        <p:nvPicPr>
          <p:cNvPr id="12" name="Taps Compressed">
            <a:hlinkClick r:id="" action="ppaction://media"/>
            <a:extLst>
              <a:ext uri="{FF2B5EF4-FFF2-40B4-BE49-F238E27FC236}">
                <a16:creationId xmlns:a16="http://schemas.microsoft.com/office/drawing/2014/main" id="{62F2FEEC-63EE-4D9C-A65F-7B0F686F73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1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29721" y="55994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17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Custom 1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0070C0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Inset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1198</Words>
  <Application>Microsoft Office PowerPoint</Application>
  <PresentationFormat>Widescreen</PresentationFormat>
  <Paragraphs>181</Paragraphs>
  <Slides>27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MS PGothic</vt:lpstr>
      <vt:lpstr>Arial</vt:lpstr>
      <vt:lpstr>Calibri</vt:lpstr>
      <vt:lpstr>Garamond</vt:lpstr>
      <vt:lpstr>Times New Roman</vt:lpstr>
      <vt:lpstr>Organic</vt:lpstr>
      <vt:lpstr>Everything You Wanted to Know about VA</vt:lpstr>
      <vt:lpstr>A Little About Me</vt:lpstr>
      <vt:lpstr>What is VA? Department of Veterans Affairs</vt:lpstr>
      <vt:lpstr>VA Stats</vt:lpstr>
      <vt:lpstr>What is VA?</vt:lpstr>
      <vt:lpstr>VHA</vt:lpstr>
      <vt:lpstr>What is VA?</vt:lpstr>
      <vt:lpstr>VBA</vt:lpstr>
      <vt:lpstr>PowerPoint Presentation</vt:lpstr>
      <vt:lpstr>Eligibility for VHA Healthcare</vt:lpstr>
      <vt:lpstr>Eligibility for  VBA Comp &amp; Pen Benefits</vt:lpstr>
      <vt:lpstr>PowerPoint Presentation</vt:lpstr>
      <vt:lpstr>VBA Benefits</vt:lpstr>
      <vt:lpstr>Vocational Rehabilitation and Employment (VR&amp;E)</vt:lpstr>
      <vt:lpstr>Vocational Rehabilitation and Employment (VR&amp;E)</vt:lpstr>
      <vt:lpstr>Vocational Rehabilitation and Employment (VR&amp;E)</vt:lpstr>
      <vt:lpstr>VBA VRC GS9 - GS12 Salary</vt:lpstr>
      <vt:lpstr>Working as a VBA Contract VRC</vt:lpstr>
      <vt:lpstr>Working as a VBA Contract VRC</vt:lpstr>
      <vt:lpstr>Working as a VBA Contract VRC</vt:lpstr>
      <vt:lpstr>Federal Employment for Veterans</vt:lpstr>
      <vt:lpstr>VA Resources</vt:lpstr>
      <vt:lpstr>VA Resources</vt:lpstr>
      <vt:lpstr>PowerPoint Presentation</vt:lpstr>
      <vt:lpstr>OPM Resources</vt:lpstr>
      <vt:lpstr>QUESTIONS ?</vt:lpstr>
      <vt:lpstr>Linda Parker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modified xsi:type="dcterms:W3CDTF">2018-05-29T19:51:10Z</dcterms:modified>
</cp:coreProperties>
</file>