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66" r:id="rId2"/>
    <p:sldId id="276" r:id="rId3"/>
    <p:sldId id="344" r:id="rId4"/>
    <p:sldId id="335" r:id="rId5"/>
    <p:sldId id="352" r:id="rId6"/>
    <p:sldId id="379" r:id="rId7"/>
    <p:sldId id="329" r:id="rId8"/>
    <p:sldId id="348" r:id="rId9"/>
    <p:sldId id="349" r:id="rId10"/>
    <p:sldId id="328" r:id="rId11"/>
    <p:sldId id="347" r:id="rId12"/>
    <p:sldId id="354" r:id="rId13"/>
    <p:sldId id="355" r:id="rId14"/>
    <p:sldId id="356" r:id="rId15"/>
    <p:sldId id="357" r:id="rId16"/>
    <p:sldId id="358" r:id="rId17"/>
    <p:sldId id="359" r:id="rId18"/>
    <p:sldId id="360" r:id="rId19"/>
    <p:sldId id="361" r:id="rId20"/>
    <p:sldId id="362" r:id="rId21"/>
    <p:sldId id="333" r:id="rId22"/>
    <p:sldId id="332" r:id="rId23"/>
    <p:sldId id="284" r:id="rId24"/>
    <p:sldId id="342" r:id="rId25"/>
    <p:sldId id="351" r:id="rId26"/>
    <p:sldId id="363" r:id="rId27"/>
    <p:sldId id="364" r:id="rId28"/>
    <p:sldId id="365" r:id="rId29"/>
    <p:sldId id="366" r:id="rId30"/>
    <p:sldId id="367" r:id="rId31"/>
    <p:sldId id="368" r:id="rId32"/>
    <p:sldId id="369" r:id="rId33"/>
    <p:sldId id="372" r:id="rId34"/>
    <p:sldId id="370" r:id="rId35"/>
    <p:sldId id="376" r:id="rId36"/>
    <p:sldId id="38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4" autoAdjust="0"/>
    <p:restoredTop sz="94660"/>
  </p:normalViewPr>
  <p:slideViewPr>
    <p:cSldViewPr>
      <p:cViewPr varScale="1">
        <p:scale>
          <a:sx n="62" d="100"/>
          <a:sy n="62" d="100"/>
        </p:scale>
        <p:origin x="1444"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CA6AD-7EAF-44DE-A8C8-E68A4056FEB0}" type="datetimeFigureOut">
              <a:rPr lang="en-US" smtClean="0"/>
              <a:pPr/>
              <a:t>4/26/2021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E68520-7A24-4A5B-A67F-5EAA1987450F}" type="slidenum">
              <a:rPr lang="en-US" smtClean="0"/>
              <a:pPr/>
              <a:t>‹#›</a:t>
            </a:fld>
            <a:endParaRPr lang="en-US"/>
          </a:p>
        </p:txBody>
      </p:sp>
    </p:spTree>
    <p:extLst>
      <p:ext uri="{BB962C8B-B14F-4D97-AF65-F5344CB8AC3E}">
        <p14:creationId xmlns:p14="http://schemas.microsoft.com/office/powerpoint/2010/main" val="425823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Clinical Judgment </a:t>
            </a:r>
          </a:p>
        </p:txBody>
      </p:sp>
      <p:sp>
        <p:nvSpPr>
          <p:cNvPr id="4" name="Slide Number Placeholder 3"/>
          <p:cNvSpPr>
            <a:spLocks noGrp="1"/>
          </p:cNvSpPr>
          <p:nvPr>
            <p:ph type="sldNum" sz="quarter" idx="10"/>
          </p:nvPr>
        </p:nvSpPr>
        <p:spPr/>
        <p:txBody>
          <a:bodyPr/>
          <a:lstStyle/>
          <a:p>
            <a:fld id="{79E68520-7A24-4A5B-A67F-5EAA1987450F}"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Vocational</a:t>
            </a:r>
            <a:r>
              <a:rPr lang="en-US" b="1" baseline="0" dirty="0"/>
              <a:t> Recovery Referrals are intended to be that intervention</a:t>
            </a:r>
          </a:p>
          <a:p>
            <a:endParaRPr lang="en-US" b="1" baseline="0" dirty="0"/>
          </a:p>
          <a:p>
            <a:endParaRPr lang="en-US" b="1" baseline="0" dirty="0"/>
          </a:p>
        </p:txBody>
      </p:sp>
      <p:sp>
        <p:nvSpPr>
          <p:cNvPr id="4" name="Slide Number Placeholder 3"/>
          <p:cNvSpPr>
            <a:spLocks noGrp="1"/>
          </p:cNvSpPr>
          <p:nvPr>
            <p:ph type="sldNum" sz="quarter" idx="10"/>
          </p:nvPr>
        </p:nvSpPr>
        <p:spPr/>
        <p:txBody>
          <a:bodyPr/>
          <a:lstStyle/>
          <a:p>
            <a:pPr defTabSz="929305">
              <a:defRPr/>
            </a:pPr>
            <a:fld id="{52968DC2-18D5-4F78-9AA0-960BA38699E4}" type="slidenum">
              <a:rPr lang="en-US">
                <a:solidFill>
                  <a:prstClr val="black"/>
                </a:solidFill>
                <a:latin typeface="Calibri" panose="020F0502020204030204"/>
              </a:rPr>
              <a:pPr defTabSz="929305">
                <a:defRPr/>
              </a:pPr>
              <a:t>15</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314957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Act as though work disability is a separate condition on any case where the worker has not returned to work</a:t>
            </a:r>
          </a:p>
          <a:p>
            <a:endParaRPr lang="en-US" b="1" baseline="0" dirty="0"/>
          </a:p>
          <a:p>
            <a:r>
              <a:rPr lang="en-US" b="1" baseline="0" dirty="0" err="1"/>
              <a:t>Voc</a:t>
            </a:r>
            <a:r>
              <a:rPr lang="en-US" b="1" baseline="0" dirty="0"/>
              <a:t> Recovery referrals are designed to address work disability as a separate condition by utilizing a worker-centric approach</a:t>
            </a:r>
          </a:p>
          <a:p>
            <a:endParaRPr lang="en-US" baseline="0" dirty="0"/>
          </a:p>
        </p:txBody>
      </p:sp>
      <p:sp>
        <p:nvSpPr>
          <p:cNvPr id="4" name="Slide Number Placeholder 3"/>
          <p:cNvSpPr>
            <a:spLocks noGrp="1"/>
          </p:cNvSpPr>
          <p:nvPr>
            <p:ph type="sldNum" sz="quarter" idx="10"/>
          </p:nvPr>
        </p:nvSpPr>
        <p:spPr/>
        <p:txBody>
          <a:bodyPr/>
          <a:lstStyle/>
          <a:p>
            <a:pPr defTabSz="929305">
              <a:defRPr/>
            </a:pPr>
            <a:fld id="{52968DC2-18D5-4F78-9AA0-960BA38699E4}" type="slidenum">
              <a:rPr lang="en-US">
                <a:solidFill>
                  <a:prstClr val="black"/>
                </a:solidFill>
                <a:latin typeface="Calibri" panose="020F0502020204030204"/>
              </a:rPr>
              <a:pPr defTabSz="929305">
                <a:defRPr/>
              </a:pPr>
              <a:t>16</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172063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kern="1200" dirty="0">
                <a:solidFill>
                  <a:srgbClr val="000000"/>
                </a:solidFill>
                <a:ea typeface="ＭＳ Ｐゴシック" pitchFamily="-65" charset="-128"/>
                <a:cs typeface="Tahoma"/>
              </a:rPr>
              <a:t>A worker centric approach does not mean we:</a:t>
            </a:r>
          </a:p>
          <a:p>
            <a:endParaRPr lang="en-US" b="1" kern="1200" dirty="0">
              <a:solidFill>
                <a:srgbClr val="000000"/>
              </a:solidFill>
              <a:ea typeface="ＭＳ Ｐゴシック" pitchFamily="-65" charset="-128"/>
              <a:cs typeface="Tahoma"/>
            </a:endParaRPr>
          </a:p>
          <a:p>
            <a:r>
              <a:rPr lang="en-US" b="1" kern="1200" dirty="0">
                <a:solidFill>
                  <a:srgbClr val="000000"/>
                </a:solidFill>
                <a:ea typeface="ＭＳ Ｐゴシック" pitchFamily="-65" charset="-128"/>
                <a:cs typeface="Tahoma"/>
              </a:rPr>
              <a:t>coddle the worker or enable needless work disability or</a:t>
            </a:r>
          </a:p>
          <a:p>
            <a:endParaRPr lang="en-US" b="1" kern="1200" dirty="0">
              <a:solidFill>
                <a:srgbClr val="000000"/>
              </a:solidFill>
              <a:ea typeface="ＭＳ Ｐゴシック" pitchFamily="-65" charset="-128"/>
              <a:cs typeface="Tahoma"/>
            </a:endParaRPr>
          </a:p>
          <a:p>
            <a:r>
              <a:rPr lang="en-US" b="1" kern="1200" dirty="0">
                <a:solidFill>
                  <a:srgbClr val="000000"/>
                </a:solidFill>
                <a:ea typeface="ＭＳ Ｐゴシック" pitchFamily="-65" charset="-128"/>
                <a:cs typeface="Tahoma"/>
              </a:rPr>
              <a:t>give the worker everything they ask for or demand.</a:t>
            </a:r>
          </a:p>
          <a:p>
            <a:endParaRPr lang="en-US" b="1" kern="1200" dirty="0">
              <a:solidFill>
                <a:srgbClr val="000000"/>
              </a:solidFill>
              <a:ea typeface="ＭＳ Ｐゴシック" pitchFamily="-65" charset="-128"/>
              <a:cs typeface="Tahoma"/>
            </a:endParaRPr>
          </a:p>
          <a:p>
            <a:r>
              <a:rPr lang="en-US" b="1" kern="1200" dirty="0">
                <a:solidFill>
                  <a:srgbClr val="000000"/>
                </a:solidFill>
                <a:ea typeface="ＭＳ Ｐゴシック" pitchFamily="-65" charset="-128"/>
                <a:cs typeface="Tahoma"/>
              </a:rPr>
              <a:t>A</a:t>
            </a:r>
            <a:r>
              <a:rPr lang="en-US" b="1" kern="1200" baseline="0" dirty="0">
                <a:solidFill>
                  <a:srgbClr val="000000"/>
                </a:solidFill>
                <a:ea typeface="ＭＳ Ｐゴシック" pitchFamily="-65" charset="-128"/>
                <a:cs typeface="Tahoma"/>
              </a:rPr>
              <a:t> worker centric work disability prevention approach is not an advocacy program</a:t>
            </a:r>
            <a:endParaRPr lang="en-US" b="1" kern="1200" dirty="0">
              <a:solidFill>
                <a:srgbClr val="000000"/>
              </a:solidFill>
              <a:ea typeface="ＭＳ Ｐゴシック" pitchFamily="-65" charset="-128"/>
              <a:cs typeface="Tahoma"/>
            </a:endParaRPr>
          </a:p>
          <a:p>
            <a:endParaRPr lang="en-US" b="1" kern="1200" dirty="0">
              <a:solidFill>
                <a:srgbClr val="000000"/>
              </a:solidFill>
              <a:ea typeface="ＭＳ Ｐゴシック" pitchFamily="-65" charset="-128"/>
              <a:cs typeface="Tahoma"/>
            </a:endParaRPr>
          </a:p>
          <a:p>
            <a:endParaRPr lang="en-US" sz="1100" b="1" i="1" dirty="0">
              <a:solidFill>
                <a:srgbClr val="000000"/>
              </a:solidFill>
              <a:ea typeface="ＭＳ Ｐゴシック" pitchFamily="-65" charset="-128"/>
              <a:cs typeface="Tahoma"/>
            </a:endParaRPr>
          </a:p>
          <a:p>
            <a:r>
              <a:rPr lang="en-US" sz="1100" b="1" i="1" dirty="0">
                <a:solidFill>
                  <a:srgbClr val="000000"/>
                </a:solidFill>
                <a:ea typeface="ＭＳ Ｐゴシック" pitchFamily="-65" charset="-128"/>
                <a:cs typeface="Tahoma"/>
              </a:rPr>
              <a:t>A worker centric approach will not work every time</a:t>
            </a:r>
          </a:p>
          <a:p>
            <a:endParaRPr lang="en-US" sz="1100" b="1" i="1" dirty="0">
              <a:solidFill>
                <a:srgbClr val="000000"/>
              </a:solidFill>
              <a:ea typeface="ＭＳ Ｐゴシック" pitchFamily="-65" charset="-128"/>
              <a:cs typeface="Tahoma"/>
            </a:endParaRPr>
          </a:p>
          <a:p>
            <a:r>
              <a:rPr lang="en-US" sz="1100" b="1" i="1" dirty="0">
                <a:solidFill>
                  <a:srgbClr val="000000"/>
                </a:solidFill>
                <a:ea typeface="ＭＳ Ｐゴシック" pitchFamily="-65" charset="-128"/>
                <a:cs typeface="Tahoma"/>
              </a:rPr>
              <a:t>BUT…we should start with the worker, fold in the employer and then approach the physician – we can</a:t>
            </a:r>
            <a:r>
              <a:rPr lang="en-US" sz="1100" b="1" i="1" baseline="0" dirty="0">
                <a:solidFill>
                  <a:srgbClr val="000000"/>
                </a:solidFill>
                <a:ea typeface="ＭＳ Ｐゴシック" pitchFamily="-65" charset="-128"/>
                <a:cs typeface="Tahoma"/>
              </a:rPr>
              <a:t> always fall back on the insurance/impairment-based model</a:t>
            </a:r>
            <a:endParaRPr lang="en-US" sz="1100" b="1" i="1" dirty="0">
              <a:solidFill>
                <a:srgbClr val="000000"/>
              </a:solidFill>
              <a:ea typeface="ＭＳ Ｐゴシック" pitchFamily="-65" charset="-128"/>
              <a:cs typeface="Tahoma"/>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A7FA3C48-738E-49C4-B502-1505BFE345B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4325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b="1" dirty="0"/>
              <a:t>Enabling or making someone employable</a:t>
            </a:r>
            <a:r>
              <a:rPr lang="en-US" b="1" baseline="0" dirty="0"/>
              <a:t> is different than Employability Assessments or Ability to Work Assessments (AWA) or finding them able to work</a:t>
            </a:r>
          </a:p>
          <a:p>
            <a:endParaRPr lang="en-US" baseline="0" dirty="0"/>
          </a:p>
          <a:p>
            <a:r>
              <a:rPr lang="en-US" b="1" baseline="0" dirty="0"/>
              <a:t>The statue is clear on the starting point </a:t>
            </a:r>
            <a:r>
              <a:rPr lang="en-US" b="1" u="sng" baseline="0" dirty="0"/>
              <a:t>and it’s not Employability Assessments or AWA’s (which is one of the most compelling reasons behind the significant changes to 296.19a-050)</a:t>
            </a:r>
            <a:endParaRPr lang="en-US" b="1" u="sng"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A7FA3C48-738E-49C4-B502-1505BFE345B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123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305">
              <a:defRPr/>
            </a:pPr>
            <a:endParaRPr lang="en-US" dirty="0"/>
          </a:p>
          <a:p>
            <a:pPr defTabSz="929305">
              <a:defRPr/>
            </a:pPr>
            <a:r>
              <a:rPr lang="en-US" baseline="0" dirty="0"/>
              <a:t>How can VRC help enable or make and IW to become employable?</a:t>
            </a:r>
          </a:p>
          <a:p>
            <a:pPr defTabSz="929305">
              <a:defRPr/>
            </a:pPr>
            <a:endParaRPr lang="en-US" baseline="0" dirty="0"/>
          </a:p>
          <a:p>
            <a:pPr defTabSz="929305">
              <a:defRPr/>
            </a:pPr>
            <a:r>
              <a:rPr lang="en-US" baseline="0" dirty="0"/>
              <a:t>How can a VRC make it easy for workers to choose to </a:t>
            </a:r>
            <a:r>
              <a:rPr lang="en-US" baseline="0" dirty="0" err="1"/>
              <a:t>rtw</a:t>
            </a:r>
            <a:r>
              <a:rPr lang="en-US" baseline="0" dirty="0"/>
              <a:t>, employers to choose to offer </a:t>
            </a:r>
            <a:r>
              <a:rPr lang="en-US" baseline="0" dirty="0" err="1"/>
              <a:t>rtw</a:t>
            </a:r>
            <a:r>
              <a:rPr lang="en-US" baseline="0" dirty="0"/>
              <a:t>, and make it easy for doctors to see if </a:t>
            </a:r>
            <a:r>
              <a:rPr lang="en-US" baseline="0" dirty="0" err="1"/>
              <a:t>rtw</a:t>
            </a:r>
            <a:r>
              <a:rPr lang="en-US" baseline="0" dirty="0"/>
              <a:t> is safe and what needs to happen to make </a:t>
            </a:r>
            <a:r>
              <a:rPr lang="en-US" baseline="0" dirty="0" err="1"/>
              <a:t>rtw</a:t>
            </a:r>
            <a:r>
              <a:rPr lang="en-US" baseline="0" dirty="0"/>
              <a:t> safe?  </a:t>
            </a:r>
          </a:p>
          <a:p>
            <a:pPr defTabSz="929305">
              <a:defRPr/>
            </a:pPr>
            <a:endParaRPr lang="en-US" baseline="0" dirty="0"/>
          </a:p>
          <a:p>
            <a:pPr defTabSz="929305">
              <a:defRPr/>
            </a:pPr>
            <a:r>
              <a:rPr lang="en-US" baseline="0" dirty="0"/>
              <a:t>The answers are things within, by in large, the VRC’s control.  Whether or not the worker </a:t>
            </a:r>
            <a:r>
              <a:rPr lang="en-US" b="1" baseline="0" dirty="0"/>
              <a:t>chooses</a:t>
            </a:r>
            <a:r>
              <a:rPr lang="en-US" baseline="0" dirty="0"/>
              <a:t> to RTW is ultimately up to them.   </a:t>
            </a:r>
          </a:p>
          <a:p>
            <a:pPr defTabSz="929305">
              <a:defRPr/>
            </a:pPr>
            <a:endParaRPr lang="en-US" baseline="0" dirty="0"/>
          </a:p>
          <a:p>
            <a:pPr defTabSz="929305">
              <a:defRPr/>
            </a:pPr>
            <a:r>
              <a:rPr lang="en-US" baseline="0" dirty="0"/>
              <a:t>The choice part of the equation is important…more on that in a moment!</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8DE3D057-3539-4F0C-9C31-56E1DA1551E9}"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9185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A7FA3C48-738E-49C4-B502-1505BFE345B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088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VR Plan</a:t>
            </a:r>
          </a:p>
        </p:txBody>
      </p:sp>
      <p:sp>
        <p:nvSpPr>
          <p:cNvPr id="4" name="Slide Number Placeholder 3"/>
          <p:cNvSpPr>
            <a:spLocks noGrp="1"/>
          </p:cNvSpPr>
          <p:nvPr>
            <p:ph type="sldNum" sz="quarter" idx="10"/>
          </p:nvPr>
        </p:nvSpPr>
        <p:spPr/>
        <p:txBody>
          <a:bodyPr/>
          <a:lstStyle/>
          <a:p>
            <a:fld id="{79E68520-7A24-4A5B-A67F-5EAA1987450F}"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VR Plan </a:t>
            </a:r>
          </a:p>
        </p:txBody>
      </p:sp>
      <p:sp>
        <p:nvSpPr>
          <p:cNvPr id="4" name="Slide Number Placeholder 3"/>
          <p:cNvSpPr>
            <a:spLocks noGrp="1"/>
          </p:cNvSpPr>
          <p:nvPr>
            <p:ph type="sldNum" sz="quarter" idx="10"/>
          </p:nvPr>
        </p:nvSpPr>
        <p:spPr/>
        <p:txBody>
          <a:bodyPr/>
          <a:lstStyle/>
          <a:p>
            <a:fld id="{79E68520-7A24-4A5B-A67F-5EAA1987450F}" type="slidenum">
              <a:rPr lang="en-US" smtClean="0"/>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VR</a:t>
            </a:r>
            <a:r>
              <a:rPr lang="en-US" baseline="0" dirty="0"/>
              <a:t> Plan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Members</a:t>
            </a:r>
            <a:r>
              <a:rPr lang="en-US" baseline="0" dirty="0"/>
              <a:t> of the community “frees us up’ to address community resources, connect with goals. These do tie in with RCW/WAC.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IARP,</a:t>
            </a:r>
            <a:r>
              <a:rPr lang="en-US" baseline="0" dirty="0"/>
              <a:t> CRC, CDMS, ABVE all state we stay within jurisdictional guidelines.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Important to review this with you</a:t>
            </a:r>
            <a:r>
              <a:rPr lang="en-US" baseline="0" dirty="0"/>
              <a:t> even in passing. </a:t>
            </a:r>
          </a:p>
          <a:p>
            <a:pPr marL="514350" indent="-514350">
              <a:buFont typeface="+mj-lt"/>
              <a:buAutoNum type="arabicPeriod"/>
            </a:pPr>
            <a:r>
              <a:rPr lang="en-US" dirty="0"/>
              <a:t>Employer representative that dictates the direction of vocational services. </a:t>
            </a:r>
          </a:p>
          <a:p>
            <a:pPr marL="514350" indent="-514350">
              <a:buFont typeface="+mj-lt"/>
              <a:buAutoNum type="arabicPeriod"/>
            </a:pPr>
            <a:r>
              <a:rPr lang="en-US" dirty="0"/>
              <a:t>Advocacy harmful by MDs or clinical practitioners. </a:t>
            </a:r>
          </a:p>
          <a:p>
            <a:pPr marL="514350" indent="-514350">
              <a:buFont typeface="+mj-lt"/>
              <a:buAutoNum type="arabicPeriod"/>
            </a:pPr>
            <a:r>
              <a:rPr lang="en-US" dirty="0"/>
              <a:t>Meeting in public places. </a:t>
            </a:r>
          </a:p>
          <a:p>
            <a:pPr marL="514350" indent="-514350">
              <a:buFont typeface="+mj-lt"/>
              <a:buAutoNum type="arabicPeriod"/>
            </a:pPr>
            <a:r>
              <a:rPr lang="en-US" dirty="0"/>
              <a:t>Accepting gifts.</a:t>
            </a:r>
          </a:p>
          <a:p>
            <a:pPr marL="514350" indent="-514350">
              <a:buFont typeface="+mj-lt"/>
              <a:buAutoNum type="arabicPeriod"/>
            </a:pPr>
            <a:r>
              <a:rPr lang="en-US" dirty="0"/>
              <a:t>Meeting in person or over the phone.</a:t>
            </a:r>
          </a:p>
          <a:p>
            <a:pPr marL="514350" indent="-514350">
              <a:buFont typeface="+mj-lt"/>
              <a:buAutoNum type="arabicPeriod"/>
            </a:pPr>
            <a:r>
              <a:rPr lang="en-US" dirty="0"/>
              <a:t>Working with hostile, threatening, angry clients</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Assume an</a:t>
            </a:r>
            <a:r>
              <a:rPr lang="en-US" baseline="0" dirty="0"/>
              <a:t> employer rep contacts you and wants you to argue that authorized treatment should not be allowed. How do you respond to that? Is it ethically necessary to even address it? </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Assume an AP releases a worker to RTW in a position that you understand is outside of their prescribed physical abilities. What is your ethical responsibility and how do you proceed in VR? </a:t>
            </a: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Is it ok to meet outside of an office/medical office setting? Distinction between professional preference and ethical guidelines. Should you meet a client in their home? Confidentiality?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aseline="0" dirty="0"/>
              <a:t>Is it ever ok to accept a gift?  What about when it is culturally appropriate? How about something as minor a cup of coffee? </a:t>
            </a:r>
          </a:p>
          <a:p>
            <a:pPr marL="228600" indent="-228600">
              <a:buNone/>
            </a:pPr>
            <a:r>
              <a:rPr lang="en-US" baseline="0" dirty="0"/>
              <a:t>Client in small engine repair offers to repair lawn mower as credit? Monetary value? Donation? </a:t>
            </a:r>
          </a:p>
          <a:p>
            <a:pPr marL="228600" indent="-228600">
              <a:buNone/>
            </a:pPr>
            <a:r>
              <a:rPr lang="en-US" baseline="0" dirty="0"/>
              <a:t>Is the harm the monetary value? Personal gain? Impacting the objectivity of the relationship?</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Clinical Judgment </a:t>
            </a:r>
          </a:p>
        </p:txBody>
      </p:sp>
      <p:sp>
        <p:nvSpPr>
          <p:cNvPr id="4" name="Slide Number Placeholder 3"/>
          <p:cNvSpPr>
            <a:spLocks noGrp="1"/>
          </p:cNvSpPr>
          <p:nvPr>
            <p:ph type="sldNum" sz="quarter" idx="10"/>
          </p:nvPr>
        </p:nvSpPr>
        <p:spPr/>
        <p:txBody>
          <a:bodyPr/>
          <a:lstStyle/>
          <a:p>
            <a:fld id="{79E68520-7A24-4A5B-A67F-5EAA1987450F}"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Department is the Customer,</a:t>
            </a:r>
            <a:r>
              <a:rPr lang="en-US" baseline="0" dirty="0"/>
              <a:t> the Worker is the Client.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a:lnSpc>
                <a:spcPct val="124000"/>
              </a:lnSpc>
              <a:buNone/>
              <a:defRPr/>
            </a:pPr>
            <a:endParaRPr lang="en-US" dirty="0">
              <a:solidFill>
                <a:prstClr val="black"/>
              </a:solidFill>
              <a:cs typeface="Arial" panose="020B0604020202020204" pitchFamily="34" charset="0"/>
            </a:endParaRPr>
          </a:p>
          <a:p>
            <a:pPr marL="0" lvl="0" indent="0">
              <a:lnSpc>
                <a:spcPct val="124000"/>
              </a:lnSpc>
              <a:buNone/>
              <a:defRPr/>
            </a:pPr>
            <a:r>
              <a:rPr lang="en-US" dirty="0">
                <a:solidFill>
                  <a:prstClr val="black"/>
                </a:solidFill>
                <a:cs typeface="Arial" panose="020B0604020202020204" pitchFamily="34" charset="0"/>
              </a:rPr>
              <a:t>This</a:t>
            </a:r>
            <a:r>
              <a:rPr lang="en-US" baseline="0" dirty="0">
                <a:solidFill>
                  <a:prstClr val="black"/>
                </a:solidFill>
                <a:cs typeface="Arial" panose="020B0604020202020204" pitchFamily="34" charset="0"/>
              </a:rPr>
              <a:t> is tying together clinical judgment and expert coordinator of services for OUR client, who is the worker. </a:t>
            </a:r>
            <a:endParaRPr lang="en-US" dirty="0">
              <a:solidFill>
                <a:prstClr val="black"/>
              </a:solidFill>
              <a:cs typeface="Arial" panose="020B0604020202020204" pitchFamily="34" charset="0"/>
            </a:endParaRPr>
          </a:p>
          <a:p>
            <a:pPr marL="0" lvl="0" indent="0">
              <a:lnSpc>
                <a:spcPct val="124000"/>
              </a:lnSpc>
              <a:buNone/>
              <a:defRPr/>
            </a:pPr>
            <a:endParaRPr lang="en-US" dirty="0">
              <a:solidFill>
                <a:prstClr val="black"/>
              </a:solidFill>
              <a:cs typeface="Arial" panose="020B0604020202020204" pitchFamily="34" charset="0"/>
            </a:endParaRPr>
          </a:p>
          <a:p>
            <a:pPr marL="0" lvl="0" indent="0">
              <a:lnSpc>
                <a:spcPct val="124000"/>
              </a:lnSpc>
              <a:buNone/>
              <a:defRPr/>
            </a:pPr>
            <a:r>
              <a:rPr lang="en-US" dirty="0">
                <a:solidFill>
                  <a:prstClr val="black"/>
                </a:solidFill>
                <a:cs typeface="Arial" panose="020B0604020202020204" pitchFamily="34" charset="0"/>
              </a:rPr>
              <a:t>The 4 principles of work disability prevention:</a:t>
            </a:r>
          </a:p>
          <a:p>
            <a:pPr marL="514350" lvl="0" indent="-514350">
              <a:lnSpc>
                <a:spcPct val="124000"/>
              </a:lnSpc>
              <a:buFont typeface="+mj-lt"/>
              <a:buAutoNum type="arabicPeriod"/>
              <a:defRPr/>
            </a:pPr>
            <a:r>
              <a:rPr lang="en-US" dirty="0">
                <a:solidFill>
                  <a:prstClr val="black"/>
                </a:solidFill>
                <a:cs typeface="Arial" panose="020B0604020202020204" pitchFamily="34" charset="0"/>
              </a:rPr>
              <a:t>Prevent unnecessary delays</a:t>
            </a:r>
          </a:p>
          <a:p>
            <a:pPr marL="514350" lvl="0" indent="-514350">
              <a:lnSpc>
                <a:spcPct val="124000"/>
              </a:lnSpc>
              <a:buFont typeface="+mj-lt"/>
              <a:buAutoNum type="arabicPeriod"/>
              <a:defRPr/>
            </a:pPr>
            <a:r>
              <a:rPr lang="en-US" dirty="0">
                <a:solidFill>
                  <a:prstClr val="black"/>
                </a:solidFill>
                <a:cs typeface="Arial" panose="020B0604020202020204" pitchFamily="34" charset="0"/>
              </a:rPr>
              <a:t>Prevent a confusing process</a:t>
            </a:r>
          </a:p>
          <a:p>
            <a:pPr marL="514350" lvl="0" indent="-514350">
              <a:lnSpc>
                <a:spcPct val="124000"/>
              </a:lnSpc>
              <a:buFont typeface="+mj-lt"/>
              <a:buAutoNum type="arabicPeriod"/>
              <a:defRPr/>
            </a:pPr>
            <a:r>
              <a:rPr lang="en-US" dirty="0">
                <a:solidFill>
                  <a:prstClr val="black"/>
                </a:solidFill>
                <a:cs typeface="Arial" panose="020B0604020202020204" pitchFamily="34" charset="0"/>
              </a:rPr>
              <a:t>Prevent unnecessary duration</a:t>
            </a:r>
          </a:p>
          <a:p>
            <a:pPr marL="514350" lvl="0" indent="-514350">
              <a:lnSpc>
                <a:spcPct val="124000"/>
              </a:lnSpc>
              <a:buFont typeface="+mj-lt"/>
              <a:buAutoNum type="arabicPeriod"/>
              <a:defRPr/>
            </a:pPr>
            <a:r>
              <a:rPr lang="en-US" dirty="0">
                <a:solidFill>
                  <a:prstClr val="black"/>
                </a:solidFill>
                <a:cs typeface="Arial" panose="020B0604020202020204" pitchFamily="34" charset="0"/>
              </a:rPr>
              <a:t>Prevent unclear RTW expectations/plans</a:t>
            </a:r>
          </a:p>
          <a:p>
            <a:pPr marL="514350" lvl="0" indent="-514350">
              <a:lnSpc>
                <a:spcPct val="124000"/>
              </a:lnSpc>
              <a:buFont typeface="+mj-lt"/>
              <a:buAutoNum type="arabicPeriod"/>
              <a:defRPr/>
            </a:pPr>
            <a:endParaRPr lang="en-US" sz="800" dirty="0">
              <a:solidFill>
                <a:prstClr val="black"/>
              </a:solidFill>
              <a:cs typeface="Arial" panose="020B0604020202020204" pitchFamily="34" charset="0"/>
            </a:endParaRPr>
          </a:p>
          <a:p>
            <a:pPr marL="514350" lvl="0" indent="-514350">
              <a:lnSpc>
                <a:spcPct val="124000"/>
              </a:lnSpc>
              <a:buFont typeface="+mj-lt"/>
              <a:buAutoNum type="arabicPeriod"/>
              <a:defRPr/>
            </a:pPr>
            <a:endParaRPr lang="en-US" sz="800" dirty="0">
              <a:solidFill>
                <a:prstClr val="black"/>
              </a:solidFill>
              <a:cs typeface="Arial" panose="020B0604020202020204" pitchFamily="34" charset="0"/>
            </a:endParaRPr>
          </a:p>
          <a:p>
            <a:pPr marL="514350" lvl="0" indent="-514350">
              <a:lnSpc>
                <a:spcPct val="124000"/>
              </a:lnSpc>
              <a:buNone/>
              <a:defRPr/>
            </a:pPr>
            <a:endParaRPr lang="en-US" sz="800" dirty="0">
              <a:solidFill>
                <a:prstClr val="black"/>
              </a:solidFill>
              <a:cs typeface="Arial" panose="020B0604020202020204" pitchFamily="34" charset="0"/>
            </a:endParaRPr>
          </a:p>
          <a:p>
            <a:pPr marL="514350" lvl="0" indent="-514350">
              <a:lnSpc>
                <a:spcPct val="124000"/>
              </a:lnSpc>
              <a:buNone/>
              <a:defRPr/>
            </a:pPr>
            <a:endParaRPr lang="en-US" sz="800" dirty="0">
              <a:solidFill>
                <a:prstClr val="black"/>
              </a:solidFill>
              <a:cs typeface="Arial" panose="020B0604020202020204" pitchFamily="34" charset="0"/>
            </a:endParaRPr>
          </a:p>
          <a:p>
            <a:pPr marL="514350" lvl="0" indent="-514350">
              <a:lnSpc>
                <a:spcPct val="124000"/>
              </a:lnSpc>
              <a:buNone/>
              <a:defRPr/>
            </a:pPr>
            <a:r>
              <a:rPr lang="en-US" sz="800" dirty="0">
                <a:solidFill>
                  <a:prstClr val="black"/>
                </a:solidFill>
                <a:cs typeface="Arial" panose="020B0604020202020204" pitchFamily="34" charset="0"/>
              </a:rPr>
              <a:t>By permission of </a:t>
            </a:r>
            <a:r>
              <a:rPr lang="en-US" sz="800" dirty="0" err="1">
                <a:solidFill>
                  <a:prstClr val="black"/>
                </a:solidFill>
                <a:cs typeface="Arial" panose="020B0604020202020204" pitchFamily="34" charset="0"/>
              </a:rPr>
              <a:t>Centrix</a:t>
            </a:r>
            <a:r>
              <a:rPr lang="en-US" sz="800" dirty="0">
                <a:solidFill>
                  <a:prstClr val="black"/>
                </a:solidFill>
                <a:cs typeface="Arial" panose="020B0604020202020204" pitchFamily="34" charset="0"/>
              </a:rPr>
              <a:t> Disability Management Services Inc., 		2005</a:t>
            </a:r>
            <a:r>
              <a:rPr lang="en-US" sz="800" dirty="0">
                <a:solidFill>
                  <a:prstClr val="black"/>
                </a:solidFill>
                <a:cs typeface="Arial" panose="020B0604020202020204" pitchFamily="34" charset="0"/>
                <a:sym typeface="Symbol" panose="05050102010706020507" pitchFamily="18" charset="2"/>
              </a:rPr>
              <a:t>2020</a:t>
            </a:r>
            <a:endParaRPr lang="en-US" sz="800" dirty="0">
              <a:solidFill>
                <a:prstClr val="black"/>
              </a:solidFill>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Reasonable to interpret the expectations</a:t>
            </a:r>
            <a:r>
              <a:rPr lang="en-US" baseline="0" dirty="0"/>
              <a:t> from VR services continue into the Assessment process. </a:t>
            </a:r>
            <a:endParaRPr lang="en-US" dirty="0"/>
          </a:p>
        </p:txBody>
      </p:sp>
      <p:sp>
        <p:nvSpPr>
          <p:cNvPr id="4" name="Slide Number Placeholder 3"/>
          <p:cNvSpPr>
            <a:spLocks noGrp="1"/>
          </p:cNvSpPr>
          <p:nvPr>
            <p:ph type="sldNum" sz="quarter" idx="10"/>
          </p:nvPr>
        </p:nvSpPr>
        <p:spPr/>
        <p:txBody>
          <a:bodyPr/>
          <a:lstStyle/>
          <a:p>
            <a:fld id="{79E68520-7A24-4A5B-A67F-5EAA1987450F}"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4453">
              <a:defRPr/>
            </a:pPr>
            <a:endParaRPr lang="en-US" b="1" dirty="0"/>
          </a:p>
          <a:p>
            <a:r>
              <a:rPr lang="en-US" baseline="0" dirty="0"/>
              <a:t>VR is more than a state fund referral type – this was our vision for the VRP but has since become a significant part of our culture in WA St.  I’ll share evidence of that soon.</a:t>
            </a:r>
          </a:p>
          <a:p>
            <a:endParaRPr lang="en-US" baseline="0"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52968DC2-18D5-4F78-9AA0-960BA38699E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2318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Work disability is developmental</a:t>
            </a:r>
            <a:r>
              <a:rPr lang="en-US" b="1" u="sng" baseline="0" dirty="0"/>
              <a:t> in nature, has it’s own unique and individualized contributing factors, and requires unique evidence informed interventions</a:t>
            </a:r>
          </a:p>
          <a:p>
            <a:endParaRPr lang="en-US" b="1" u="sng" baseline="0" dirty="0"/>
          </a:p>
          <a:p>
            <a:r>
              <a:rPr lang="en-US" b="1" baseline="0" dirty="0"/>
              <a:t>The worker must choose to return to work – how can we make it easier for a worker to choose to return to work?</a:t>
            </a:r>
          </a:p>
          <a:p>
            <a:endParaRPr lang="en-US" b="1" baseline="0" dirty="0"/>
          </a:p>
          <a:p>
            <a:r>
              <a:rPr lang="en-US" b="1" baseline="0" dirty="0"/>
              <a:t>Physicians can tell us when and how it’s safe to rtw</a:t>
            </a:r>
            <a:endParaRPr lang="en-US" b="1" dirty="0"/>
          </a:p>
        </p:txBody>
      </p:sp>
      <p:sp>
        <p:nvSpPr>
          <p:cNvPr id="4" name="Slide Number Placeholder 3"/>
          <p:cNvSpPr>
            <a:spLocks noGrp="1"/>
          </p:cNvSpPr>
          <p:nvPr>
            <p:ph type="sldNum" sz="quarter" idx="10"/>
          </p:nvPr>
        </p:nvSpPr>
        <p:spPr/>
        <p:txBody>
          <a:bodyPr/>
          <a:lstStyle/>
          <a:p>
            <a:pPr marL="0" marR="0" lvl="0" indent="0" algn="r" defTabSz="929305" rtl="0" eaLnBrk="1" fontAlgn="auto" latinLnBrk="0" hangingPunct="1">
              <a:lnSpc>
                <a:spcPct val="100000"/>
              </a:lnSpc>
              <a:spcBef>
                <a:spcPts val="0"/>
              </a:spcBef>
              <a:spcAft>
                <a:spcPts val="0"/>
              </a:spcAft>
              <a:buClrTx/>
              <a:buSzTx/>
              <a:buFontTx/>
              <a:buNone/>
              <a:tabLst/>
              <a:defRPr/>
            </a:pPr>
            <a:fld id="{A7FA3C48-738E-49C4-B502-1505BFE345B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29305"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69231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These principles</a:t>
            </a:r>
            <a:r>
              <a:rPr lang="en-US" b="1" baseline="0" dirty="0"/>
              <a:t> should be used at the system level and at the individual case level.</a:t>
            </a:r>
          </a:p>
          <a:p>
            <a:endParaRPr lang="en-US" b="1" baseline="0" dirty="0"/>
          </a:p>
          <a:p>
            <a:r>
              <a:rPr lang="en-US" b="1" baseline="0" dirty="0"/>
              <a:t>Examples to follow of the positive impact at the system level</a:t>
            </a:r>
          </a:p>
          <a:p>
            <a:endParaRPr lang="en-US" b="1" baseline="0" dirty="0"/>
          </a:p>
          <a:p>
            <a:r>
              <a:rPr lang="en-US" b="1" baseline="0" dirty="0"/>
              <a:t>Ask yourself…does this process, letter, form. service, request, etc. contribute to or prevent any of these principles of work disability prevention?</a:t>
            </a:r>
            <a:endParaRPr lang="en-US" b="1" dirty="0"/>
          </a:p>
        </p:txBody>
      </p:sp>
      <p:sp>
        <p:nvSpPr>
          <p:cNvPr id="4" name="Slide Number Placeholder 3"/>
          <p:cNvSpPr>
            <a:spLocks noGrp="1"/>
          </p:cNvSpPr>
          <p:nvPr>
            <p:ph type="sldNum" sz="quarter" idx="10"/>
          </p:nvPr>
        </p:nvSpPr>
        <p:spPr/>
        <p:txBody>
          <a:bodyPr/>
          <a:lstStyle/>
          <a:p>
            <a:pPr defTabSz="929305"/>
            <a:fld id="{A7FA3C48-738E-49C4-B502-1505BFE345BC}" type="slidenum">
              <a:rPr lang="en-US">
                <a:solidFill>
                  <a:prstClr val="black"/>
                </a:solidFill>
                <a:latin typeface="Calibri" panose="020F0502020204030204"/>
              </a:rPr>
              <a:pPr defTabSz="929305"/>
              <a:t>14</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1606716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4E60BAD-6D7E-48E8-86F8-77D7EEE5D542}" type="datetimeFigureOut">
              <a:rPr lang="en-US" smtClean="0"/>
              <a:pPr/>
              <a:t>4/26/2021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A6BA04F-A916-4EB1-98FF-01A3D9B4DF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E60BAD-6D7E-48E8-86F8-77D7EEE5D542}"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4E60BAD-6D7E-48E8-86F8-77D7EEE5D542}"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6BA04F-A916-4EB1-98FF-01A3D9B4DF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E60BAD-6D7E-48E8-86F8-77D7EEE5D542}"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4E60BAD-6D7E-48E8-86F8-77D7EEE5D542}"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4E60BAD-6D7E-48E8-86F8-77D7EEE5D542}"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60BAD-6D7E-48E8-86F8-77D7EEE5D542}"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4E60BAD-6D7E-48E8-86F8-77D7EEE5D542}"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6BA04F-A916-4EB1-98FF-01A3D9B4DF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4E60BAD-6D7E-48E8-86F8-77D7EEE5D542}"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A6BA04F-A916-4EB1-98FF-01A3D9B4DF8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E60BAD-6D7E-48E8-86F8-77D7EEE5D542}" type="datetimeFigureOut">
              <a:rPr lang="en-US" smtClean="0"/>
              <a:pPr/>
              <a:t>4/26/2021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6BA04F-A916-4EB1-98FF-01A3D9B4DF8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32688"/>
          </a:xfrm>
        </p:spPr>
        <p:txBody>
          <a:bodyPr>
            <a:normAutofit fontScale="90000"/>
          </a:bodyPr>
          <a:lstStyle/>
          <a:p>
            <a:pPr algn="ctr"/>
            <a:br>
              <a:rPr lang="en-US" dirty="0"/>
            </a:br>
            <a:br>
              <a:rPr lang="en-US" dirty="0"/>
            </a:br>
            <a:br>
              <a:rPr lang="en-US" dirty="0"/>
            </a:br>
            <a:br>
              <a:rPr lang="en-US" dirty="0"/>
            </a:br>
            <a:br>
              <a:rPr lang="en-US" dirty="0"/>
            </a:br>
            <a:br>
              <a:rPr lang="en-US" dirty="0"/>
            </a:br>
            <a:r>
              <a:rPr lang="en-US" dirty="0"/>
              <a:t>Ethical Issues for VRC’s in Vocational Recovery</a:t>
            </a:r>
          </a:p>
        </p:txBody>
      </p:sp>
      <p:sp>
        <p:nvSpPr>
          <p:cNvPr id="3" name="Content Placeholder 2"/>
          <p:cNvSpPr>
            <a:spLocks noGrp="1"/>
          </p:cNvSpPr>
          <p:nvPr>
            <p:ph idx="1"/>
          </p:nvPr>
        </p:nvSpPr>
        <p:spPr/>
        <p:txBody>
          <a:bodyPr>
            <a:normAutofit/>
          </a:bodyPr>
          <a:lstStyle/>
          <a:p>
            <a:pPr algn="ctr">
              <a:buNone/>
            </a:pPr>
            <a:endParaRPr lang="en-US" sz="3600" dirty="0"/>
          </a:p>
          <a:p>
            <a:pPr algn="ctr">
              <a:buNone/>
            </a:pPr>
            <a:endParaRPr lang="en-US" sz="3600" dirty="0"/>
          </a:p>
          <a:p>
            <a:pPr algn="ctr">
              <a:buNone/>
            </a:pPr>
            <a:r>
              <a:rPr lang="en-US" sz="3600" dirty="0"/>
              <a:t>Nick Choppa, MA, CRC, CCM, CDMS</a:t>
            </a:r>
          </a:p>
          <a:p>
            <a:pPr algn="ctr">
              <a:buNone/>
            </a:pPr>
            <a:r>
              <a:rPr lang="en-US" sz="4000" dirty="0"/>
              <a:t>John R. Cary, MA, CRC, CDMS</a:t>
            </a:r>
          </a:p>
          <a:p>
            <a:pPr algn="ctr">
              <a:buNone/>
            </a:pPr>
            <a:endParaRPr lang="en-US" sz="4000" dirty="0"/>
          </a:p>
          <a:p>
            <a:pPr algn="ctr">
              <a:buNone/>
            </a:pPr>
            <a:r>
              <a:rPr lang="en-US" sz="4000" dirty="0"/>
              <a:t>April 30,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Our Jurisdiction:</a:t>
            </a:r>
            <a:br>
              <a:rPr lang="en-US" dirty="0"/>
            </a:br>
            <a:r>
              <a:rPr lang="en-US" dirty="0"/>
              <a:t>Vocational Recovery Model  </a:t>
            </a:r>
          </a:p>
        </p:txBody>
      </p:sp>
      <p:sp>
        <p:nvSpPr>
          <p:cNvPr id="3" name="Content Placeholder 2"/>
          <p:cNvSpPr>
            <a:spLocks noGrp="1"/>
          </p:cNvSpPr>
          <p:nvPr>
            <p:ph idx="1"/>
          </p:nvPr>
        </p:nvSpPr>
        <p:spPr/>
        <p:txBody>
          <a:bodyPr>
            <a:normAutofit fontScale="40000" lnSpcReduction="20000"/>
          </a:bodyPr>
          <a:lstStyle/>
          <a:p>
            <a:pPr marL="0" indent="0">
              <a:buNone/>
            </a:pPr>
            <a:endParaRPr lang="en-US" sz="3700" dirty="0"/>
          </a:p>
          <a:p>
            <a:pPr marL="0" indent="0">
              <a:buNone/>
            </a:pPr>
            <a:r>
              <a:rPr lang="en-US" sz="3700" dirty="0"/>
              <a:t>296-19A-050  </a:t>
            </a:r>
          </a:p>
          <a:p>
            <a:pPr marL="0" indent="0">
              <a:buNone/>
            </a:pPr>
            <a:r>
              <a:rPr lang="en-US" sz="3700" b="1" u="sng" dirty="0"/>
              <a:t>What are vocational recovery services?</a:t>
            </a:r>
          </a:p>
          <a:p>
            <a:r>
              <a:rPr lang="en-US" sz="3700" dirty="0"/>
              <a:t>(a) Identify and, as appropriate, use their skills and professional judgment along with accessing available community resources that do not impose a cost on the department or injured worker to </a:t>
            </a:r>
            <a:r>
              <a:rPr lang="en-US" sz="3700" b="1" dirty="0"/>
              <a:t>proactively address barriers</a:t>
            </a:r>
            <a:r>
              <a:rPr lang="en-US" sz="3700" dirty="0"/>
              <a:t> that may interfere with or prevent the worker from returning to any work, including transitional or modified work;</a:t>
            </a:r>
          </a:p>
          <a:p>
            <a:r>
              <a:rPr lang="en-US" sz="3700" dirty="0"/>
              <a:t>(b) </a:t>
            </a:r>
            <a:r>
              <a:rPr lang="en-US" sz="3700" b="1" dirty="0"/>
              <a:t>Assist the worker in identifying return to work goals and steps necessary to achieve those goals</a:t>
            </a:r>
            <a:r>
              <a:rPr lang="en-US" sz="3700" dirty="0"/>
              <a:t>; and</a:t>
            </a:r>
          </a:p>
          <a:p>
            <a:r>
              <a:rPr lang="en-US" sz="3700" dirty="0"/>
              <a:t>(c) Assess the worker's potential preferred worker status, educating the worker and employer(s) on transitional and permanently modified work, the Washington stay at work program, and the preferred worker benefits, if appropriate.</a:t>
            </a:r>
          </a:p>
          <a:p>
            <a:endParaRPr lang="en-US" sz="3700" dirty="0"/>
          </a:p>
          <a:p>
            <a:pPr marL="0" indent="0">
              <a:buNone/>
            </a:pPr>
            <a:r>
              <a:rPr lang="en-US" sz="3600" dirty="0"/>
              <a:t>296-19A-060</a:t>
            </a:r>
          </a:p>
          <a:p>
            <a:pPr marL="0" indent="0">
              <a:buNone/>
            </a:pPr>
            <a:r>
              <a:rPr lang="en-US" sz="4000" b="1" u="sng" dirty="0"/>
              <a:t>What reports does the department require when vocational recovery services are provided at its request?</a:t>
            </a:r>
          </a:p>
          <a:p>
            <a:pPr marL="514350" indent="-514350">
              <a:buAutoNum type="arabicParenBoth"/>
            </a:pPr>
            <a:r>
              <a:rPr lang="en-US" sz="4000" dirty="0"/>
              <a:t>The vocational provider must engage the worker to develop a </a:t>
            </a:r>
            <a:r>
              <a:rPr lang="en-US" sz="4000" b="1" dirty="0"/>
              <a:t>vocational recovery plan</a:t>
            </a:r>
            <a:r>
              <a:rPr lang="en-US" sz="4000" dirty="0"/>
              <a:t>. The vocational recovery plan should include </a:t>
            </a:r>
            <a:r>
              <a:rPr lang="en-US" sz="4000" b="1" dirty="0"/>
              <a:t>the needs and goals of the worker and steps or strategies to address these</a:t>
            </a:r>
            <a:r>
              <a:rPr lang="en-US" sz="4000" dirty="0"/>
              <a:t>. The plan may change as appropriate for the worker's needs and goals. </a:t>
            </a:r>
          </a:p>
          <a:p>
            <a:pPr>
              <a:buNone/>
            </a:pPr>
            <a:endParaRPr lang="en-US" sz="3700" dirty="0"/>
          </a:p>
          <a:p>
            <a:endParaRPr lang="en-US" sz="3700" dirty="0"/>
          </a:p>
          <a:p>
            <a:endParaRPr lang="en-US" sz="3700" dirty="0"/>
          </a:p>
          <a:p>
            <a:pPr algn="ctr">
              <a:buNone/>
            </a:pPr>
            <a:endParaRPr lang="en-US" sz="3700" i="1" dirty="0"/>
          </a:p>
          <a:p>
            <a:pPr algn="ctr">
              <a:buNone/>
            </a:pP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Our Jurisdiction:</a:t>
            </a:r>
            <a:br>
              <a:rPr lang="en-US" dirty="0"/>
            </a:br>
            <a:r>
              <a:rPr lang="en-US" dirty="0"/>
              <a:t>Vocational Recovery Model </a:t>
            </a:r>
          </a:p>
        </p:txBody>
      </p:sp>
      <p:sp>
        <p:nvSpPr>
          <p:cNvPr id="3" name="Content Placeholder 2"/>
          <p:cNvSpPr>
            <a:spLocks noGrp="1"/>
          </p:cNvSpPr>
          <p:nvPr>
            <p:ph idx="1"/>
          </p:nvPr>
        </p:nvSpPr>
        <p:spPr/>
        <p:txBody>
          <a:bodyPr>
            <a:normAutofit/>
          </a:bodyPr>
          <a:lstStyle/>
          <a:p>
            <a:pPr marL="0" indent="0">
              <a:buNone/>
            </a:pPr>
            <a:r>
              <a:rPr lang="en-US" sz="2800" dirty="0"/>
              <a:t>296-19A-065  </a:t>
            </a:r>
          </a:p>
          <a:p>
            <a:pPr marL="0" indent="0">
              <a:buNone/>
            </a:pPr>
            <a:r>
              <a:rPr lang="en-US" sz="2800" b="1" u="sng" dirty="0"/>
              <a:t>What is an ability to work assessment?</a:t>
            </a:r>
          </a:p>
          <a:p>
            <a:pPr marL="0" indent="0">
              <a:buNone/>
            </a:pPr>
            <a:r>
              <a:rPr lang="en-US" sz="2800" dirty="0"/>
              <a:t>During an ability to work assessment, the vocational provider will maintain regular communication with the worker, </a:t>
            </a:r>
            <a:r>
              <a:rPr lang="en-US" sz="2800" b="1" dirty="0"/>
              <a:t>addressing the worker's concerns, assisting to resolve barriers</a:t>
            </a:r>
            <a:r>
              <a:rPr lang="en-US" sz="2800" dirty="0"/>
              <a:t>, as appropriate, and updating them on assessment activities to include information requested and/or collected.</a:t>
            </a:r>
          </a:p>
          <a:p>
            <a:pPr marL="514350" indent="-514350">
              <a:buAutoNum type="arabicParenBoth"/>
            </a:pPr>
            <a:endParaRPr lang="en-US" sz="2800" dirty="0"/>
          </a:p>
          <a:p>
            <a:pPr marL="514350" indent="-514350">
              <a:buAutoNum type="arabicParenBoth"/>
            </a:pPr>
            <a:endParaRPr lang="en-US" sz="2800" dirty="0"/>
          </a:p>
          <a:p>
            <a:pPr marL="514350" indent="-514350">
              <a:buAutoNum type="arabicParenBoth"/>
            </a:pPr>
            <a:endParaRPr lang="en-US" sz="2800" dirty="0"/>
          </a:p>
          <a:p>
            <a:pPr marL="0" indent="0">
              <a:buNone/>
            </a:pPr>
            <a:endParaRPr lang="en-US" sz="2800" dirty="0"/>
          </a:p>
          <a:p>
            <a:pPr algn="ctr">
              <a:buNone/>
            </a:pPr>
            <a:endParaRPr lang="en-US" i="1" dirty="0"/>
          </a:p>
          <a:p>
            <a:pPr algn="ctr">
              <a:buNone/>
            </a:pP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Return to Work Culture:  Vision</a:t>
            </a:r>
          </a:p>
        </p:txBody>
      </p:sp>
      <p:sp>
        <p:nvSpPr>
          <p:cNvPr id="3" name="Content Placeholder 2"/>
          <p:cNvSpPr>
            <a:spLocks noGrp="1"/>
          </p:cNvSpPr>
          <p:nvPr>
            <p:ph idx="1"/>
          </p:nvPr>
        </p:nvSpPr>
        <p:spPr/>
        <p:txBody>
          <a:bodyPr/>
          <a:lstStyle/>
          <a:p>
            <a:pPr marL="0" indent="0">
              <a:buNone/>
            </a:pPr>
            <a:r>
              <a:rPr lang="en-US" dirty="0"/>
              <a:t>Vocational Recovery Project</a:t>
            </a:r>
          </a:p>
          <a:p>
            <a:pPr marL="0" indent="0">
              <a:buNone/>
            </a:pPr>
            <a:endParaRPr lang="en-US" dirty="0"/>
          </a:p>
          <a:p>
            <a:pPr marL="0" indent="0">
              <a:buNone/>
            </a:pPr>
            <a:r>
              <a:rPr lang="en-US" dirty="0"/>
              <a:t>Create a culture focused on vocational recovery that engages all parties in preventing work disability while improving return-to-work outcomes.</a:t>
            </a:r>
          </a:p>
          <a:p>
            <a:pPr marL="0" indent="0">
              <a:buNone/>
            </a:pPr>
            <a:endParaRPr lang="en-US" dirty="0"/>
          </a:p>
        </p:txBody>
      </p:sp>
    </p:spTree>
    <p:extLst>
      <p:ext uri="{BB962C8B-B14F-4D97-AF65-F5344CB8AC3E}">
        <p14:creationId xmlns:p14="http://schemas.microsoft.com/office/powerpoint/2010/main" val="3979321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lgn="ctr"/>
            <a:br>
              <a:rPr lang="en-US" dirty="0"/>
            </a:br>
            <a:br>
              <a:rPr lang="en-US" dirty="0"/>
            </a:br>
            <a:br>
              <a:rPr lang="en-US" dirty="0"/>
            </a:br>
            <a:r>
              <a:rPr lang="en-US" dirty="0"/>
              <a:t>Work Disability &amp; Contributing Risk Elements</a:t>
            </a:r>
            <a:br>
              <a:rPr lang="en-US" dirty="0"/>
            </a:br>
            <a:endParaRPr lang="en-US" dirty="0"/>
          </a:p>
        </p:txBody>
      </p:sp>
      <p:sp>
        <p:nvSpPr>
          <p:cNvPr id="3" name="Content Placeholder 2"/>
          <p:cNvSpPr>
            <a:spLocks noGrp="1"/>
          </p:cNvSpPr>
          <p:nvPr>
            <p:ph idx="1"/>
          </p:nvPr>
        </p:nvSpPr>
        <p:spPr>
          <a:xfrm>
            <a:off x="838200" y="1325566"/>
            <a:ext cx="7848600" cy="5395275"/>
          </a:xfrm>
        </p:spPr>
        <p:txBody>
          <a:bodyPr>
            <a:normAutofit lnSpcReduction="10000"/>
          </a:bodyPr>
          <a:lstStyle/>
          <a:p>
            <a:pPr marL="0" lvl="0" indent="0">
              <a:buNone/>
            </a:pPr>
            <a:endParaRPr lang="en-US" sz="1800" dirty="0">
              <a:solidFill>
                <a:prstClr val="black"/>
              </a:solidFill>
            </a:endParaRPr>
          </a:p>
          <a:p>
            <a:pPr marL="0" lvl="0" indent="0">
              <a:buNone/>
            </a:pPr>
            <a:endParaRPr lang="en-US" sz="1800" dirty="0">
              <a:solidFill>
                <a:prstClr val="black"/>
              </a:solidFill>
            </a:endParaRPr>
          </a:p>
          <a:p>
            <a:pPr marL="0" lvl="0" indent="0">
              <a:buNone/>
            </a:pPr>
            <a:r>
              <a:rPr lang="en-US" sz="2400" dirty="0">
                <a:solidFill>
                  <a:prstClr val="black"/>
                </a:solidFill>
              </a:rPr>
              <a:t>Work disability occurs “when a worker is unable to stay at work or return to work because of an injury or disease.  </a:t>
            </a:r>
            <a:r>
              <a:rPr lang="en-US" sz="2400" dirty="0">
                <a:solidFill>
                  <a:srgbClr val="FF0000"/>
                </a:solidFill>
              </a:rPr>
              <a:t>Work disability is the result of a decision</a:t>
            </a:r>
            <a:r>
              <a:rPr lang="en-US" sz="2400" dirty="0">
                <a:solidFill>
                  <a:prstClr val="black"/>
                </a:solidFill>
              </a:rPr>
              <a:t> by a worker who for potential physical, psychological, social, administrative, or cultural reasons does not return to work.  While the worker may want to return to work, he or she </a:t>
            </a:r>
            <a:r>
              <a:rPr lang="en-US" sz="2400" dirty="0">
                <a:solidFill>
                  <a:srgbClr val="FF0000"/>
                </a:solidFill>
              </a:rPr>
              <a:t>feels</a:t>
            </a:r>
            <a:r>
              <a:rPr lang="en-US" sz="2400" dirty="0">
                <a:solidFill>
                  <a:prstClr val="black"/>
                </a:solidFill>
              </a:rPr>
              <a:t> incapable of returning to normal working life.  Therefore, after the triggering accident or disease has activated a work absence, </a:t>
            </a:r>
            <a:r>
              <a:rPr lang="en-US" sz="2400" dirty="0">
                <a:solidFill>
                  <a:srgbClr val="FF0000"/>
                </a:solidFill>
              </a:rPr>
              <a:t>various determinants </a:t>
            </a:r>
            <a:r>
              <a:rPr lang="en-US" sz="2400" dirty="0">
                <a:solidFill>
                  <a:prstClr val="black"/>
                </a:solidFill>
              </a:rPr>
              <a:t>can influence some workers to remain temporarily out of the workplace, while others return, and others may finally not return to work at all.”</a:t>
            </a:r>
            <a:endParaRPr lang="en-US" sz="1600" i="1" dirty="0">
              <a:solidFill>
                <a:prstClr val="black"/>
              </a:solidFill>
            </a:endParaRPr>
          </a:p>
          <a:p>
            <a:pPr marL="0" lvl="0" indent="0" algn="r">
              <a:buNone/>
            </a:pPr>
            <a:r>
              <a:rPr lang="en-US" sz="1600" i="1" dirty="0">
                <a:solidFill>
                  <a:prstClr val="black"/>
                </a:solidFill>
              </a:rPr>
              <a:t>Handbook of Work Disability Prevention and Management – </a:t>
            </a:r>
          </a:p>
          <a:p>
            <a:pPr marL="0" lvl="0" indent="0" algn="r">
              <a:buNone/>
            </a:pPr>
            <a:r>
              <a:rPr lang="en-US" sz="1600" i="1" dirty="0">
                <a:solidFill>
                  <a:prstClr val="black"/>
                </a:solidFill>
              </a:rPr>
              <a:t>Loisel and Anema 2013</a:t>
            </a:r>
          </a:p>
          <a:p>
            <a:pPr marL="0" indent="0">
              <a:buNone/>
            </a:pPr>
            <a:endParaRPr lang="en-US" dirty="0"/>
          </a:p>
        </p:txBody>
      </p:sp>
    </p:spTree>
    <p:extLst>
      <p:ext uri="{BB962C8B-B14F-4D97-AF65-F5344CB8AC3E}">
        <p14:creationId xmlns:p14="http://schemas.microsoft.com/office/powerpoint/2010/main" val="197425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Preventing Work Disability</a:t>
            </a:r>
            <a:endParaRPr lang="en-US" dirty="0"/>
          </a:p>
        </p:txBody>
      </p:sp>
      <p:sp>
        <p:nvSpPr>
          <p:cNvPr id="3" name="Content Placeholder 2"/>
          <p:cNvSpPr>
            <a:spLocks noGrp="1"/>
          </p:cNvSpPr>
          <p:nvPr>
            <p:ph idx="1"/>
          </p:nvPr>
        </p:nvSpPr>
        <p:spPr/>
        <p:txBody>
          <a:bodyPr/>
          <a:lstStyle/>
          <a:p>
            <a:pPr marL="0" lvl="0" indent="0" eaLnBrk="1" hangingPunct="1">
              <a:lnSpc>
                <a:spcPct val="124000"/>
              </a:lnSpc>
              <a:buNone/>
              <a:defRPr/>
            </a:pPr>
            <a:r>
              <a:rPr lang="en-US" dirty="0">
                <a:solidFill>
                  <a:prstClr val="black"/>
                </a:solidFill>
                <a:cs typeface="Arial" panose="020B0604020202020204" pitchFamily="34" charset="0"/>
              </a:rPr>
              <a:t>The 4 principles of work disability prevention:</a:t>
            </a:r>
          </a:p>
          <a:p>
            <a:pPr marL="514350" lvl="0" indent="-514350" eaLnBrk="1" hangingPunct="1">
              <a:lnSpc>
                <a:spcPct val="124000"/>
              </a:lnSpc>
              <a:buFont typeface="+mj-lt"/>
              <a:buAutoNum type="arabicPeriod"/>
              <a:defRPr/>
            </a:pPr>
            <a:r>
              <a:rPr lang="en-US" dirty="0">
                <a:solidFill>
                  <a:prstClr val="black"/>
                </a:solidFill>
                <a:cs typeface="Arial" panose="020B0604020202020204" pitchFamily="34" charset="0"/>
              </a:rPr>
              <a:t>Prevent unnecessary delays</a:t>
            </a:r>
          </a:p>
          <a:p>
            <a:pPr marL="514350" lvl="0" indent="-514350" eaLnBrk="1" hangingPunct="1">
              <a:lnSpc>
                <a:spcPct val="124000"/>
              </a:lnSpc>
              <a:buFont typeface="+mj-lt"/>
              <a:buAutoNum type="arabicPeriod"/>
              <a:defRPr/>
            </a:pPr>
            <a:r>
              <a:rPr lang="en-US" dirty="0">
                <a:solidFill>
                  <a:prstClr val="black"/>
                </a:solidFill>
                <a:cs typeface="Arial" panose="020B0604020202020204" pitchFamily="34" charset="0"/>
              </a:rPr>
              <a:t>Prevent a confusing process</a:t>
            </a:r>
          </a:p>
          <a:p>
            <a:pPr marL="514350" lvl="0" indent="-514350" eaLnBrk="1" hangingPunct="1">
              <a:lnSpc>
                <a:spcPct val="124000"/>
              </a:lnSpc>
              <a:buFont typeface="+mj-lt"/>
              <a:buAutoNum type="arabicPeriod"/>
              <a:defRPr/>
            </a:pPr>
            <a:r>
              <a:rPr lang="en-US" dirty="0">
                <a:solidFill>
                  <a:prstClr val="black"/>
                </a:solidFill>
                <a:cs typeface="Arial" panose="020B0604020202020204" pitchFamily="34" charset="0"/>
              </a:rPr>
              <a:t>Prevent unnecessary duration</a:t>
            </a:r>
          </a:p>
          <a:p>
            <a:pPr marL="514350" lvl="0" indent="-514350" eaLnBrk="1" hangingPunct="1">
              <a:lnSpc>
                <a:spcPct val="124000"/>
              </a:lnSpc>
              <a:buFont typeface="+mj-lt"/>
              <a:buAutoNum type="arabicPeriod"/>
              <a:defRPr/>
            </a:pPr>
            <a:r>
              <a:rPr lang="en-US" dirty="0">
                <a:solidFill>
                  <a:prstClr val="black"/>
                </a:solidFill>
                <a:cs typeface="Arial" panose="020B0604020202020204" pitchFamily="34" charset="0"/>
              </a:rPr>
              <a:t>Prevent unclear RTW expectations/plans</a:t>
            </a:r>
          </a:p>
          <a:p>
            <a:pPr marL="514350" lvl="0" indent="-514350" eaLnBrk="1" hangingPunct="1">
              <a:lnSpc>
                <a:spcPct val="124000"/>
              </a:lnSpc>
              <a:buFont typeface="+mj-lt"/>
              <a:buAutoNum type="arabicPeriod"/>
              <a:defRPr/>
            </a:pPr>
            <a:endParaRPr lang="en-US" sz="1600" dirty="0">
              <a:solidFill>
                <a:prstClr val="black"/>
              </a:solidFill>
              <a:cs typeface="Arial" panose="020B0604020202020204" pitchFamily="34" charset="0"/>
            </a:endParaRPr>
          </a:p>
          <a:p>
            <a:pPr marL="514350" lvl="0" indent="-514350" eaLnBrk="1" hangingPunct="1">
              <a:lnSpc>
                <a:spcPct val="124000"/>
              </a:lnSpc>
              <a:buFont typeface="+mj-lt"/>
              <a:buAutoNum type="arabicPeriod"/>
              <a:defRPr/>
            </a:pPr>
            <a:endParaRPr lang="en-US" sz="1600" dirty="0">
              <a:solidFill>
                <a:prstClr val="black"/>
              </a:solidFill>
              <a:cs typeface="Arial" panose="020B0604020202020204" pitchFamily="34" charset="0"/>
            </a:endParaRPr>
          </a:p>
          <a:p>
            <a:pPr marL="514350" lvl="0" indent="-514350" eaLnBrk="1" hangingPunct="1">
              <a:lnSpc>
                <a:spcPct val="124000"/>
              </a:lnSpc>
              <a:buNone/>
              <a:defRPr/>
            </a:pPr>
            <a:endParaRPr lang="en-US" sz="1600" dirty="0">
              <a:solidFill>
                <a:prstClr val="black"/>
              </a:solidFill>
              <a:cs typeface="Arial" panose="020B0604020202020204" pitchFamily="34" charset="0"/>
            </a:endParaRPr>
          </a:p>
          <a:p>
            <a:pPr marL="514350" lvl="0" indent="-514350" eaLnBrk="1" hangingPunct="1">
              <a:lnSpc>
                <a:spcPct val="124000"/>
              </a:lnSpc>
              <a:buNone/>
              <a:defRPr/>
            </a:pPr>
            <a:r>
              <a:rPr lang="en-US" sz="1600" dirty="0">
                <a:solidFill>
                  <a:prstClr val="black"/>
                </a:solidFill>
                <a:cs typeface="Arial" panose="020B0604020202020204" pitchFamily="34" charset="0"/>
              </a:rPr>
              <a:t>By permission of Centrix Disability Management Services Inc., 		2005</a:t>
            </a:r>
            <a:r>
              <a:rPr lang="en-US" sz="1600" dirty="0">
                <a:solidFill>
                  <a:prstClr val="black"/>
                </a:solidFill>
                <a:cs typeface="Arial" panose="020B0604020202020204" pitchFamily="34" charset="0"/>
                <a:sym typeface="Symbol" panose="05050102010706020507" pitchFamily="18" charset="2"/>
              </a:rPr>
              <a:t>2020</a:t>
            </a:r>
            <a:endParaRPr lang="en-US" sz="1600" dirty="0">
              <a:solidFill>
                <a:prstClr val="black"/>
              </a:solidFill>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0550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pPr algn="ctr"/>
            <a:r>
              <a:rPr lang="en-US" dirty="0"/>
              <a:t>Work Disability &amp; Contributing Risk Elements</a:t>
            </a:r>
          </a:p>
        </p:txBody>
      </p:sp>
      <p:sp>
        <p:nvSpPr>
          <p:cNvPr id="3" name="Content Placeholder 2"/>
          <p:cNvSpPr>
            <a:spLocks noGrp="1"/>
          </p:cNvSpPr>
          <p:nvPr>
            <p:ph idx="1"/>
          </p:nvPr>
        </p:nvSpPr>
        <p:spPr/>
        <p:txBody>
          <a:bodyPr/>
          <a:lstStyle/>
          <a:p>
            <a:pPr marL="0" indent="0">
              <a:buNone/>
            </a:pPr>
            <a:endParaRPr lang="en-US" sz="2000" dirty="0"/>
          </a:p>
          <a:p>
            <a:pPr marL="0" indent="0">
              <a:buNone/>
            </a:pPr>
            <a:endParaRPr lang="en-US" sz="2000" dirty="0"/>
          </a:p>
          <a:p>
            <a:pPr marL="0" indent="0">
              <a:buNone/>
            </a:pPr>
            <a:endParaRPr lang="en-US" sz="2000" dirty="0"/>
          </a:p>
          <a:p>
            <a:pPr marL="0" indent="0">
              <a:buNone/>
            </a:pPr>
            <a:r>
              <a:rPr lang="en-US" sz="2400" dirty="0"/>
              <a:t>“In fact, the goal of work disability prevention and management is not to fix a disorder or take care of an illness.  It is </a:t>
            </a:r>
            <a:r>
              <a:rPr lang="en-US" sz="2400" dirty="0">
                <a:solidFill>
                  <a:srgbClr val="FF0000"/>
                </a:solidFill>
              </a:rPr>
              <a:t>identifying and effectively addressing the determinants of work disability at the personal (physical and psychological), workplace, and societal levels through evidence-based interventions.”</a:t>
            </a:r>
          </a:p>
          <a:p>
            <a:pPr marL="0" indent="0">
              <a:buNone/>
            </a:pPr>
            <a:endParaRPr lang="en-US" sz="2400" dirty="0"/>
          </a:p>
          <a:p>
            <a:pPr marL="0" lvl="0" indent="0" algn="r" eaLnBrk="1" hangingPunct="1">
              <a:buNone/>
            </a:pPr>
            <a:r>
              <a:rPr lang="en-US" altLang="en-US" sz="1600" i="1" dirty="0">
                <a:solidFill>
                  <a:prstClr val="black"/>
                </a:solidFill>
                <a:cs typeface="Arial" panose="020B0604020202020204" pitchFamily="34" charset="0"/>
              </a:rPr>
              <a:t>Loisel and Anema, Handbook of Work Disability </a:t>
            </a:r>
            <a:br>
              <a:rPr lang="en-US" altLang="en-US" sz="1600" i="1" dirty="0">
                <a:solidFill>
                  <a:prstClr val="black"/>
                </a:solidFill>
                <a:cs typeface="Arial" panose="020B0604020202020204" pitchFamily="34" charset="0"/>
              </a:rPr>
            </a:br>
            <a:r>
              <a:rPr lang="en-US" altLang="en-US" sz="1600" i="1" dirty="0">
                <a:solidFill>
                  <a:prstClr val="black"/>
                </a:solidFill>
                <a:cs typeface="Arial" panose="020B0604020202020204" pitchFamily="34" charset="0"/>
              </a:rPr>
              <a:t>Prevention and Management, 2013</a:t>
            </a:r>
          </a:p>
          <a:p>
            <a:pPr marL="0" indent="0">
              <a:buNone/>
            </a:pPr>
            <a:endParaRPr lang="en-US" sz="2000" i="1" dirty="0"/>
          </a:p>
        </p:txBody>
      </p:sp>
    </p:spTree>
    <p:extLst>
      <p:ext uri="{BB962C8B-B14F-4D97-AF65-F5344CB8AC3E}">
        <p14:creationId xmlns:p14="http://schemas.microsoft.com/office/powerpoint/2010/main" val="3389311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rmAutofit fontScale="90000"/>
          </a:bodyPr>
          <a:lstStyle/>
          <a:p>
            <a:pPr algn="ctr"/>
            <a:br>
              <a:rPr lang="en-US" dirty="0"/>
            </a:br>
            <a:r>
              <a:rPr lang="en-US" dirty="0"/>
              <a:t>Work Disability &amp; Contributing Risk Elements</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2400" dirty="0"/>
              <a:t>A separate condition?</a:t>
            </a:r>
          </a:p>
          <a:p>
            <a:pPr marL="0" indent="0">
              <a:buNone/>
            </a:pPr>
            <a:endParaRPr lang="en-US" sz="2400" dirty="0"/>
          </a:p>
          <a:p>
            <a:pPr marL="0" indent="0">
              <a:buNone/>
            </a:pPr>
            <a:r>
              <a:rPr lang="en-US" sz="2400" dirty="0"/>
              <a:t>“…directly address the work disability problem as a central issue </a:t>
            </a:r>
            <a:r>
              <a:rPr lang="en-US" sz="2400" u="sng" dirty="0">
                <a:solidFill>
                  <a:srgbClr val="FF0000"/>
                </a:solidFill>
              </a:rPr>
              <a:t>independent</a:t>
            </a:r>
            <a:r>
              <a:rPr lang="en-US" sz="2400" dirty="0"/>
              <a:t> of the condition…”</a:t>
            </a:r>
          </a:p>
          <a:p>
            <a:pPr marL="0" indent="0">
              <a:buNone/>
            </a:pPr>
            <a:endParaRPr lang="en-US" dirty="0"/>
          </a:p>
          <a:p>
            <a:pPr marL="0" indent="0" algn="r">
              <a:buNone/>
            </a:pPr>
            <a:endParaRPr lang="en-US" sz="1600" i="1" dirty="0"/>
          </a:p>
          <a:p>
            <a:pPr marL="0" indent="0" algn="r">
              <a:buNone/>
            </a:pPr>
            <a:endParaRPr lang="en-US" sz="1600" i="1" dirty="0"/>
          </a:p>
          <a:p>
            <a:pPr marL="0" indent="0" algn="r">
              <a:buNone/>
            </a:pPr>
            <a:endParaRPr lang="en-US" sz="1600" i="1" dirty="0"/>
          </a:p>
          <a:p>
            <a:pPr marL="0" indent="0" algn="r">
              <a:buNone/>
            </a:pPr>
            <a:r>
              <a:rPr lang="en-US" sz="1600" i="1" dirty="0"/>
              <a:t>Handbook of Work Disability Prevention and Management – </a:t>
            </a:r>
          </a:p>
          <a:p>
            <a:pPr marL="0" indent="0" algn="r">
              <a:buNone/>
            </a:pPr>
            <a:r>
              <a:rPr lang="en-US" sz="1600" i="1" dirty="0"/>
              <a:t>Loisel and Anema 2013</a:t>
            </a:r>
          </a:p>
          <a:p>
            <a:pPr marL="0" indent="0">
              <a:buNone/>
            </a:pPr>
            <a:endParaRPr lang="en-US" dirty="0"/>
          </a:p>
        </p:txBody>
      </p:sp>
    </p:spTree>
    <p:extLst>
      <p:ext uri="{BB962C8B-B14F-4D97-AF65-F5344CB8AC3E}">
        <p14:creationId xmlns:p14="http://schemas.microsoft.com/office/powerpoint/2010/main" val="784727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Worker Centric</a:t>
            </a:r>
          </a:p>
        </p:txBody>
      </p:sp>
      <p:sp>
        <p:nvSpPr>
          <p:cNvPr id="3" name="Content Placeholder 2"/>
          <p:cNvSpPr>
            <a:spLocks noGrp="1"/>
          </p:cNvSpPr>
          <p:nvPr>
            <p:ph idx="1"/>
          </p:nvPr>
        </p:nvSpPr>
        <p:spPr/>
        <p:txBody>
          <a:bodyPr>
            <a:normAutofit fontScale="92500" lnSpcReduction="10000"/>
          </a:bodyPr>
          <a:lstStyle/>
          <a:p>
            <a:pPr marL="41275" lvl="0" indent="0">
              <a:spcBef>
                <a:spcPts val="450"/>
              </a:spcBef>
              <a:buNone/>
            </a:pPr>
            <a:r>
              <a:rPr lang="en-US" sz="2400" kern="1200" dirty="0">
                <a:solidFill>
                  <a:srgbClr val="000000"/>
                </a:solidFill>
                <a:ea typeface="ＭＳ Ｐゴシック" pitchFamily="-65" charset="-128"/>
                <a:cs typeface="Tahoma"/>
              </a:rPr>
              <a:t>A worker centric approach means we…</a:t>
            </a:r>
          </a:p>
          <a:p>
            <a:pPr marL="41275" lvl="0" indent="0">
              <a:spcBef>
                <a:spcPts val="450"/>
              </a:spcBef>
              <a:buNone/>
            </a:pPr>
            <a:endParaRPr lang="en-US" sz="2400" kern="1200" dirty="0">
              <a:solidFill>
                <a:srgbClr val="000000"/>
              </a:solidFill>
              <a:ea typeface="ＭＳ Ｐゴシック" pitchFamily="-65" charset="-128"/>
              <a:cs typeface="Tahoma"/>
            </a:endParaRPr>
          </a:p>
          <a:p>
            <a:pPr marL="41275" lvl="0" indent="0">
              <a:spcBef>
                <a:spcPts val="450"/>
              </a:spcBef>
              <a:buNone/>
            </a:pPr>
            <a:r>
              <a:rPr lang="en-US" sz="2400" kern="1200" dirty="0">
                <a:solidFill>
                  <a:srgbClr val="000000"/>
                </a:solidFill>
                <a:ea typeface="ＭＳ Ｐゴシック" pitchFamily="-65" charset="-128"/>
                <a:cs typeface="Tahoma"/>
              </a:rPr>
              <a:t>put the worker in the lead role and make it easy for them to choose to return to work</a:t>
            </a:r>
          </a:p>
          <a:p>
            <a:pPr marL="41275" lvl="0" indent="0">
              <a:spcBef>
                <a:spcPts val="450"/>
              </a:spcBef>
              <a:buNone/>
            </a:pPr>
            <a:endParaRPr lang="en-US" sz="2400" kern="1200" dirty="0">
              <a:solidFill>
                <a:srgbClr val="000000"/>
              </a:solidFill>
              <a:ea typeface="ＭＳ Ｐゴシック" pitchFamily="-65" charset="-128"/>
              <a:cs typeface="Tahoma"/>
            </a:endParaRPr>
          </a:p>
          <a:p>
            <a:pPr marL="41275" lvl="0" indent="0">
              <a:spcBef>
                <a:spcPts val="450"/>
              </a:spcBef>
              <a:buNone/>
            </a:pPr>
            <a:r>
              <a:rPr lang="en-US" sz="2400" kern="1200" dirty="0">
                <a:solidFill>
                  <a:srgbClr val="000000"/>
                </a:solidFill>
                <a:ea typeface="ＭＳ Ｐゴシック" pitchFamily="-65" charset="-128"/>
                <a:cs typeface="Tahoma"/>
              </a:rPr>
              <a:t>are engaging and activating workers based on what they think needs to happen through goal planning and attainment to enable them to successfully return to work or progress through the process</a:t>
            </a:r>
          </a:p>
          <a:p>
            <a:pPr marL="41275" lvl="0" indent="0">
              <a:spcBef>
                <a:spcPts val="450"/>
              </a:spcBef>
              <a:buNone/>
            </a:pPr>
            <a:endParaRPr lang="en-US" sz="2400" kern="1200" dirty="0">
              <a:solidFill>
                <a:srgbClr val="000000"/>
              </a:solidFill>
              <a:ea typeface="ＭＳ Ｐゴシック" pitchFamily="-65" charset="-128"/>
              <a:cs typeface="Tahoma"/>
            </a:endParaRPr>
          </a:p>
          <a:p>
            <a:pPr marL="41275" lvl="0" indent="0">
              <a:spcBef>
                <a:spcPts val="450"/>
              </a:spcBef>
              <a:buNone/>
            </a:pPr>
            <a:r>
              <a:rPr lang="en-US" sz="2400" kern="1200" dirty="0">
                <a:solidFill>
                  <a:srgbClr val="000000"/>
                </a:solidFill>
                <a:ea typeface="ＭＳ Ｐゴシック" pitchFamily="-65" charset="-128"/>
                <a:cs typeface="Tahoma"/>
              </a:rPr>
              <a:t>develop relationships and trust with workers to help them identify their motivations, concerns, and risks with returning to work</a:t>
            </a:r>
          </a:p>
          <a:p>
            <a:pPr marL="0" indent="0">
              <a:buNone/>
            </a:pPr>
            <a:endParaRPr lang="en-US" dirty="0"/>
          </a:p>
        </p:txBody>
      </p:sp>
    </p:spTree>
    <p:extLst>
      <p:ext uri="{BB962C8B-B14F-4D97-AF65-F5344CB8AC3E}">
        <p14:creationId xmlns:p14="http://schemas.microsoft.com/office/powerpoint/2010/main" val="79099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prstClr val="black"/>
                </a:solidFill>
              </a:rPr>
              <a:t>Vocational Services, Return to Work Priorities &amp; Practices</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US" b="1" dirty="0"/>
              <a:t>RCW 51.32.095</a:t>
            </a:r>
          </a:p>
          <a:p>
            <a:pPr marL="0" indent="0">
              <a:buNone/>
            </a:pPr>
            <a:r>
              <a:rPr lang="en-US" sz="1800" b="1" dirty="0"/>
              <a:t>(1) </a:t>
            </a:r>
            <a:r>
              <a:rPr lang="en-US" sz="1800" dirty="0">
                <a:solidFill>
                  <a:srgbClr val="FF0000"/>
                </a:solidFill>
              </a:rPr>
              <a:t>One of the primary purposes of this title is to enable the injured worker to become employable at gainful employment. </a:t>
            </a:r>
            <a:r>
              <a:rPr lang="en-US" sz="1800" dirty="0"/>
              <a:t>To this end, the department or self-insurers must utilize the services of individuals and organizations, public or private, whose experience, training, and interests in vocational rehabilitation and retraining qualify them to lend expert assistance to the supervisor of industrial insurance in such programs of vocational rehabilitation as may be reasonable </a:t>
            </a:r>
            <a:r>
              <a:rPr lang="en-US" sz="1800" dirty="0">
                <a:solidFill>
                  <a:srgbClr val="FF0000"/>
                </a:solidFill>
              </a:rPr>
              <a:t>to make the worker employable consistent with his or her physical and mental status</a:t>
            </a:r>
            <a:r>
              <a:rPr lang="en-US" sz="1800" dirty="0"/>
              <a:t>. Where, after evaluation and recommendation by such individuals or organizations</a:t>
            </a:r>
            <a:r>
              <a:rPr lang="en-US" sz="1800" dirty="0">
                <a:solidFill>
                  <a:srgbClr val="FF0000"/>
                </a:solidFill>
              </a:rPr>
              <a:t> and prior to final evaluation of the worker's permanent disability </a:t>
            </a:r>
            <a:r>
              <a:rPr lang="en-US" sz="1800" dirty="0"/>
              <a:t>and in the sole opinion of the supervisor or supervisor's designee, </a:t>
            </a:r>
            <a:r>
              <a:rPr lang="en-US" sz="1800" dirty="0">
                <a:solidFill>
                  <a:srgbClr val="FF0000"/>
                </a:solidFill>
              </a:rPr>
              <a:t>whether or not medical treatment has been concluded</a:t>
            </a:r>
            <a:r>
              <a:rPr lang="en-US" sz="1800" dirty="0"/>
              <a:t>, vocational rehabilitation is </a:t>
            </a:r>
            <a:r>
              <a:rPr lang="en-US" sz="1800" dirty="0">
                <a:solidFill>
                  <a:srgbClr val="FF0000"/>
                </a:solidFill>
              </a:rPr>
              <a:t>both necessary and likely to enable the injured worker to become employable at gainful employment</a:t>
            </a:r>
          </a:p>
          <a:p>
            <a:pPr marL="0" indent="0">
              <a:buNone/>
            </a:pPr>
            <a:endParaRPr lang="en-US" sz="1800" b="1" dirty="0"/>
          </a:p>
        </p:txBody>
      </p:sp>
    </p:spTree>
    <p:extLst>
      <p:ext uri="{BB962C8B-B14F-4D97-AF65-F5344CB8AC3E}">
        <p14:creationId xmlns:p14="http://schemas.microsoft.com/office/powerpoint/2010/main" val="2271109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7160"/>
            <a:ext cx="7848600" cy="685800"/>
          </a:xfrm>
        </p:spPr>
        <p:txBody>
          <a:bodyPr>
            <a:normAutofit fontScale="90000"/>
          </a:bodyPr>
          <a:lstStyle/>
          <a:p>
            <a:pPr algn="ctr"/>
            <a:br>
              <a:rPr lang="en-US" dirty="0">
                <a:solidFill>
                  <a:prstClr val="black"/>
                </a:solidFill>
              </a:rPr>
            </a:br>
            <a:br>
              <a:rPr lang="en-US" dirty="0">
                <a:solidFill>
                  <a:prstClr val="black"/>
                </a:solidFill>
              </a:rPr>
            </a:br>
            <a:r>
              <a:rPr lang="en-US" dirty="0">
                <a:solidFill>
                  <a:prstClr val="black"/>
                </a:solidFill>
              </a:rPr>
              <a:t>Vocational Services, Return to Work Priorities &amp; Practices</a:t>
            </a:r>
            <a:endParaRPr lang="en-US" dirty="0"/>
          </a:p>
        </p:txBody>
      </p:sp>
      <p:sp>
        <p:nvSpPr>
          <p:cNvPr id="3" name="Content Placeholder 2"/>
          <p:cNvSpPr>
            <a:spLocks noGrp="1"/>
          </p:cNvSpPr>
          <p:nvPr>
            <p:ph idx="1"/>
          </p:nvPr>
        </p:nvSpPr>
        <p:spPr>
          <a:xfrm>
            <a:off x="914400" y="990600"/>
            <a:ext cx="7848600" cy="4857750"/>
          </a:xfrm>
        </p:spPr>
        <p:txBody>
          <a:bodyPr>
            <a:normAutofit fontScale="92500" lnSpcReduction="20000"/>
          </a:bodyPr>
          <a:lstStyle/>
          <a:p>
            <a:pPr marL="0" indent="0">
              <a:buNone/>
            </a:pPr>
            <a:endParaRPr lang="en-US" sz="2400" b="1" dirty="0"/>
          </a:p>
          <a:p>
            <a:pPr marL="0" indent="0">
              <a:buNone/>
            </a:pPr>
            <a:r>
              <a:rPr lang="en-US" b="1" dirty="0"/>
              <a:t>RCW 51.32.095</a:t>
            </a:r>
          </a:p>
          <a:p>
            <a:pPr marL="0" indent="0">
              <a:buNone/>
            </a:pPr>
            <a:r>
              <a:rPr lang="en-US" sz="1800" b="1" dirty="0"/>
              <a:t>(2) </a:t>
            </a:r>
            <a:r>
              <a:rPr lang="en-US" sz="1800" dirty="0"/>
              <a:t>Vocational rehabilitation services may be provided to an injured worker when in the sole discretion of the supervisor or the supervisor's designee vocational rehabilitation is </a:t>
            </a:r>
            <a:r>
              <a:rPr lang="en-US" sz="1800" dirty="0">
                <a:solidFill>
                  <a:srgbClr val="FF0000"/>
                </a:solidFill>
              </a:rPr>
              <a:t>both necessary and likely to make the worker employable at gainful employment.</a:t>
            </a:r>
            <a:r>
              <a:rPr lang="en-US" sz="1800" dirty="0"/>
              <a:t> In determining whether to provide vocational services </a:t>
            </a:r>
            <a:r>
              <a:rPr lang="en-US" sz="1800" dirty="0">
                <a:solidFill>
                  <a:srgbClr val="FF0000"/>
                </a:solidFill>
              </a:rPr>
              <a:t>and at what level</a:t>
            </a:r>
            <a:r>
              <a:rPr lang="en-US" sz="1800" dirty="0"/>
              <a:t>, the following list must be used, in order of priority with </a:t>
            </a:r>
            <a:r>
              <a:rPr lang="en-US" sz="1800" dirty="0">
                <a:solidFill>
                  <a:srgbClr val="FF0000"/>
                </a:solidFill>
              </a:rPr>
              <a:t>the highest priority given to returning a worker to employment</a:t>
            </a:r>
            <a:r>
              <a:rPr lang="en-US" sz="1800" dirty="0"/>
              <a:t>:</a:t>
            </a:r>
          </a:p>
          <a:p>
            <a:pPr marL="400041" lvl="1" indent="0">
              <a:buNone/>
            </a:pPr>
            <a:r>
              <a:rPr lang="en-US" sz="1600" dirty="0">
                <a:solidFill>
                  <a:srgbClr val="FF0000"/>
                </a:solidFill>
              </a:rPr>
              <a:t>(a) Return to the previous job with the same employer;</a:t>
            </a:r>
          </a:p>
          <a:p>
            <a:pPr marL="400041" lvl="1" indent="0">
              <a:buNone/>
            </a:pPr>
            <a:r>
              <a:rPr lang="en-US" sz="1600" dirty="0">
                <a:solidFill>
                  <a:srgbClr val="FF0000"/>
                </a:solidFill>
              </a:rPr>
              <a:t>(b) Modification of the previous job with the same employer including transitional return to work;</a:t>
            </a:r>
          </a:p>
          <a:p>
            <a:pPr marL="400041" lvl="1" indent="0">
              <a:buNone/>
            </a:pPr>
            <a:r>
              <a:rPr lang="en-US" sz="1600" dirty="0">
                <a:solidFill>
                  <a:srgbClr val="FF0000"/>
                </a:solidFill>
              </a:rPr>
              <a:t>(c) A new job with the same employer in keeping with any limitations or restrictions;</a:t>
            </a:r>
          </a:p>
          <a:p>
            <a:pPr marL="400041" lvl="1" indent="0">
              <a:buNone/>
            </a:pPr>
            <a:r>
              <a:rPr lang="en-US" sz="1600" dirty="0">
                <a:solidFill>
                  <a:srgbClr val="FF0000"/>
                </a:solidFill>
              </a:rPr>
              <a:t>(d) Modification of a new job with the same employer including transitional return to work;</a:t>
            </a:r>
          </a:p>
          <a:p>
            <a:pPr marL="400041" lvl="1" indent="0">
              <a:buNone/>
            </a:pPr>
            <a:r>
              <a:rPr lang="en-US" sz="1600" dirty="0">
                <a:solidFill>
                  <a:srgbClr val="FF0000"/>
                </a:solidFill>
              </a:rPr>
              <a:t>(e) Modification of the previous job with a new employer;</a:t>
            </a:r>
          </a:p>
          <a:p>
            <a:pPr marL="400041" lvl="1" indent="0">
              <a:buNone/>
            </a:pPr>
            <a:r>
              <a:rPr lang="en-US" sz="1600" dirty="0">
                <a:solidFill>
                  <a:srgbClr val="FF0000"/>
                </a:solidFill>
              </a:rPr>
              <a:t>(f) A new job with a new employer or self-employment based upon transferable skills;</a:t>
            </a:r>
          </a:p>
          <a:p>
            <a:pPr marL="400041" lvl="1" indent="0">
              <a:buNone/>
            </a:pPr>
            <a:r>
              <a:rPr lang="en-US" sz="1600" dirty="0">
                <a:solidFill>
                  <a:srgbClr val="FF0000"/>
                </a:solidFill>
              </a:rPr>
              <a:t>(g) Modification of a new job with a new employer;</a:t>
            </a:r>
          </a:p>
          <a:p>
            <a:pPr marL="400041" lvl="1" indent="0">
              <a:buNone/>
            </a:pPr>
            <a:r>
              <a:rPr lang="en-US" sz="1600" dirty="0"/>
              <a:t>(h) A new job with a new employer or self-employment involving on-the-job training;</a:t>
            </a:r>
          </a:p>
          <a:p>
            <a:pPr marL="400041" lvl="1" indent="0">
              <a:buNone/>
            </a:pPr>
            <a:r>
              <a:rPr lang="en-US" sz="1600" dirty="0"/>
              <a:t>(i) Short-term retraining.</a:t>
            </a:r>
          </a:p>
          <a:p>
            <a:pPr marL="0" indent="0">
              <a:buNone/>
            </a:pPr>
            <a:endParaRPr lang="en-US" sz="1600" dirty="0"/>
          </a:p>
        </p:txBody>
      </p:sp>
    </p:spTree>
    <p:extLst>
      <p:ext uri="{BB962C8B-B14F-4D97-AF65-F5344CB8AC3E}">
        <p14:creationId xmlns:p14="http://schemas.microsoft.com/office/powerpoint/2010/main" val="1970169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Overview/Objectives</a:t>
            </a:r>
          </a:p>
        </p:txBody>
      </p:sp>
      <p:sp>
        <p:nvSpPr>
          <p:cNvPr id="3" name="Content Placeholder 2"/>
          <p:cNvSpPr>
            <a:spLocks noGrp="1"/>
          </p:cNvSpPr>
          <p:nvPr>
            <p:ph idx="1"/>
          </p:nvPr>
        </p:nvSpPr>
        <p:spPr/>
        <p:txBody>
          <a:bodyPr>
            <a:normAutofit fontScale="25000" lnSpcReduction="20000"/>
          </a:bodyPr>
          <a:lstStyle/>
          <a:p>
            <a:r>
              <a:rPr lang="en-US" sz="9600" dirty="0"/>
              <a:t>Background, Role, and Scope of VRC’s.</a:t>
            </a:r>
          </a:p>
          <a:p>
            <a:pPr>
              <a:buNone/>
            </a:pPr>
            <a:endParaRPr lang="en-US" sz="9600" dirty="0"/>
          </a:p>
          <a:p>
            <a:r>
              <a:rPr lang="en-US" sz="9600" dirty="0"/>
              <a:t>Ethical Codes, The Client, and the Law.</a:t>
            </a:r>
          </a:p>
          <a:p>
            <a:pPr>
              <a:buNone/>
            </a:pPr>
            <a:endParaRPr lang="en-US" sz="9600" dirty="0"/>
          </a:p>
          <a:p>
            <a:r>
              <a:rPr lang="en-US" sz="9600" dirty="0"/>
              <a:t>VR Model and Ethical Alignment.</a:t>
            </a:r>
          </a:p>
          <a:p>
            <a:pPr>
              <a:buNone/>
            </a:pPr>
            <a:endParaRPr lang="en-US" sz="9600" dirty="0"/>
          </a:p>
          <a:p>
            <a:r>
              <a:rPr lang="en-US" sz="9600" dirty="0"/>
              <a:t>Ethical Scenarios, Post-Covid Era, and Q&amp;A. </a:t>
            </a:r>
          </a:p>
          <a:p>
            <a:endParaRPr lang="en-US" sz="9600" dirty="0"/>
          </a:p>
          <a:p>
            <a:pPr>
              <a:buNone/>
            </a:pPr>
            <a:endParaRPr lang="en-US" sz="9600" dirty="0"/>
          </a:p>
          <a:p>
            <a:pPr lvl="0">
              <a:buNone/>
            </a:pPr>
            <a:endParaRPr lang="en-US" sz="9600" dirty="0"/>
          </a:p>
          <a:p>
            <a:pPr lvl="0">
              <a:buNone/>
            </a:pPr>
            <a:endParaRPr lang="en-US" sz="7400" dirty="0"/>
          </a:p>
          <a:p>
            <a:pPr lvl="0">
              <a:buNone/>
            </a:pPr>
            <a:br>
              <a:rPr lang="en-US" dirty="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Building the Case for Vocational Recovery</a:t>
            </a:r>
          </a:p>
        </p:txBody>
      </p:sp>
      <p:sp>
        <p:nvSpPr>
          <p:cNvPr id="3" name="Content Placeholder 2"/>
          <p:cNvSpPr>
            <a:spLocks noGrp="1"/>
          </p:cNvSpPr>
          <p:nvPr>
            <p:ph idx="1"/>
          </p:nvPr>
        </p:nvSpPr>
        <p:spPr/>
        <p:txBody>
          <a:bodyPr/>
          <a:lstStyle/>
          <a:p>
            <a:pPr marL="0" lvl="0" indent="0">
              <a:buNone/>
            </a:pPr>
            <a:r>
              <a:rPr lang="en-US" dirty="0">
                <a:solidFill>
                  <a:prstClr val="black"/>
                </a:solidFill>
              </a:rPr>
              <a:t>The most significant method of keeping time-loss benefits from growing to lengthy levels is through the vocational rehabilitation program.</a:t>
            </a:r>
          </a:p>
          <a:p>
            <a:pPr marL="0" lvl="0" indent="0">
              <a:buNone/>
            </a:pPr>
            <a:endParaRPr lang="en-US" dirty="0">
              <a:solidFill>
                <a:prstClr val="black"/>
              </a:solidFill>
            </a:endParaRPr>
          </a:p>
          <a:p>
            <a:pPr marL="0" lvl="0" indent="0">
              <a:buNone/>
            </a:pPr>
            <a:r>
              <a:rPr lang="en-US" dirty="0">
                <a:solidFill>
                  <a:prstClr val="black"/>
                </a:solidFill>
              </a:rPr>
              <a:t>Early and aggressive intervention by skilled VR professionals has great potential to reduce time-loss and improve return to work for injured workers.</a:t>
            </a:r>
          </a:p>
          <a:p>
            <a:pPr marL="457200" lvl="1" indent="0" algn="ctr">
              <a:buNone/>
            </a:pPr>
            <a:endParaRPr lang="en-US" dirty="0">
              <a:solidFill>
                <a:prstClr val="black"/>
              </a:solidFill>
            </a:endParaRPr>
          </a:p>
          <a:p>
            <a:pPr marL="457200" lvl="1" indent="0" algn="ctr">
              <a:buNone/>
            </a:pPr>
            <a:r>
              <a:rPr lang="en-US" sz="1400" dirty="0">
                <a:solidFill>
                  <a:prstClr val="black"/>
                </a:solidFill>
              </a:rPr>
              <a:t>			</a:t>
            </a:r>
            <a:r>
              <a:rPr lang="en-US" sz="1600" dirty="0">
                <a:solidFill>
                  <a:prstClr val="black"/>
                </a:solidFill>
              </a:rPr>
              <a:t>Washington State Pension System Review, W.E. Upjohn Institute, 2008</a:t>
            </a:r>
          </a:p>
          <a:p>
            <a:pPr marL="0" indent="0">
              <a:buNone/>
            </a:pPr>
            <a:endParaRPr lang="en-US" dirty="0"/>
          </a:p>
        </p:txBody>
      </p:sp>
    </p:spTree>
    <p:extLst>
      <p:ext uri="{BB962C8B-B14F-4D97-AF65-F5344CB8AC3E}">
        <p14:creationId xmlns:p14="http://schemas.microsoft.com/office/powerpoint/2010/main" val="2852130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r>
              <a:rPr lang="en-US" dirty="0"/>
              <a:t>Role and Scope, IARP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a:t>IARP Vocational/Placement Standards of Practice and Competencies:</a:t>
            </a:r>
          </a:p>
          <a:p>
            <a:pPr>
              <a:buNone/>
            </a:pPr>
            <a:endParaRPr lang="en-US" b="1" dirty="0"/>
          </a:p>
          <a:p>
            <a:pPr>
              <a:buNone/>
            </a:pPr>
            <a:r>
              <a:rPr lang="en-US" dirty="0"/>
              <a:t>D7) Following professional standards</a:t>
            </a:r>
          </a:p>
          <a:p>
            <a:pPr>
              <a:buNone/>
            </a:pPr>
            <a:endParaRPr lang="en-US" dirty="0"/>
          </a:p>
          <a:p>
            <a:pPr>
              <a:buNone/>
            </a:pPr>
            <a:r>
              <a:rPr lang="en-US" dirty="0"/>
              <a:t>	a) </a:t>
            </a:r>
            <a:r>
              <a:rPr lang="en-US" b="1" dirty="0"/>
              <a:t>Developing rehabilitation/treatment/intervention plan </a:t>
            </a:r>
            <a:r>
              <a:rPr lang="en-US" dirty="0"/>
              <a:t>(e.g., individual or group adjustment and/or career/vocational counseling, early return to work services, accommodations, rehabilitation technology, job development and/or placement, job seeking skills training, professional skills training, on the job training, academic retraining, apprenticeship, internship, self-employment, case management, referral, research, consultation, etc.)</a:t>
            </a:r>
          </a:p>
          <a:p>
            <a:pPr>
              <a:buNone/>
            </a:pPr>
            <a:endParaRPr lang="en-US" dirty="0"/>
          </a:p>
          <a:p>
            <a:pPr>
              <a:buNone/>
            </a:pPr>
            <a:r>
              <a:rPr lang="en-US" dirty="0"/>
              <a:t>	b) </a:t>
            </a:r>
            <a:r>
              <a:rPr lang="en-US" b="1" dirty="0"/>
              <a:t>Understanding specific barriers/opportunities (e.g., client, support system</a:t>
            </a:r>
            <a:r>
              <a:rPr lang="en-US" dirty="0"/>
              <a:t>, labor market, environment, jurisdictional, legal, systemic, etc.) to successful implementation of the plan</a:t>
            </a:r>
          </a:p>
          <a:p>
            <a:pPr>
              <a:buNone/>
            </a:pPr>
            <a:endParaRPr lang="en-US" dirty="0"/>
          </a:p>
          <a:p>
            <a:pPr>
              <a:buNone/>
            </a:pPr>
            <a:r>
              <a:rPr lang="en-US" dirty="0"/>
              <a:t>	</a:t>
            </a:r>
            <a:r>
              <a:rPr lang="en-US" b="1" dirty="0"/>
              <a:t>c) Outlining specific objectives and/or goals associated with the plan</a:t>
            </a:r>
          </a:p>
          <a:p>
            <a:pPr>
              <a:buNone/>
            </a:pPr>
            <a:endParaRPr lang="en-US" dirty="0"/>
          </a:p>
          <a:p>
            <a:pPr>
              <a:buNone/>
            </a:pPr>
            <a:r>
              <a:rPr lang="en-US" dirty="0"/>
              <a:t>	d) </a:t>
            </a:r>
            <a:r>
              <a:rPr lang="en-US" b="1" dirty="0"/>
              <a:t>Monitoring activities vis-à-vis the plan and intervening whenever necessary</a:t>
            </a:r>
            <a:r>
              <a:rPr lang="en-US" dirty="0"/>
              <a:t> through the provision of services or the referral to appropriate services </a:t>
            </a:r>
          </a:p>
          <a:p>
            <a:pPr>
              <a:buNone/>
            </a:pPr>
            <a:endParaRPr lang="en-US" sz="1400" dirty="0"/>
          </a:p>
          <a:p>
            <a:pPr>
              <a:buNone/>
            </a:pPr>
            <a:endParaRPr lang="en-US" sz="1400" dirty="0"/>
          </a:p>
          <a:p>
            <a:pPr>
              <a:buNone/>
            </a:pPr>
            <a:r>
              <a:rPr lang="en-US" sz="1400" dirty="0"/>
              <a:t>International Association of Rehabilitation Professionals, (2007). Standards and Code of Ethics. </a:t>
            </a:r>
          </a:p>
          <a:p>
            <a:pPr>
              <a:buNone/>
            </a:pPr>
            <a:r>
              <a:rPr lang="en-US" sz="1400" dirty="0"/>
              <a:t>	https://cdn.ymaws.com/rehabpro.org/resource/resmgr/files/RehabPro/IARP-Code-of-Ethics.pdf</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Role and Scope, CRC</a:t>
            </a:r>
          </a:p>
        </p:txBody>
      </p:sp>
      <p:sp>
        <p:nvSpPr>
          <p:cNvPr id="3" name="Content Placeholder 2"/>
          <p:cNvSpPr>
            <a:spLocks noGrp="1"/>
          </p:cNvSpPr>
          <p:nvPr>
            <p:ph idx="1"/>
          </p:nvPr>
        </p:nvSpPr>
        <p:spPr/>
        <p:txBody>
          <a:bodyPr>
            <a:normAutofit fontScale="77500" lnSpcReduction="20000"/>
          </a:bodyPr>
          <a:lstStyle/>
          <a:p>
            <a:pPr>
              <a:buNone/>
            </a:pPr>
            <a:r>
              <a:rPr lang="en-US" sz="3600" b="1" dirty="0"/>
              <a:t>Certified Rehabilitation Counselor Scope of Practice Statement:</a:t>
            </a:r>
          </a:p>
          <a:p>
            <a:pPr>
              <a:buNone/>
            </a:pPr>
            <a:endParaRPr lang="en-US" dirty="0"/>
          </a:p>
          <a:p>
            <a:r>
              <a:rPr lang="en-US" dirty="0"/>
              <a:t>Rehabilitation counseling is a systematic process which assists persons with physical, mental, developmental, cognitive, and emotional disabilities to </a:t>
            </a:r>
            <a:r>
              <a:rPr lang="en-US" b="1" dirty="0"/>
              <a:t>achieve their personal, career, and independent living goals in the most integrated setting possible through the application of the counseling process.</a:t>
            </a:r>
            <a:r>
              <a:rPr lang="en-US" dirty="0"/>
              <a:t> The counseling process involves communication, goal setting, and beneficial growth or change through self-advocacy, psychological, vocational, social, and behavioral interventions. </a:t>
            </a:r>
          </a:p>
          <a:p>
            <a:pPr>
              <a:buNone/>
            </a:pPr>
            <a:endParaRPr lang="en-US" dirty="0"/>
          </a:p>
          <a:p>
            <a:pPr>
              <a:buNone/>
            </a:pPr>
            <a:endParaRPr lang="en-US" dirty="0"/>
          </a:p>
          <a:p>
            <a:pPr>
              <a:buNone/>
            </a:pPr>
            <a:endParaRPr lang="en-US" dirty="0"/>
          </a:p>
          <a:p>
            <a:pPr>
              <a:buNone/>
            </a:pPr>
            <a:r>
              <a:rPr lang="en-US" sz="1400" dirty="0"/>
              <a:t>Commission on Rehabilitation Counselor Certification (2021). CRC/CRCC Scope of Practice.</a:t>
            </a:r>
          </a:p>
          <a:p>
            <a:pPr>
              <a:buNone/>
            </a:pPr>
            <a:r>
              <a:rPr lang="en-US" sz="1400" dirty="0"/>
              <a:t>	https://www.crccertification.com/crc-crcc-scope-of-practice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ctr"/>
            <a:br>
              <a:rPr lang="en-US" altLang="en-US" sz="3600" dirty="0">
                <a:solidFill>
                  <a:srgbClr val="222222"/>
                </a:solidFill>
                <a:cs typeface="Arial" panose="020B0604020202020204" pitchFamily="34" charset="0"/>
              </a:rPr>
            </a:br>
            <a:br>
              <a:rPr lang="en-US" altLang="en-US" sz="3600" dirty="0">
                <a:solidFill>
                  <a:srgbClr val="222222"/>
                </a:solidFill>
                <a:cs typeface="Arial" panose="020B0604020202020204" pitchFamily="34" charset="0"/>
              </a:rPr>
            </a:br>
            <a:br>
              <a:rPr lang="en-US" altLang="en-US" sz="3600" dirty="0">
                <a:solidFill>
                  <a:srgbClr val="222222"/>
                </a:solidFill>
                <a:cs typeface="Arial" panose="020B0604020202020204" pitchFamily="34" charset="0"/>
              </a:rPr>
            </a:br>
            <a:br>
              <a:rPr lang="en-US" altLang="en-US" sz="3600" dirty="0">
                <a:solidFill>
                  <a:srgbClr val="222222"/>
                </a:solidFill>
                <a:cs typeface="Arial" panose="020B0604020202020204" pitchFamily="34" charset="0"/>
              </a:rPr>
            </a:br>
            <a:r>
              <a:rPr lang="en-US" sz="3600" dirty="0"/>
              <a:t>Role and Scope, CRC Continued </a:t>
            </a:r>
            <a:endParaRPr lang="en-US" sz="3200" dirty="0"/>
          </a:p>
        </p:txBody>
      </p:sp>
      <p:sp>
        <p:nvSpPr>
          <p:cNvPr id="3" name="Content Placeholder 2"/>
          <p:cNvSpPr>
            <a:spLocks noGrp="1"/>
          </p:cNvSpPr>
          <p:nvPr>
            <p:ph idx="1"/>
          </p:nvPr>
        </p:nvSpPr>
        <p:spPr/>
        <p:txBody>
          <a:bodyPr>
            <a:normAutofit fontScale="92500" lnSpcReduction="20000"/>
          </a:bodyPr>
          <a:lstStyle/>
          <a:p>
            <a:pPr marL="0" lvl="0" indent="0" eaLnBrk="0" fontAlgn="base" hangingPunct="0">
              <a:spcBef>
                <a:spcPct val="0"/>
              </a:spcBef>
              <a:spcAft>
                <a:spcPct val="0"/>
              </a:spcAft>
              <a:buClrTx/>
              <a:buSzTx/>
              <a:buNone/>
            </a:pPr>
            <a:r>
              <a:rPr lang="en-US" altLang="en-US" sz="2800" b="1" dirty="0">
                <a:solidFill>
                  <a:srgbClr val="222222"/>
                </a:solidFill>
                <a:cs typeface="Arial" panose="020B0604020202020204" pitchFamily="34" charset="0"/>
              </a:rPr>
              <a:t>The basic objectives of the Code are to: </a:t>
            </a:r>
          </a:p>
          <a:p>
            <a:pPr marL="514350" lvl="0" indent="-514350" eaLnBrk="0" fontAlgn="base" hangingPunct="0">
              <a:spcBef>
                <a:spcPct val="0"/>
              </a:spcBef>
              <a:spcAft>
                <a:spcPct val="0"/>
              </a:spcAft>
              <a:buClrTx/>
              <a:buSzTx/>
              <a:buAutoNum type="arabicParenBoth"/>
            </a:pPr>
            <a:r>
              <a:rPr lang="en-US" altLang="en-US" dirty="0">
                <a:solidFill>
                  <a:srgbClr val="222222"/>
                </a:solidFill>
                <a:cs typeface="Arial" panose="020B0604020202020204" pitchFamily="34" charset="0"/>
              </a:rPr>
              <a:t>promote public welfare by specifying ethical behavior expected of rehabilitation counselors; </a:t>
            </a:r>
          </a:p>
          <a:p>
            <a:pPr marL="514350" lvl="0" indent="-514350" eaLnBrk="0" fontAlgn="base" hangingPunct="0">
              <a:spcBef>
                <a:spcPct val="0"/>
              </a:spcBef>
              <a:spcAft>
                <a:spcPct val="0"/>
              </a:spcAft>
              <a:buClrTx/>
              <a:buSzTx/>
              <a:buAutoNum type="arabicParenBoth"/>
            </a:pPr>
            <a:r>
              <a:rPr lang="en-US" altLang="en-US" dirty="0">
                <a:solidFill>
                  <a:srgbClr val="222222"/>
                </a:solidFill>
                <a:cs typeface="Arial" panose="020B0604020202020204" pitchFamily="34" charset="0"/>
              </a:rPr>
              <a:t> establish principles that guide ethical behavior of rehabilitation counselors; </a:t>
            </a:r>
          </a:p>
          <a:p>
            <a:pPr marL="514350" lvl="0" indent="-514350" eaLnBrk="0" fontAlgn="base" hangingPunct="0">
              <a:spcBef>
                <a:spcPct val="0"/>
              </a:spcBef>
              <a:spcAft>
                <a:spcPct val="0"/>
              </a:spcAft>
              <a:buClrTx/>
              <a:buSzTx/>
              <a:buNone/>
            </a:pPr>
            <a:r>
              <a:rPr lang="en-US" altLang="en-US" dirty="0">
                <a:solidFill>
                  <a:srgbClr val="222222"/>
                </a:solidFill>
                <a:cs typeface="Arial" panose="020B0604020202020204" pitchFamily="34" charset="0"/>
              </a:rPr>
              <a:t>(3) serve as an ethical guide designed to assist rehabilitation counselors in </a:t>
            </a:r>
            <a:r>
              <a:rPr lang="en-US" altLang="en-US" b="1" u="sng" dirty="0">
                <a:solidFill>
                  <a:srgbClr val="222222"/>
                </a:solidFill>
                <a:cs typeface="Arial" panose="020B0604020202020204" pitchFamily="34" charset="0"/>
              </a:rPr>
              <a:t>constructing a professional course of action </a:t>
            </a:r>
            <a:r>
              <a:rPr lang="en-US" altLang="en-US" dirty="0">
                <a:solidFill>
                  <a:srgbClr val="222222"/>
                </a:solidFill>
                <a:cs typeface="Arial" panose="020B0604020202020204" pitchFamily="34" charset="0"/>
              </a:rPr>
              <a:t>that best serves those utilizing rehabilitation counseling services; and </a:t>
            </a:r>
          </a:p>
          <a:p>
            <a:pPr marL="514350" lvl="0" indent="-514350" eaLnBrk="0" fontAlgn="base" hangingPunct="0">
              <a:spcBef>
                <a:spcPct val="0"/>
              </a:spcBef>
              <a:spcAft>
                <a:spcPct val="0"/>
              </a:spcAft>
              <a:buClrTx/>
              <a:buSzTx/>
              <a:buNone/>
            </a:pPr>
            <a:r>
              <a:rPr lang="en-US" altLang="en-US" dirty="0">
                <a:solidFill>
                  <a:srgbClr val="222222"/>
                </a:solidFill>
                <a:cs typeface="Arial" panose="020B0604020202020204" pitchFamily="34" charset="0"/>
              </a:rPr>
              <a:t>(4)serve as the basis for the processing of alleged Code violations by certified rehabilitation counselors.</a:t>
            </a:r>
          </a:p>
          <a:p>
            <a:pPr marL="514350" lvl="0" indent="-514350" eaLnBrk="0" fontAlgn="base" hangingPunct="0">
              <a:spcBef>
                <a:spcPct val="0"/>
              </a:spcBef>
              <a:spcAft>
                <a:spcPct val="0"/>
              </a:spcAft>
              <a:buClrTx/>
              <a:buSzTx/>
              <a:buNone/>
            </a:pPr>
            <a:endParaRPr lang="en-US" sz="2200" dirty="0">
              <a:solidFill>
                <a:srgbClr val="222222"/>
              </a:solidFill>
              <a:cs typeface="Arial" panose="020B0604020202020204" pitchFamily="34" charset="0"/>
            </a:endParaRPr>
          </a:p>
          <a:p>
            <a:pPr marL="514350" lvl="0" indent="-514350" eaLnBrk="0" fontAlgn="base" hangingPunct="0">
              <a:spcBef>
                <a:spcPct val="0"/>
              </a:spcBef>
              <a:spcAft>
                <a:spcPct val="0"/>
              </a:spcAft>
              <a:buClrTx/>
              <a:buSzTx/>
              <a:buNone/>
            </a:pPr>
            <a:endParaRPr lang="en-US" sz="2200" dirty="0">
              <a:solidFill>
                <a:srgbClr val="222222"/>
              </a:solidFill>
              <a:cs typeface="Arial" panose="020B0604020202020204" pitchFamily="34" charset="0"/>
            </a:endParaRPr>
          </a:p>
          <a:p>
            <a:pPr marL="514350" lvl="0" indent="-514350" eaLnBrk="0" fontAlgn="base" hangingPunct="0">
              <a:spcBef>
                <a:spcPct val="0"/>
              </a:spcBef>
              <a:spcAft>
                <a:spcPct val="0"/>
              </a:spcAft>
              <a:buClrTx/>
              <a:buSzTx/>
              <a:buNone/>
            </a:pPr>
            <a:r>
              <a:rPr lang="en-US" sz="1100" dirty="0"/>
              <a:t>Commission on Rehabilitation Counselor Certification (2017). Code of Professional Ethics for Rehabilitation Counselors. </a:t>
            </a:r>
          </a:p>
          <a:p>
            <a:pPr marL="514350" lvl="0" indent="-514350" eaLnBrk="0" fontAlgn="base" hangingPunct="0">
              <a:spcBef>
                <a:spcPct val="0"/>
              </a:spcBef>
              <a:spcAft>
                <a:spcPct val="0"/>
              </a:spcAft>
              <a:buClrTx/>
              <a:buSzTx/>
              <a:buNone/>
            </a:pPr>
            <a:r>
              <a:rPr lang="en-US" sz="1100" dirty="0"/>
              <a:t>	https://www.crccertification.com/filebin/Ethics_Resources/CRCC_Code_Eff_20170101.pdf</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Role and Scope, CDMS</a:t>
            </a:r>
          </a:p>
        </p:txBody>
      </p:sp>
      <p:sp>
        <p:nvSpPr>
          <p:cNvPr id="3" name="Content Placeholder 2"/>
          <p:cNvSpPr>
            <a:spLocks noGrp="1"/>
          </p:cNvSpPr>
          <p:nvPr>
            <p:ph idx="1"/>
          </p:nvPr>
        </p:nvSpPr>
        <p:spPr>
          <a:xfrm>
            <a:off x="457200" y="1905000"/>
            <a:ext cx="8229600" cy="4389120"/>
          </a:xfrm>
        </p:spPr>
        <p:txBody>
          <a:bodyPr>
            <a:normAutofit fontScale="47500" lnSpcReduction="20000"/>
          </a:bodyPr>
          <a:lstStyle/>
          <a:p>
            <a:pPr>
              <a:buNone/>
            </a:pPr>
            <a:r>
              <a:rPr lang="en-US" sz="3600" b="1" dirty="0"/>
              <a:t>CDMS Scope of Practice:</a:t>
            </a:r>
          </a:p>
          <a:p>
            <a:pPr>
              <a:buNone/>
            </a:pPr>
            <a:endParaRPr lang="en-US" b="1" dirty="0"/>
          </a:p>
          <a:p>
            <a:pPr marL="514350" indent="-514350">
              <a:buNone/>
            </a:pPr>
            <a:r>
              <a:rPr lang="en-US" sz="3300" dirty="0"/>
              <a:t>Disability and Work Interruption Case Management: includes gathering relevant case</a:t>
            </a:r>
          </a:p>
          <a:p>
            <a:pPr marL="514350" indent="-514350">
              <a:buNone/>
            </a:pPr>
            <a:r>
              <a:rPr lang="en-US" sz="3300" dirty="0"/>
              <a:t>information; synthesizing information</a:t>
            </a:r>
            <a:r>
              <a:rPr lang="en-US" sz="3300" b="1" dirty="0"/>
              <a:t>; interpreting case-specific local, state, and </a:t>
            </a:r>
          </a:p>
          <a:p>
            <a:pPr marL="514350" indent="-514350">
              <a:buNone/>
            </a:pPr>
            <a:r>
              <a:rPr lang="en-US" sz="3300" b="1" dirty="0"/>
              <a:t>Federal regulations; and developing a case management plan.</a:t>
            </a:r>
          </a:p>
          <a:p>
            <a:pPr marL="514350" indent="-514350">
              <a:buNone/>
            </a:pPr>
            <a:endParaRPr lang="en-US" sz="3300" b="1" dirty="0"/>
          </a:p>
          <a:p>
            <a:pPr marL="0" indent="0" eaLnBrk="0" fontAlgn="base" hangingPunct="0">
              <a:spcBef>
                <a:spcPct val="0"/>
              </a:spcBef>
              <a:spcAft>
                <a:spcPct val="0"/>
              </a:spcAft>
              <a:buClrTx/>
              <a:buSzTx/>
              <a:buNone/>
            </a:pPr>
            <a:r>
              <a:rPr lang="en-US" altLang="en-US" sz="3300" dirty="0">
                <a:solidFill>
                  <a:srgbClr val="222222"/>
                </a:solidFill>
                <a:cs typeface="Arial" panose="020B0604020202020204" pitchFamily="34" charset="0"/>
              </a:rPr>
              <a:t>Moreover, a code of professional conduct cannot resolve all ethical issues or disputes or </a:t>
            </a:r>
            <a:r>
              <a:rPr lang="en-US" altLang="en-US" sz="3300" b="1" u="sng" dirty="0">
                <a:solidFill>
                  <a:srgbClr val="222222"/>
                </a:solidFill>
                <a:cs typeface="Arial" panose="020B0604020202020204" pitchFamily="34" charset="0"/>
              </a:rPr>
              <a:t>capture the richness and complexity</a:t>
            </a:r>
            <a:r>
              <a:rPr lang="en-US" altLang="en-US" sz="3300" dirty="0">
                <a:solidFill>
                  <a:srgbClr val="222222"/>
                </a:solidFill>
                <a:cs typeface="Arial" panose="020B0604020202020204" pitchFamily="34" charset="0"/>
              </a:rPr>
              <a:t> involved in providing professional input within a moral community.</a:t>
            </a:r>
          </a:p>
          <a:p>
            <a:pPr marL="0" indent="0" eaLnBrk="0" fontAlgn="base" hangingPunct="0">
              <a:spcBef>
                <a:spcPct val="0"/>
              </a:spcBef>
              <a:spcAft>
                <a:spcPct val="0"/>
              </a:spcAft>
              <a:buClrTx/>
              <a:buSzTx/>
            </a:pPr>
            <a:endParaRPr lang="en-US" altLang="en-US" sz="3300" dirty="0">
              <a:solidFill>
                <a:srgbClr val="222222"/>
              </a:solidFill>
              <a:cs typeface="Arial" panose="020B0604020202020204" pitchFamily="34" charset="0"/>
            </a:endParaRPr>
          </a:p>
          <a:p>
            <a:pPr marL="0" indent="0" eaLnBrk="0" fontAlgn="base" hangingPunct="0">
              <a:spcBef>
                <a:spcPct val="0"/>
              </a:spcBef>
              <a:spcAft>
                <a:spcPct val="0"/>
              </a:spcAft>
              <a:buClrTx/>
              <a:buSzTx/>
              <a:buNone/>
            </a:pPr>
            <a:r>
              <a:rPr lang="en-US" altLang="en-US" sz="3300" dirty="0">
                <a:solidFill>
                  <a:srgbClr val="222222"/>
                </a:solidFill>
                <a:cs typeface="Arial" panose="020B0604020202020204" pitchFamily="34" charset="0"/>
              </a:rPr>
              <a:t>Rather, a code of conduct sets forth values, ethical principles, and ethical standards to which professionals aspire and by which their actions can be judged.</a:t>
            </a:r>
          </a:p>
          <a:p>
            <a:pPr marL="514350" indent="-514350">
              <a:buNone/>
            </a:pPr>
            <a:endParaRPr lang="en-US" sz="3300" b="1" dirty="0"/>
          </a:p>
          <a:p>
            <a:pPr marL="514350" indent="-514350">
              <a:buFont typeface="+mj-lt"/>
              <a:buAutoNum type="arabicPeriod"/>
            </a:pPr>
            <a:endParaRPr lang="en-US" dirty="0"/>
          </a:p>
          <a:p>
            <a:pPr marL="514350" indent="-514350">
              <a:buFont typeface="+mj-lt"/>
              <a:buAutoNum type="arabicPeriod"/>
            </a:pPr>
            <a:endParaRPr lang="en-US" dirty="0"/>
          </a:p>
          <a:p>
            <a:pPr>
              <a:buNone/>
            </a:pPr>
            <a:endParaRPr lang="en-US" b="1" dirty="0"/>
          </a:p>
          <a:p>
            <a:pPr>
              <a:buNone/>
            </a:pPr>
            <a:r>
              <a:rPr lang="en-US" sz="1400" dirty="0"/>
              <a:t>Certified Disability Management Specialist(2021). Scope of Practice.</a:t>
            </a:r>
          </a:p>
          <a:p>
            <a:pPr>
              <a:buNone/>
            </a:pPr>
            <a:r>
              <a:rPr lang="en-US" sz="1400" dirty="0"/>
              <a:t>	https://www.cdms.org/about-cdms/scope-practice</a:t>
            </a:r>
          </a:p>
          <a:p>
            <a:pPr>
              <a:buNone/>
            </a:pPr>
            <a:endParaRPr lang="en-US" sz="1100" dirty="0"/>
          </a:p>
          <a:p>
            <a:pPr>
              <a:buNone/>
            </a:pPr>
            <a:r>
              <a:rPr lang="en-US" sz="1000" dirty="0"/>
              <a:t>Certified Disability Management Specialist (2019). The CDMS Code of Professional Conduct.</a:t>
            </a:r>
          </a:p>
          <a:p>
            <a:pPr>
              <a:buNone/>
            </a:pPr>
            <a:r>
              <a:rPr lang="en-US" sz="1000" dirty="0"/>
              <a:t>	https://cdms.org/sites/default/files/docs/CCMC-19-CDMS-Code-Of-Conduct-Web%20(1).pdf </a:t>
            </a:r>
          </a:p>
          <a:p>
            <a:pPr>
              <a:buNone/>
            </a:pPr>
            <a:endParaRPr lang="en-US" sz="1000" dirty="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Role and Scope, ABVE</a:t>
            </a:r>
          </a:p>
        </p:txBody>
      </p:sp>
      <p:sp>
        <p:nvSpPr>
          <p:cNvPr id="3" name="Content Placeholder 2"/>
          <p:cNvSpPr>
            <a:spLocks noGrp="1"/>
          </p:cNvSpPr>
          <p:nvPr>
            <p:ph idx="1"/>
          </p:nvPr>
        </p:nvSpPr>
        <p:spPr/>
        <p:txBody>
          <a:bodyPr>
            <a:normAutofit fontScale="47500" lnSpcReduction="20000"/>
          </a:bodyPr>
          <a:lstStyle/>
          <a:p>
            <a:pPr>
              <a:buNone/>
            </a:pPr>
            <a:r>
              <a:rPr lang="en-US" dirty="0"/>
              <a:t>ABVE Preamble:</a:t>
            </a:r>
          </a:p>
          <a:p>
            <a:pPr>
              <a:buNone/>
            </a:pPr>
            <a:endParaRPr lang="en-US" dirty="0"/>
          </a:p>
          <a:p>
            <a:pPr>
              <a:buNone/>
            </a:pPr>
            <a:r>
              <a:rPr lang="en-US" sz="3300" dirty="0"/>
              <a:t>Vocational Experts are primarily committed to determining the vocational capacities of individuals. In fulfilling this commitment, Vocational Experts work with Referral Sources, individuals, standard vocational texts, governmental statistics and publications, standardized vocational tests, </a:t>
            </a:r>
            <a:r>
              <a:rPr lang="en-US" sz="3300" b="1" u="sng" dirty="0"/>
              <a:t>as well as with members of the community</a:t>
            </a:r>
            <a:r>
              <a:rPr lang="en-US" sz="3300" dirty="0"/>
              <a:t>. The Vocational Expert also takes into consideration the age, education, previous work experience, earnings record, mental and physical status of the person with the disability as well as test data, and the expert’s own vocational experience. Vocational Experts may be called upon to provide psychological, vocational, and rehabilitation testimony, which may include information concerning vocational testing, vocational exploration, job placement, and job development. In addition, evaluation of social, medical, vocational and psychological data, as well as economic information may be required as part of court testimony.</a:t>
            </a:r>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r>
              <a:rPr lang="en-US" sz="1400" dirty="0"/>
              <a:t>https://abve.net/wp-content/uploads/2021/01/ABVE_Code_of_Ethics_2020-revised.pdf</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Principles of Ethical Behavior </a:t>
            </a:r>
          </a:p>
        </p:txBody>
      </p:sp>
      <p:sp>
        <p:nvSpPr>
          <p:cNvPr id="3" name="Content Placeholder 2"/>
          <p:cNvSpPr>
            <a:spLocks noGrp="1"/>
          </p:cNvSpPr>
          <p:nvPr>
            <p:ph idx="1"/>
          </p:nvPr>
        </p:nvSpPr>
        <p:spPr/>
        <p:txBody>
          <a:bodyPr>
            <a:normAutofit fontScale="92500"/>
          </a:bodyPr>
          <a:lstStyle/>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a:t>Fidelity: </a:t>
            </a:r>
            <a:r>
              <a:rPr lang="en-US" dirty="0"/>
              <a:t>To be faithful; to keep promises and honor the trust placed in rehabilitation counselors.</a:t>
            </a:r>
          </a:p>
          <a:p>
            <a:r>
              <a:rPr lang="en-US" b="1" u="sng" dirty="0"/>
              <a:t>Justice: </a:t>
            </a:r>
            <a:r>
              <a:rPr lang="en-US" dirty="0"/>
              <a:t>To be fair in the treatment of all clients; to provide appropriate services to all.</a:t>
            </a:r>
          </a:p>
          <a:p>
            <a:r>
              <a:rPr lang="en-US" b="1" u="sng" dirty="0" err="1"/>
              <a:t>Nonmaleficence</a:t>
            </a:r>
            <a:r>
              <a:rPr lang="en-US" b="1" u="sng" dirty="0"/>
              <a:t>: </a:t>
            </a:r>
            <a:r>
              <a:rPr lang="en-US" dirty="0"/>
              <a:t>To do no harm to others.</a:t>
            </a:r>
          </a:p>
          <a:p>
            <a:r>
              <a:rPr lang="en-US" b="1" u="sng" dirty="0"/>
              <a:t>Veracity: </a:t>
            </a:r>
            <a:r>
              <a:rPr lang="en-US" dirty="0"/>
              <a:t>To be honest.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t>Protocol When Facing Ethical Dilemmas? </a:t>
            </a:r>
          </a:p>
        </p:txBody>
      </p:sp>
      <p:sp>
        <p:nvSpPr>
          <p:cNvPr id="3" name="Content Placeholder 2"/>
          <p:cNvSpPr>
            <a:spLocks noGrp="1"/>
          </p:cNvSpPr>
          <p:nvPr>
            <p:ph idx="1"/>
          </p:nvPr>
        </p:nvSpPr>
        <p:spPr/>
        <p:txBody>
          <a:bodyPr>
            <a:normAutofit/>
          </a:bodyPr>
          <a:lstStyle/>
          <a:p>
            <a:r>
              <a:rPr lang="en-US" dirty="0"/>
              <a:t>Document the ethical issue, your steps to resolve them, and responsibility to address ethical issue. </a:t>
            </a:r>
          </a:p>
          <a:p>
            <a:pPr>
              <a:buNone/>
            </a:pPr>
            <a:endParaRPr lang="en-US" dirty="0"/>
          </a:p>
          <a:p>
            <a:r>
              <a:rPr lang="en-US" dirty="0"/>
              <a:t>Consult with a supervisor </a:t>
            </a:r>
            <a:r>
              <a:rPr lang="en-US" b="1" dirty="0"/>
              <a:t>and/or </a:t>
            </a:r>
            <a:r>
              <a:rPr lang="en-US" dirty="0"/>
              <a:t>another certified counselor. </a:t>
            </a:r>
          </a:p>
          <a:p>
            <a:pPr>
              <a:buNone/>
            </a:pPr>
            <a:endParaRPr lang="en-US" dirty="0"/>
          </a:p>
          <a:p>
            <a:r>
              <a:rPr lang="en-US" dirty="0"/>
              <a:t>Review your code(s) and understand the laws.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#1</a:t>
            </a:r>
            <a:br>
              <a:rPr lang="en-US" dirty="0"/>
            </a:br>
            <a:endParaRPr lang="en-US" dirty="0"/>
          </a:p>
        </p:txBody>
      </p:sp>
      <p:sp>
        <p:nvSpPr>
          <p:cNvPr id="3" name="Content Placeholder 2"/>
          <p:cNvSpPr>
            <a:spLocks noGrp="1"/>
          </p:cNvSpPr>
          <p:nvPr>
            <p:ph idx="1"/>
          </p:nvPr>
        </p:nvSpPr>
        <p:spPr/>
        <p:txBody>
          <a:bodyPr/>
          <a:lstStyle/>
          <a:p>
            <a:pPr>
              <a:buNone/>
            </a:pPr>
            <a:r>
              <a:rPr lang="en-US" dirty="0"/>
              <a:t>Employer representative that attempts to dictate the direction of vocational services. </a:t>
            </a:r>
          </a:p>
          <a:p>
            <a:pPr>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err="1"/>
              <a:t>Nonmaleficence</a:t>
            </a:r>
            <a:r>
              <a:rPr lang="en-US" b="1" u="sng" dirty="0"/>
              <a:t>: </a:t>
            </a:r>
            <a:r>
              <a:rPr lang="en-US" dirty="0"/>
              <a:t>To do no harm to others.</a:t>
            </a:r>
          </a:p>
          <a:p>
            <a:pPr>
              <a:buNone/>
            </a:pPr>
            <a:endParaRPr lang="en-US" dirty="0"/>
          </a:p>
          <a:p>
            <a:pPr>
              <a:buNone/>
            </a:pPr>
            <a:endParaRPr lang="en-US" dirty="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#2</a:t>
            </a:r>
            <a:br>
              <a:rPr lang="en-US" dirty="0"/>
            </a:br>
            <a:endParaRPr lang="en-US" dirty="0"/>
          </a:p>
        </p:txBody>
      </p:sp>
      <p:sp>
        <p:nvSpPr>
          <p:cNvPr id="3" name="Content Placeholder 2"/>
          <p:cNvSpPr>
            <a:spLocks noGrp="1"/>
          </p:cNvSpPr>
          <p:nvPr>
            <p:ph idx="1"/>
          </p:nvPr>
        </p:nvSpPr>
        <p:spPr/>
        <p:txBody>
          <a:bodyPr>
            <a:normAutofit fontScale="92500"/>
          </a:bodyPr>
          <a:lstStyle/>
          <a:p>
            <a:pPr marL="514350" indent="-514350">
              <a:buNone/>
            </a:pPr>
            <a:r>
              <a:rPr lang="en-US" dirty="0"/>
              <a:t>Advocacy harmful by MDs or clinical practitioners. </a:t>
            </a:r>
          </a:p>
          <a:p>
            <a:pPr marL="514350" indent="-514350">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err="1"/>
              <a:t>Nonmaleficence</a:t>
            </a:r>
            <a:r>
              <a:rPr lang="en-US" b="1" u="sng" dirty="0"/>
              <a:t>: </a:t>
            </a:r>
            <a:r>
              <a:rPr lang="en-US" dirty="0"/>
              <a:t>To do no harm to others.</a:t>
            </a:r>
          </a:p>
          <a:p>
            <a:r>
              <a:rPr lang="en-US" b="1" u="sng" dirty="0"/>
              <a:t>Justice: </a:t>
            </a:r>
            <a:r>
              <a:rPr lang="en-US" dirty="0"/>
              <a:t>To be fair in the treatment of all clients; to provide appropriate services to all.</a:t>
            </a:r>
          </a:p>
          <a:p>
            <a:r>
              <a:rPr lang="en-US" b="1" u="sng" dirty="0"/>
              <a:t>Veracity: </a:t>
            </a:r>
            <a:r>
              <a:rPr lang="en-US" dirty="0"/>
              <a:t>To be honest. </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932688"/>
          </a:xfrm>
        </p:spPr>
        <p:txBody>
          <a:bodyPr>
            <a:normAutofit fontScale="90000"/>
          </a:bodyPr>
          <a:lstStyle/>
          <a:p>
            <a:pPr algn="ctr"/>
            <a:br>
              <a:rPr lang="en-US" dirty="0"/>
            </a:br>
            <a:br>
              <a:rPr lang="en-US" dirty="0"/>
            </a:br>
            <a:br>
              <a:rPr lang="en-US" dirty="0"/>
            </a:br>
            <a:r>
              <a:rPr lang="en-US" dirty="0"/>
              <a:t>Role and Scope</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ctr">
              <a:buNone/>
            </a:pPr>
            <a:r>
              <a:rPr lang="en-US" i="1" dirty="0"/>
              <a:t>Hamilton (1950), and Johnston (1960), suggest that they do not perceive of "counseling" as being the counselor's major task. They try to show the </a:t>
            </a:r>
            <a:r>
              <a:rPr lang="en-US" b="1" i="1" u="sng" dirty="0"/>
              <a:t>counselor as a "coordinator" of many types of services</a:t>
            </a:r>
            <a:r>
              <a:rPr lang="en-US" i="1" dirty="0"/>
              <a:t>, and therefore a person who must possess a multitude of skills based on a wide range of training. </a:t>
            </a:r>
          </a:p>
          <a:p>
            <a:pPr algn="ctr">
              <a:buNone/>
            </a:pPr>
            <a:endParaRPr lang="en-US" i="1" dirty="0"/>
          </a:p>
          <a:p>
            <a:pPr algn="ctr">
              <a:buNone/>
            </a:pPr>
            <a:r>
              <a:rPr lang="en-US" i="1" dirty="0"/>
              <a:t>Johnston (1960), maintains that the rehabilitation counselor is not a psychologist, psychiatrist, sociologist, social worker, or physician. [They are] a "</a:t>
            </a:r>
            <a:r>
              <a:rPr lang="en-US" b="1" i="1" u="sng" dirty="0"/>
              <a:t>Maverick" of the highest caliber drawn from all the above and more</a:t>
            </a:r>
            <a:r>
              <a:rPr lang="en-US" i="1" dirty="0"/>
              <a:t>. To quote him, “[they are an] </a:t>
            </a:r>
            <a:r>
              <a:rPr lang="en-US" b="1" i="1" u="sng" dirty="0"/>
              <a:t>expert coordinator of services</a:t>
            </a:r>
            <a:r>
              <a:rPr lang="en-US" i="1" dirty="0"/>
              <a:t>. [They have]many general abilities and special abilities in at least two or more disciplines”</a:t>
            </a:r>
          </a:p>
          <a:p>
            <a:pPr algn="ctr">
              <a:buNone/>
            </a:pPr>
            <a:endParaRPr lang="en-US" i="1" dirty="0"/>
          </a:p>
          <a:p>
            <a:pPr>
              <a:buNone/>
            </a:pPr>
            <a:endParaRPr lang="en-US" sz="1400" i="1" dirty="0"/>
          </a:p>
          <a:p>
            <a:pPr>
              <a:buNone/>
            </a:pPr>
            <a:r>
              <a:rPr lang="en-US" sz="1400" i="1" dirty="0"/>
              <a:t>McGowan , John F, &amp; Porter, Thomas, L. (1967). An Introduction to the Vocational Rehabilitation Process. A Training Manual. Rehabilitation Service Series No. 68-32. </a:t>
            </a:r>
          </a:p>
          <a:p>
            <a:pPr algn="ctr">
              <a:buNone/>
            </a:pPr>
            <a:endParaRPr lang="en-US" i="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#3</a:t>
            </a:r>
            <a:br>
              <a:rPr lang="en-US" dirty="0"/>
            </a:br>
            <a:endParaRPr lang="en-US" dirty="0"/>
          </a:p>
        </p:txBody>
      </p:sp>
      <p:sp>
        <p:nvSpPr>
          <p:cNvPr id="3" name="Content Placeholder 2"/>
          <p:cNvSpPr>
            <a:spLocks noGrp="1"/>
          </p:cNvSpPr>
          <p:nvPr>
            <p:ph idx="1"/>
          </p:nvPr>
        </p:nvSpPr>
        <p:spPr/>
        <p:txBody>
          <a:bodyPr>
            <a:normAutofit/>
          </a:bodyPr>
          <a:lstStyle/>
          <a:p>
            <a:pPr marL="514350" indent="-514350">
              <a:buNone/>
            </a:pPr>
            <a:r>
              <a:rPr lang="en-US" dirty="0"/>
              <a:t>Meeting in public places. </a:t>
            </a:r>
          </a:p>
          <a:p>
            <a:pPr marL="514350" indent="-514350">
              <a:buNone/>
            </a:pPr>
            <a:endParaRPr lang="en-US" dirty="0"/>
          </a:p>
          <a:p>
            <a:r>
              <a:rPr lang="en-US" b="1" u="sng" dirty="0" err="1"/>
              <a:t>Nonmaleficence</a:t>
            </a:r>
            <a:r>
              <a:rPr lang="en-US" b="1" u="sng" dirty="0"/>
              <a:t>: </a:t>
            </a:r>
            <a:r>
              <a:rPr lang="en-US" dirty="0"/>
              <a:t>To do no harm to others.</a:t>
            </a:r>
          </a:p>
          <a:p>
            <a:r>
              <a:rPr lang="en-US" b="1" u="sng" dirty="0"/>
              <a:t>Justice: </a:t>
            </a:r>
            <a:r>
              <a:rPr lang="en-US" dirty="0"/>
              <a:t>To be fair in the treatment of all clients; to provide appropriate services to all.</a:t>
            </a:r>
          </a:p>
          <a:p>
            <a:r>
              <a:rPr lang="en-US" b="1" u="sng" dirty="0"/>
              <a:t>Veracity: </a:t>
            </a:r>
            <a:r>
              <a:rPr lang="en-US" dirty="0"/>
              <a:t>To be honest. </a:t>
            </a:r>
          </a:p>
          <a:p>
            <a:r>
              <a:rPr lang="en-US" b="1" u="sng" dirty="0"/>
              <a:t>Autonomy</a:t>
            </a:r>
            <a:r>
              <a:rPr lang="en-US" dirty="0"/>
              <a:t>: To respect the rights of clients to be </a:t>
            </a:r>
            <a:r>
              <a:rPr lang="en-US" dirty="0" err="1"/>
              <a:t>selfgoverning</a:t>
            </a:r>
            <a:r>
              <a:rPr lang="en-US" dirty="0"/>
              <a:t> within their social and cultural framework</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#4</a:t>
            </a:r>
            <a:br>
              <a:rPr lang="en-US" dirty="0"/>
            </a:br>
            <a:endParaRPr lang="en-US" dirty="0"/>
          </a:p>
        </p:txBody>
      </p:sp>
      <p:sp>
        <p:nvSpPr>
          <p:cNvPr id="3" name="Content Placeholder 2"/>
          <p:cNvSpPr>
            <a:spLocks noGrp="1"/>
          </p:cNvSpPr>
          <p:nvPr>
            <p:ph idx="1"/>
          </p:nvPr>
        </p:nvSpPr>
        <p:spPr/>
        <p:txBody>
          <a:bodyPr>
            <a:normAutofit lnSpcReduction="10000"/>
          </a:bodyPr>
          <a:lstStyle/>
          <a:p>
            <a:pPr marL="514350" indent="-514350">
              <a:buNone/>
            </a:pPr>
            <a:r>
              <a:rPr lang="en-US" dirty="0"/>
              <a:t>Accepting gifts.</a:t>
            </a:r>
          </a:p>
          <a:p>
            <a:pPr marL="514350" indent="-514350">
              <a:buNone/>
            </a:pPr>
            <a:endParaRPr lang="en-US" dirty="0"/>
          </a:p>
          <a:p>
            <a:r>
              <a:rPr lang="en-US" sz="1600" b="1" u="sng" dirty="0"/>
              <a:t>CRC - </a:t>
            </a:r>
            <a:r>
              <a:rPr lang="en-US" sz="1600" dirty="0"/>
              <a:t>A.5. Roles and Relationships with Clients j. Accepting Gifts. Rehabilitation counselors understand the challenges of accepting gifts from clients and recognize that in some cultures small gifts are a token of respect and gratitude. When determining whether to accept gifts from clients, rehabilitation counselors take into account the cultural or community practice, therapeutic relationship, the monetary value of gifts, the client’s motivation for giving gifts, and the motivation of the rehabilitation counselor for accepting or declining gifts. Rehabilitation counselors are aware of and comply with their employers’ policies on accepting gifts.</a:t>
            </a:r>
          </a:p>
          <a:p>
            <a:endParaRPr lang="en-US" sz="1600" dirty="0"/>
          </a:p>
          <a:p>
            <a:r>
              <a:rPr lang="en-US" sz="1600" b="1" u="sng" dirty="0"/>
              <a:t>CDMS: </a:t>
            </a:r>
            <a:r>
              <a:rPr lang="en-US" sz="1600" dirty="0"/>
              <a:t>PRINCIPLE 3: Board-Certified Disability Management Specialists shall always maintain objectivity in their relationships with clients.</a:t>
            </a:r>
          </a:p>
          <a:p>
            <a:pPr>
              <a:buNone/>
            </a:pPr>
            <a:endParaRPr lang="en-US" sz="1600" dirty="0"/>
          </a:p>
          <a:p>
            <a:r>
              <a:rPr lang="en-US" sz="1600" b="1" u="sng" dirty="0"/>
              <a:t>ABVE:</a:t>
            </a:r>
            <a:r>
              <a:rPr lang="en-US" sz="1600" dirty="0"/>
              <a:t> Cannon 2- R2.1 Vocational Experts will make clear to referral sources, parties, and evaluees any limitations that may affect the evaluative relationship.</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#5</a:t>
            </a:r>
            <a:br>
              <a:rPr lang="en-US" dirty="0"/>
            </a:br>
            <a:endParaRPr lang="en-US" dirty="0"/>
          </a:p>
        </p:txBody>
      </p:sp>
      <p:sp>
        <p:nvSpPr>
          <p:cNvPr id="3" name="Content Placeholder 2"/>
          <p:cNvSpPr>
            <a:spLocks noGrp="1"/>
          </p:cNvSpPr>
          <p:nvPr>
            <p:ph idx="1"/>
          </p:nvPr>
        </p:nvSpPr>
        <p:spPr/>
        <p:txBody>
          <a:bodyPr>
            <a:normAutofit/>
          </a:bodyPr>
          <a:lstStyle/>
          <a:p>
            <a:pPr marL="514350" indent="-514350">
              <a:buNone/>
            </a:pPr>
            <a:r>
              <a:rPr lang="en-US" dirty="0"/>
              <a:t>Meeting in person or over the phone.</a:t>
            </a:r>
          </a:p>
          <a:p>
            <a:pPr marL="514350" indent="-514350">
              <a:buNone/>
            </a:pPr>
            <a:endParaRPr lang="en-US" dirty="0"/>
          </a:p>
          <a:p>
            <a:r>
              <a:rPr lang="en-US" b="1" u="sng" dirty="0"/>
              <a:t>Autonomy</a:t>
            </a:r>
            <a:r>
              <a:rPr lang="en-US" dirty="0"/>
              <a:t>: To respect the rights of clients to be </a:t>
            </a:r>
            <a:r>
              <a:rPr lang="en-US" dirty="0" err="1"/>
              <a:t>selfgoverning</a:t>
            </a:r>
            <a:r>
              <a:rPr lang="en-US" dirty="0"/>
              <a:t> within their social and cultural framework.</a:t>
            </a:r>
          </a:p>
          <a:p>
            <a:r>
              <a:rPr lang="en-US" b="1" u="sng" dirty="0"/>
              <a:t>Beneficence: </a:t>
            </a:r>
            <a:r>
              <a:rPr lang="en-US" dirty="0"/>
              <a:t>To do good to others; to promote the well-being of clients.</a:t>
            </a:r>
          </a:p>
          <a:p>
            <a:r>
              <a:rPr lang="en-US" b="1" u="sng" dirty="0"/>
              <a:t>Justice: </a:t>
            </a:r>
            <a:r>
              <a:rPr lang="en-US" dirty="0"/>
              <a:t>To be fair in the treatment of all clients; to provide appropriate services to all.</a:t>
            </a:r>
          </a:p>
          <a:p>
            <a:endParaRPr lang="en-US" dirty="0"/>
          </a:p>
          <a:p>
            <a:pPr>
              <a:buNone/>
            </a:pPr>
            <a:endParaRPr lang="en-US" dirty="0"/>
          </a:p>
          <a:p>
            <a:pPr>
              <a:buNone/>
            </a:pP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143000"/>
          </a:xfrm>
        </p:spPr>
        <p:txBody>
          <a:bodyPr>
            <a:normAutofit fontScale="90000"/>
          </a:bodyPr>
          <a:lstStyle/>
          <a:p>
            <a:pPr algn="ctr"/>
            <a:r>
              <a:rPr lang="en-US" dirty="0"/>
              <a:t>Ethical Situation #5 – continued </a:t>
            </a:r>
            <a:br>
              <a:rPr lang="en-US" dirty="0"/>
            </a:br>
            <a:r>
              <a:rPr lang="en-US" dirty="0"/>
              <a:t>ERA OF COVID</a:t>
            </a:r>
            <a:br>
              <a:rPr lang="en-US" dirty="0"/>
            </a:br>
            <a:endParaRPr lang="en-US" dirty="0"/>
          </a:p>
        </p:txBody>
      </p:sp>
      <p:sp>
        <p:nvSpPr>
          <p:cNvPr id="3" name="Content Placeholder 2"/>
          <p:cNvSpPr>
            <a:spLocks noGrp="1"/>
          </p:cNvSpPr>
          <p:nvPr>
            <p:ph idx="1"/>
          </p:nvPr>
        </p:nvSpPr>
        <p:spPr>
          <a:xfrm>
            <a:off x="457200" y="2209800"/>
            <a:ext cx="8229600" cy="4389120"/>
          </a:xfrm>
        </p:spPr>
        <p:txBody>
          <a:bodyPr>
            <a:normAutofit fontScale="77500" lnSpcReduction="20000"/>
          </a:bodyPr>
          <a:lstStyle/>
          <a:p>
            <a:pPr marL="514350" indent="-514350">
              <a:buNone/>
            </a:pPr>
            <a:r>
              <a:rPr lang="en-US" dirty="0"/>
              <a:t>Meeting in person versus video conference alternatives. </a:t>
            </a:r>
          </a:p>
          <a:p>
            <a:pPr marL="514350" indent="-514350">
              <a:buNone/>
            </a:pPr>
            <a:endParaRPr lang="en-US" dirty="0"/>
          </a:p>
          <a:p>
            <a:pPr marL="514350" indent="-514350"/>
            <a:r>
              <a:rPr lang="en-US" b="1" dirty="0"/>
              <a:t>CRC - Section J: Technology, Social Media, and Distance Counseling </a:t>
            </a:r>
            <a:r>
              <a:rPr lang="en-US" dirty="0"/>
              <a:t>Rehabilitation counselors recognize that service provision is not limited to in- person, face-to-face interactions. Rehabilitation counselors actively attempt to  understand the evolving nature of technology, social media, and distance  Counseling and how such resources may be used to better serve their clients.  Rehabilitation counselors appreciate the implications for legal and ethical  Practice when using technology, social media, or distance counseling and are particularly mindful of issues related to confidentiality, accessibility, and online behavior. </a:t>
            </a:r>
          </a:p>
          <a:p>
            <a:pPr marL="514350" indent="-514350">
              <a:buNone/>
            </a:pPr>
            <a:endParaRPr lang="en-US" dirty="0"/>
          </a:p>
          <a:p>
            <a:pPr marL="514350" indent="-514350"/>
            <a:r>
              <a:rPr lang="en-US" b="1" dirty="0"/>
              <a:t>J.3. a. Informed Consent and Disclosure. </a:t>
            </a:r>
            <a:r>
              <a:rPr lang="en-US" dirty="0"/>
              <a:t>Clients have the freedom to choose whether to  use technology based distance counseling within the rehabilitation counseling process. </a:t>
            </a:r>
          </a:p>
          <a:p>
            <a:pPr>
              <a:buNone/>
            </a:pPr>
            <a:endParaRPr lang="en-US" dirty="0"/>
          </a:p>
          <a:p>
            <a:pPr>
              <a:buNone/>
            </a:pPr>
            <a:endParaRPr lang="en-US" dirty="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Ethical Situation #6</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None/>
            </a:pPr>
            <a:r>
              <a:rPr lang="en-US" dirty="0"/>
              <a:t>Working with hostile, threatening, angry clients</a:t>
            </a:r>
          </a:p>
          <a:p>
            <a:endParaRPr lang="en-US" dirty="0"/>
          </a:p>
          <a:p>
            <a:r>
              <a:rPr lang="en-US" b="1" dirty="0"/>
              <a:t>CRC, A.8.:</a:t>
            </a:r>
          </a:p>
          <a:p>
            <a:pPr>
              <a:buNone/>
            </a:pPr>
            <a:endParaRPr lang="en-US" b="1" dirty="0"/>
          </a:p>
          <a:p>
            <a:pPr>
              <a:buNone/>
            </a:pPr>
            <a:r>
              <a:rPr lang="en-US" b="1" dirty="0"/>
              <a:t>	 c. Appropriate Termination and Referral. </a:t>
            </a:r>
            <a:r>
              <a:rPr lang="en-US" dirty="0"/>
              <a:t>Rehabilitation counselors may terminate services when in jeopardy of harm by clients or other persons with whom clients have a relationship.</a:t>
            </a:r>
          </a:p>
          <a:p>
            <a:pPr>
              <a:buNone/>
            </a:pPr>
            <a:r>
              <a:rPr lang="en-US" b="1" dirty="0"/>
              <a:t>	</a:t>
            </a:r>
          </a:p>
          <a:p>
            <a:pPr>
              <a:buNone/>
            </a:pPr>
            <a:r>
              <a:rPr lang="en-US" b="1" dirty="0"/>
              <a:t>	d. Appropriate Transfer of Services. </a:t>
            </a:r>
            <a:r>
              <a:rPr lang="en-US" dirty="0"/>
              <a:t>When rehabilitation counselors transfer or refer clients to other practitioners, they make reasonable efforts to ensure that appropriate counseling, services, and administrative processes are completed in a timely manner and that appropriate information and records are communicated and/or transferred to the referral source to facilitate a smooth transition.</a:t>
            </a:r>
          </a:p>
          <a:p>
            <a:pPr>
              <a:buNone/>
            </a:pPr>
            <a:r>
              <a:rPr lang="en-US" b="1" dirty="0"/>
              <a:t>	</a:t>
            </a:r>
          </a:p>
          <a:p>
            <a:pPr>
              <a:buNone/>
            </a:pPr>
            <a:r>
              <a:rPr lang="en-US" b="1" dirty="0"/>
              <a:t>	e. Abandonment Prohibited. </a:t>
            </a:r>
            <a:r>
              <a:rPr lang="en-US" dirty="0"/>
              <a:t>Rehabilitation counselors do not abandon or neglect clients. Rehabilitation counselors assist in making appropriate arrangements for the continuation of services when necessary during extended absences and following termination.</a:t>
            </a:r>
          </a:p>
          <a:p>
            <a:pPr>
              <a:buNone/>
            </a:pPr>
            <a:endParaRPr lang="en-US" dirty="0"/>
          </a:p>
          <a:p>
            <a:r>
              <a:rPr lang="en-US" b="1" dirty="0"/>
              <a:t>CDMS, Section 2: RPC 2.05 – TERMINATION OF SERVICES :</a:t>
            </a:r>
          </a:p>
          <a:p>
            <a:pPr>
              <a:buNone/>
            </a:pPr>
            <a:r>
              <a:rPr lang="en-US" dirty="0"/>
              <a:t>	Prior to the discontinuation  of disability management services, Board-Certified Disability Management Specialists will  document notification of discontinuation to all relevant parties consistent with applicable statutes and regulations </a:t>
            </a:r>
          </a:p>
          <a:p>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71600"/>
            <a:ext cx="8229600" cy="1143000"/>
          </a:xfrm>
        </p:spPr>
        <p:txBody>
          <a:bodyPr>
            <a:normAutofit fontScale="90000"/>
          </a:bodyPr>
          <a:lstStyle/>
          <a:p>
            <a:pPr algn="ctr"/>
            <a:br>
              <a:rPr lang="en-US" dirty="0"/>
            </a:br>
            <a:br>
              <a:rPr lang="en-US" dirty="0"/>
            </a:br>
            <a:br>
              <a:rPr lang="en-US" dirty="0"/>
            </a:br>
            <a:br>
              <a:rPr lang="en-US" dirty="0"/>
            </a:br>
            <a:br>
              <a:rPr lang="en-US" dirty="0"/>
            </a:br>
            <a:r>
              <a:rPr lang="en-US" dirty="0"/>
              <a:t>The Post Covid Era</a:t>
            </a:r>
            <a:br>
              <a:rPr lang="en-US" dirty="0"/>
            </a:br>
            <a:r>
              <a:rPr lang="en-US" sz="1800" dirty="0"/>
              <a:t>Barros-Bailey, M. &amp; </a:t>
            </a:r>
            <a:r>
              <a:rPr lang="en-US" sz="1800" dirty="0" err="1"/>
              <a:t>Tarvydas</a:t>
            </a:r>
            <a:r>
              <a:rPr lang="en-US" sz="1800" dirty="0"/>
              <a:t>, V. (2010): Ethical Dilemmas of Rehabilitation Counselors: Results of an International Qualitative </a:t>
            </a:r>
            <a:r>
              <a:rPr lang="en-US" sz="1800" dirty="0" err="1"/>
              <a:t>Study</a:t>
            </a:r>
            <a:r>
              <a:rPr lang="en-US" sz="1800" i="1" dirty="0" err="1"/>
              <a:t>The</a:t>
            </a:r>
            <a:r>
              <a:rPr lang="en-US" sz="1800" i="1" dirty="0"/>
              <a:t> Rehabilitation Professional 18(2), pp. 55–64</a:t>
            </a:r>
            <a:br>
              <a:rPr lang="en-US" sz="5400" dirty="0"/>
            </a:br>
            <a:r>
              <a:rPr lang="en-US" dirty="0"/>
              <a:t> </a:t>
            </a:r>
          </a:p>
        </p:txBody>
      </p:sp>
      <p:pic>
        <p:nvPicPr>
          <p:cNvPr id="3074" name="Picture 2"/>
          <p:cNvPicPr>
            <a:picLocks noGrp="1" noChangeAspect="1" noChangeArrowheads="1"/>
          </p:cNvPicPr>
          <p:nvPr>
            <p:ph idx="1"/>
          </p:nvPr>
        </p:nvPicPr>
        <p:blipFill>
          <a:blip r:embed="rId3" cstate="print"/>
          <a:srcRect/>
          <a:stretch>
            <a:fillRect/>
          </a:stretch>
        </p:blipFill>
        <p:spPr bwMode="auto">
          <a:xfrm>
            <a:off x="1600200" y="2590800"/>
            <a:ext cx="5859551" cy="3124200"/>
          </a:xfrm>
          <a:prstGeom prst="rect">
            <a:avLst/>
          </a:prstGeom>
          <a:noFill/>
          <a:ln w="9525">
            <a:noFill/>
            <a:miter lim="800000"/>
            <a:headEnd/>
            <a:tailEnd/>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Q&amp;A</a:t>
            </a:r>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Core of Ethics </a:t>
            </a:r>
          </a:p>
        </p:txBody>
      </p:sp>
      <p:sp>
        <p:nvSpPr>
          <p:cNvPr id="3" name="Content Placeholder 2"/>
          <p:cNvSpPr>
            <a:spLocks noGrp="1"/>
          </p:cNvSpPr>
          <p:nvPr>
            <p:ph idx="1"/>
          </p:nvPr>
        </p:nvSpPr>
        <p:spPr/>
        <p:txBody>
          <a:bodyPr>
            <a:normAutofit fontScale="70000" lnSpcReduction="20000"/>
          </a:bodyPr>
          <a:lstStyle/>
          <a:p>
            <a:r>
              <a:rPr lang="en-US" dirty="0"/>
              <a:t>“…a code of ethics is a living document”</a:t>
            </a:r>
          </a:p>
          <a:p>
            <a:pPr>
              <a:buNone/>
            </a:pPr>
            <a:endParaRPr lang="en-US" dirty="0"/>
          </a:p>
          <a:p>
            <a:r>
              <a:rPr lang="en-US" dirty="0"/>
              <a:t>“…one of the most abstract of pursuits, [is] writing a quality professional code of ethics. It conveys the art and science of getting the balance just right between capturing standards that are morally permissible and relevant and leading the membership by </a:t>
            </a:r>
            <a:r>
              <a:rPr lang="en-US" b="1" u="sng" dirty="0"/>
              <a:t>guiding counselors in making “good” judgments.”</a:t>
            </a:r>
          </a:p>
          <a:p>
            <a:pPr>
              <a:buNone/>
            </a:pPr>
            <a:endParaRPr lang="en-US" dirty="0"/>
          </a:p>
          <a:p>
            <a:r>
              <a:rPr lang="en-US" dirty="0"/>
              <a:t>“A valuable code of ethics must be able to anticipate emerging problems and issues so that members will be just enough ahead of them to </a:t>
            </a:r>
            <a:r>
              <a:rPr lang="en-US" b="1" u="sng" dirty="0"/>
              <a:t>have guidance making proper judgments</a:t>
            </a:r>
            <a:r>
              <a:rPr lang="en-US" dirty="0"/>
              <a:t>. Sights set too low will risk harm; sights set too high will overconstrain the practice of professionals.”</a:t>
            </a:r>
          </a:p>
          <a:p>
            <a:pPr>
              <a:buNone/>
            </a:pPr>
            <a:endParaRPr lang="en-US" dirty="0"/>
          </a:p>
          <a:p>
            <a:pPr>
              <a:buNone/>
            </a:pPr>
            <a:endParaRPr lang="en-US" b="1" dirty="0"/>
          </a:p>
          <a:p>
            <a:pPr>
              <a:buNone/>
            </a:pPr>
            <a:endParaRPr lang="en-US" b="1" dirty="0"/>
          </a:p>
          <a:p>
            <a:pPr>
              <a:buNone/>
            </a:pPr>
            <a:r>
              <a:rPr lang="en-US" sz="1900" dirty="0" err="1"/>
              <a:t>Tarvdas</a:t>
            </a:r>
            <a:r>
              <a:rPr lang="en-US" sz="1900" dirty="0"/>
              <a:t>, V., </a:t>
            </a:r>
            <a:r>
              <a:rPr lang="en-US" sz="1900" dirty="0" err="1"/>
              <a:t>Cottone</a:t>
            </a:r>
            <a:r>
              <a:rPr lang="en-US" sz="1900" dirty="0"/>
              <a:t>, R., and Saunders, J. (2010) Editorial: A New Ethics Code as a Tool for Innovations in Ethical Practice. The Rehabilitation Professional, 18 (2), p.p. 44-45.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dirty="0"/>
              <a:t>VRC Ethics: A </a:t>
            </a:r>
            <a:r>
              <a:rPr lang="en-US" i="1" dirty="0"/>
              <a:t>Very</a:t>
            </a:r>
            <a:r>
              <a:rPr lang="en-US" dirty="0"/>
              <a:t> Brief History </a:t>
            </a:r>
            <a:br>
              <a:rPr lang="en-US" dirty="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a:t>1960’s – “As yet, there is no published set of ethical principles for rehabilitation counseling. The American Psychological Association (1963) has published an ethical standards guide for psychologists, part of which has direct applicability to the field of counseling.” (McGowan &amp; Porter, 1967) </a:t>
            </a:r>
          </a:p>
          <a:p>
            <a:pPr>
              <a:buNone/>
            </a:pPr>
            <a:endParaRPr lang="en-US" dirty="0"/>
          </a:p>
          <a:p>
            <a:pPr>
              <a:buNone/>
            </a:pPr>
            <a:r>
              <a:rPr lang="en-US" dirty="0"/>
              <a:t>1971/1972 – “The first known attempt to study ethical dilemmas among rehabilitation counselors resulted in the development of an initial draft of a code for public comment in 1971” [Resulted in] the adoption of the finalized code of ethics by </a:t>
            </a:r>
            <a:r>
              <a:rPr lang="en-US" dirty="0" err="1"/>
              <a:t>te</a:t>
            </a:r>
            <a:r>
              <a:rPr lang="en-US" dirty="0"/>
              <a:t> National Rehabilitation Counseling Association on September 25, 1972, at a delegate assembly. (Barros-Bailey &amp; </a:t>
            </a:r>
            <a:r>
              <a:rPr lang="en-US" dirty="0" err="1"/>
              <a:t>Tarvydas</a:t>
            </a:r>
            <a:r>
              <a:rPr lang="en-US" dirty="0"/>
              <a:t>, 2010)</a:t>
            </a:r>
          </a:p>
          <a:p>
            <a:pPr>
              <a:buNone/>
            </a:pPr>
            <a:endParaRPr lang="en-US" dirty="0"/>
          </a:p>
          <a:p>
            <a:pPr>
              <a:buNone/>
            </a:pPr>
            <a:r>
              <a:rPr lang="en-US" i="1" dirty="0"/>
              <a:t>Note –  The 1970’s “set the stage for the founding of the National Association of Rehabilitation Professionals in the Private Sector.” (NARPPS). (Field, 2017)</a:t>
            </a:r>
          </a:p>
          <a:p>
            <a:endParaRPr lang="en-US" dirty="0"/>
          </a:p>
          <a:p>
            <a:pPr>
              <a:buNone/>
            </a:pPr>
            <a:r>
              <a:rPr lang="en-US" dirty="0"/>
              <a:t>1986 -“[This] was followed in 1986 by a joint survey of members of the American Rehabilitation Counseling Association and the National Rehabilitation Counseling Association.” …  “unifying the different sectors of the rehabilitation counseling profession and its professional organizations, [ as well as] having a code adopted by a credentialing organization that had an active disciplinary process.”  (Barros-Bailey &amp; </a:t>
            </a:r>
            <a:r>
              <a:rPr lang="en-US" dirty="0" err="1"/>
              <a:t>Tarvydas</a:t>
            </a:r>
            <a:r>
              <a:rPr lang="en-US" dirty="0"/>
              <a:t>, 2010). </a:t>
            </a:r>
          </a:p>
          <a:p>
            <a:pPr>
              <a:buNone/>
            </a:pPr>
            <a:endParaRPr lang="en-US" dirty="0"/>
          </a:p>
          <a:p>
            <a:pPr>
              <a:buNone/>
            </a:pPr>
            <a:r>
              <a:rPr lang="en-US" dirty="0"/>
              <a:t>1999 -“In 1999, the (NARPPS) Board of Directors changes the name of the association to the International Association of Rehabilitation Professionals.”  (Field, 2017):</a:t>
            </a:r>
          </a:p>
          <a:p>
            <a:pPr>
              <a:buNone/>
            </a:pPr>
            <a:endParaRPr lang="en-US" dirty="0"/>
          </a:p>
          <a:p>
            <a:pPr>
              <a:buNone/>
            </a:pPr>
            <a:endParaRPr lang="en-US" dirty="0"/>
          </a:p>
          <a:p>
            <a:pPr>
              <a:buNone/>
            </a:pPr>
            <a:r>
              <a:rPr lang="en-US" sz="1400" i="1" dirty="0"/>
              <a:t>McGowan , John F, &amp; Porter, Thomas, L. (1967). An Introduction to the Vocational Rehabilitation Process. A Training Manual. Rehabilitation Service Series No. 68-32. </a:t>
            </a:r>
          </a:p>
          <a:p>
            <a:pPr>
              <a:buNone/>
            </a:pPr>
            <a:r>
              <a:rPr lang="en-US" sz="1400" dirty="0"/>
              <a:t>Barros-Bailey, M. &amp; </a:t>
            </a:r>
            <a:r>
              <a:rPr lang="en-US" sz="1400" dirty="0" err="1"/>
              <a:t>Tarvydas</a:t>
            </a:r>
            <a:r>
              <a:rPr lang="en-US" sz="1400" dirty="0"/>
              <a:t>, V. (2010): Ethical Dilemmas of Rehabilitation Counselors: Results of an International Qualitative Study </a:t>
            </a:r>
            <a:r>
              <a:rPr lang="en-US" sz="1400" i="1" dirty="0"/>
              <a:t>The Rehabilitation Professional 18(2), pp. 55–64</a:t>
            </a:r>
          </a:p>
          <a:p>
            <a:pPr>
              <a:buNone/>
            </a:pPr>
            <a:endParaRPr lang="en-US" sz="1400" i="1" dirty="0"/>
          </a:p>
          <a:p>
            <a:pPr>
              <a:buNone/>
            </a:pPr>
            <a:r>
              <a:rPr lang="en-US" sz="1200" dirty="0"/>
              <a:t>Field, Tim F. (2017). A History of Private Sector Rehabilitation. </a:t>
            </a:r>
          </a:p>
          <a:p>
            <a:pPr>
              <a:buNone/>
            </a:pPr>
            <a:r>
              <a:rPr lang="en-US" sz="1200" dirty="0"/>
              <a:t>	Elliott &amp;</a:t>
            </a:r>
            <a:r>
              <a:rPr lang="en-US" sz="1200" dirty="0" err="1"/>
              <a:t>Fitzpartick</a:t>
            </a:r>
            <a:r>
              <a:rPr lang="en-US" sz="1200" dirty="0"/>
              <a:t>, Athens GA. </a:t>
            </a:r>
          </a:p>
          <a:p>
            <a:pPr>
              <a:buNone/>
            </a:pPr>
            <a:endParaRPr lang="en-US" sz="1200" dirty="0"/>
          </a:p>
          <a:p>
            <a:pPr>
              <a:buNone/>
            </a:pPr>
            <a:r>
              <a:rPr lang="en-US" sz="1200" dirty="0"/>
              <a:t>Barros-Bailey, M. &amp; </a:t>
            </a:r>
            <a:r>
              <a:rPr lang="en-US" sz="1200" dirty="0" err="1"/>
              <a:t>Tarvydas</a:t>
            </a:r>
            <a:r>
              <a:rPr lang="en-US" sz="1200" dirty="0"/>
              <a:t>, V. (2010): Ethical Dilemmas of Rehabilitation Counselors: Results of an International Qualitative Study</a:t>
            </a:r>
          </a:p>
          <a:p>
            <a:pPr lvl="1">
              <a:buNone/>
            </a:pPr>
            <a:r>
              <a:rPr lang="en-US" sz="1200" i="1" dirty="0"/>
              <a:t>The Rehabilitation Professional 18(2), pp. 55–64</a:t>
            </a:r>
            <a:endParaRPr lang="en-US" sz="1200" dirty="0"/>
          </a:p>
          <a:p>
            <a:pPr>
              <a:buNone/>
            </a:pPr>
            <a:endParaRPr lang="en-US" sz="1400" dirty="0"/>
          </a:p>
          <a:p>
            <a:pPr>
              <a:buNone/>
            </a:pPr>
            <a:endParaRPr lang="en-US" sz="1400" i="1"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Autofit/>
          </a:bodyPr>
          <a:lstStyle/>
          <a:p>
            <a:pPr algn="ctr"/>
            <a:r>
              <a:rPr lang="en-US" sz="3600" dirty="0"/>
              <a:t>Ethical Dilemmas of Rehabilitation Counselors: Results of an International Qualitative Study (2010)</a:t>
            </a:r>
          </a:p>
        </p:txBody>
      </p:sp>
      <p:sp>
        <p:nvSpPr>
          <p:cNvPr id="4" name="Content Placeholder 3"/>
          <p:cNvSpPr>
            <a:spLocks noGrp="1"/>
          </p:cNvSpPr>
          <p:nvPr>
            <p:ph idx="1"/>
          </p:nvPr>
        </p:nvSpPr>
        <p:spPr/>
        <p:txBody>
          <a:bodyPr>
            <a:normAutofit/>
          </a:bodyPr>
          <a:lstStyle/>
          <a:p>
            <a:pPr marL="514350" indent="-514350">
              <a:buNone/>
            </a:pPr>
            <a:endParaRPr lang="en-US" sz="2000" dirty="0"/>
          </a:p>
          <a:p>
            <a:pPr marL="514350" indent="-514350">
              <a:buNone/>
            </a:pPr>
            <a:endParaRPr lang="en-US" sz="2000" dirty="0"/>
          </a:p>
          <a:p>
            <a:pPr marL="514350" indent="-514350">
              <a:buNone/>
            </a:pPr>
            <a:r>
              <a:rPr lang="en-US" sz="2000" dirty="0"/>
              <a:t>#1 Client Welfare: (Includes Definition of Client, Rehabilitation and Counseling Plans, Career and Employment Needs, and Autonomy.</a:t>
            </a:r>
          </a:p>
          <a:p>
            <a:pPr marL="514350" indent="-514350">
              <a:buNone/>
            </a:pPr>
            <a:endParaRPr lang="en-US" sz="2000" dirty="0"/>
          </a:p>
          <a:p>
            <a:pPr marL="514350" indent="-514350">
              <a:buNone/>
            </a:pPr>
            <a:r>
              <a:rPr lang="en-US" sz="2000" dirty="0"/>
              <a:t>#2 Rights to Privacy: (Includes Respect for Privacy, Explanation of Limitations, and Work Environment)</a:t>
            </a:r>
          </a:p>
          <a:p>
            <a:pPr marL="514350" indent="-514350">
              <a:buNone/>
            </a:pPr>
            <a:endParaRPr lang="en-US" sz="2000" dirty="0"/>
          </a:p>
          <a:p>
            <a:pPr marL="514350" indent="-514350">
              <a:buNone/>
            </a:pPr>
            <a:r>
              <a:rPr lang="en-US" sz="2000" dirty="0"/>
              <a:t>#3 Client Rights: (Includes Disclosure, Third Party Referrals, and Freedom of Choice).</a:t>
            </a:r>
          </a:p>
          <a:p>
            <a:pPr marL="514350" indent="-514350">
              <a:buNone/>
            </a:pPr>
            <a:endParaRPr lang="en-US" sz="2000" dirty="0"/>
          </a:p>
          <a:p>
            <a:pPr>
              <a:buNone/>
            </a:pPr>
            <a:r>
              <a:rPr lang="en-US" sz="1200" dirty="0"/>
              <a:t>Barros-Bailey, M. &amp; </a:t>
            </a:r>
            <a:r>
              <a:rPr lang="en-US" sz="1200" dirty="0" err="1"/>
              <a:t>Tarvydas</a:t>
            </a:r>
            <a:r>
              <a:rPr lang="en-US" sz="1200" dirty="0"/>
              <a:t>, V. (2010): Ethical Dilemmas of Rehabilitation Counselors: Results of an International Qualitative </a:t>
            </a:r>
            <a:r>
              <a:rPr lang="en-US" sz="1200" dirty="0" err="1"/>
              <a:t>Study</a:t>
            </a:r>
            <a:r>
              <a:rPr lang="en-US" sz="1200" i="1" dirty="0" err="1"/>
              <a:t>The</a:t>
            </a:r>
            <a:r>
              <a:rPr lang="en-US" sz="1200" i="1" dirty="0"/>
              <a:t> Rehabilitation Professional 18(2), pp. 55–64</a:t>
            </a:r>
            <a:endParaRPr lang="en-US" sz="1200" dirty="0"/>
          </a:p>
          <a:p>
            <a:pPr marL="514350" indent="-514350">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 and</a:t>
            </a:r>
            <a:br>
              <a:rPr lang="en-US" dirty="0"/>
            </a:br>
            <a:r>
              <a:rPr lang="en-US" dirty="0"/>
              <a:t>Jurisdictional Considerations: </a:t>
            </a:r>
          </a:p>
        </p:txBody>
      </p:sp>
      <p:sp>
        <p:nvSpPr>
          <p:cNvPr id="3" name="Content Placeholder 2"/>
          <p:cNvSpPr>
            <a:spLocks noGrp="1"/>
          </p:cNvSpPr>
          <p:nvPr>
            <p:ph idx="1"/>
          </p:nvPr>
        </p:nvSpPr>
        <p:spPr/>
        <p:txBody>
          <a:bodyPr>
            <a:normAutofit fontScale="25000" lnSpcReduction="20000"/>
          </a:bodyPr>
          <a:lstStyle/>
          <a:p>
            <a:pPr>
              <a:buNone/>
            </a:pPr>
            <a:r>
              <a:rPr lang="en-US" sz="4800" b="1" u="sng" dirty="0"/>
              <a:t>IARP Vocational/Placement Standards of Practice and Competencies:</a:t>
            </a:r>
          </a:p>
          <a:p>
            <a:pPr>
              <a:buNone/>
            </a:pPr>
            <a:endParaRPr lang="en-US" sz="4800" dirty="0"/>
          </a:p>
          <a:p>
            <a:pPr>
              <a:buNone/>
            </a:pPr>
            <a:r>
              <a:rPr lang="en-US" sz="4800" dirty="0"/>
              <a:t>IARP members recognize the uniqueness of providing vocational rehabilitation services under various federal and state laws and insurance overages. </a:t>
            </a:r>
          </a:p>
          <a:p>
            <a:pPr algn="ctr">
              <a:buNone/>
            </a:pPr>
            <a:endParaRPr lang="en-US" sz="4800" dirty="0"/>
          </a:p>
          <a:p>
            <a:pPr>
              <a:buNone/>
            </a:pPr>
            <a:r>
              <a:rPr lang="en-US" sz="4800" b="1" u="sng" dirty="0"/>
              <a:t>Certified Rehabilitation Counselor Scope of Practice Statement:</a:t>
            </a:r>
          </a:p>
          <a:p>
            <a:pPr>
              <a:buNone/>
            </a:pPr>
            <a:endParaRPr lang="en-US" sz="4800" b="1" u="sng" dirty="0"/>
          </a:p>
          <a:p>
            <a:pPr>
              <a:buNone/>
            </a:pPr>
            <a:r>
              <a:rPr lang="en-US" sz="4800" dirty="0"/>
              <a:t>Rehabilitation counselors obey the laws of the legal jurisdiction in which they practice unless there is a conflict with the Code. If ethical responsibilities  conflict with laws, rehabilitation counselors make known their commitment to the Code and take steps to resolve conflicts. If conflicts  cannot be resolved by such means, rehabilitation counselors may adhere to the requirements of law.</a:t>
            </a:r>
          </a:p>
          <a:p>
            <a:pPr>
              <a:buNone/>
            </a:pPr>
            <a:endParaRPr lang="en-US" sz="4800" dirty="0"/>
          </a:p>
          <a:p>
            <a:pPr>
              <a:buNone/>
            </a:pPr>
            <a:r>
              <a:rPr lang="en-US" sz="4800" b="1" u="sng" dirty="0"/>
              <a:t>Certified Disability Management Specialist Ethical Issues: </a:t>
            </a:r>
          </a:p>
          <a:p>
            <a:pPr>
              <a:buNone/>
            </a:pPr>
            <a:endParaRPr lang="en-US" sz="4800" b="1" u="sng" dirty="0"/>
          </a:p>
          <a:p>
            <a:pPr>
              <a:buNone/>
            </a:pPr>
            <a:r>
              <a:rPr lang="en-US" sz="4800" dirty="0"/>
              <a:t>At the same time, the Commission recognizes that it would not be appropriate to presume to enforce the codes of professional conduct or the code of ethics of any other certifying agency or any legal jurisdiction affecting a Board-Certified Disability Management Specialist.</a:t>
            </a:r>
          </a:p>
          <a:p>
            <a:pPr>
              <a:buNone/>
            </a:pPr>
            <a:endParaRPr lang="en-US" sz="4800" b="1" dirty="0"/>
          </a:p>
          <a:p>
            <a:pPr>
              <a:buNone/>
            </a:pPr>
            <a:r>
              <a:rPr lang="en-US" sz="4800" b="1" u="sng" dirty="0"/>
              <a:t>American Board of Vocational Experts Code of Ethics: </a:t>
            </a:r>
          </a:p>
          <a:p>
            <a:pPr>
              <a:buNone/>
            </a:pPr>
            <a:endParaRPr lang="en-US" sz="4800" b="1" u="sng" dirty="0"/>
          </a:p>
          <a:p>
            <a:pPr>
              <a:buNone/>
            </a:pPr>
            <a:r>
              <a:rPr lang="en-US" sz="4800" dirty="0"/>
              <a:t>Vocational Experts will obey the laws and statutes of the legal jurisdiction in which they practice.</a:t>
            </a:r>
          </a:p>
          <a:p>
            <a:pPr>
              <a:buNone/>
            </a:pPr>
            <a:endParaRPr lang="en-US" sz="5600" dirty="0"/>
          </a:p>
          <a:p>
            <a:pPr>
              <a:buNone/>
            </a:pPr>
            <a:endParaRPr lang="en-US" sz="2800" dirty="0"/>
          </a:p>
          <a:p>
            <a:pPr>
              <a:buNone/>
            </a:pPr>
            <a:r>
              <a:rPr lang="en-US" sz="2400" dirty="0"/>
              <a:t>Certified Disability Management Specialist(2021). Scope of Practice. https://www.cdms.org/about-cdms/scope-practice; Commission on Rehabilitation Counselor Certification (2021). CRC/CRCC Scope of Practice. https://www.crccertification.com/crc-crcc-scope-of-practice; International Association of Rehabilitation Professionals, (2007). Standards and Code of Ethics. https://cdn.ymaws.com/rehabpro.org/resource/resmgr/files/RehabPro/IARP-Code-of-Ethics.pdf; American Board of Vocational Experts (2020). https://abve.net/wp-content/uploads/2021/01/ABVE_Code_of_Ethics_2020-revised.pdf</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a:t>
            </a:r>
            <a:br>
              <a:rPr lang="en-US" dirty="0"/>
            </a:br>
            <a:r>
              <a:rPr lang="en-US" dirty="0"/>
              <a:t>Who is the Client? </a:t>
            </a:r>
          </a:p>
        </p:txBody>
      </p:sp>
      <p:sp>
        <p:nvSpPr>
          <p:cNvPr id="3" name="Content Placeholder 2"/>
          <p:cNvSpPr>
            <a:spLocks noGrp="1"/>
          </p:cNvSpPr>
          <p:nvPr>
            <p:ph idx="1"/>
          </p:nvPr>
        </p:nvSpPr>
        <p:spPr/>
        <p:txBody>
          <a:bodyPr>
            <a:normAutofit/>
          </a:bodyPr>
          <a:lstStyle/>
          <a:p>
            <a:pPr>
              <a:buNone/>
            </a:pPr>
            <a:r>
              <a:rPr lang="en-US" sz="2800" b="1" u="sng" dirty="0"/>
              <a:t>IARP: </a:t>
            </a:r>
          </a:p>
          <a:p>
            <a:pPr>
              <a:buNone/>
            </a:pPr>
            <a:r>
              <a:rPr lang="en-US" sz="2400" dirty="0"/>
              <a:t>IARP members’ primary obligation is always to the client, defined as the person with or without a disability to whom their assignment pertains. There may be institutional recipients of services that are provided for the benefit of an organization, not that of a single individual. </a:t>
            </a:r>
          </a:p>
          <a:p>
            <a:pPr>
              <a:buNone/>
            </a:pPr>
            <a:endParaRPr lang="en-US"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r>
              <a:rPr lang="en-US" dirty="0"/>
              <a:t>Code of Ethics:</a:t>
            </a:r>
            <a:br>
              <a:rPr lang="en-US" dirty="0"/>
            </a:br>
            <a:r>
              <a:rPr lang="en-US" dirty="0"/>
              <a:t>Who is the Client? </a:t>
            </a:r>
          </a:p>
        </p:txBody>
      </p:sp>
      <p:sp>
        <p:nvSpPr>
          <p:cNvPr id="3" name="Content Placeholder 2"/>
          <p:cNvSpPr>
            <a:spLocks noGrp="1"/>
          </p:cNvSpPr>
          <p:nvPr>
            <p:ph idx="1"/>
          </p:nvPr>
        </p:nvSpPr>
        <p:spPr/>
        <p:txBody>
          <a:bodyPr>
            <a:normAutofit fontScale="85000" lnSpcReduction="20000"/>
          </a:bodyPr>
          <a:lstStyle/>
          <a:p>
            <a:pPr>
              <a:buNone/>
            </a:pPr>
            <a:r>
              <a:rPr lang="en-US" sz="1600" b="1" u="sng" dirty="0"/>
              <a:t>ABVE: </a:t>
            </a:r>
          </a:p>
          <a:p>
            <a:pPr>
              <a:buNone/>
            </a:pPr>
            <a:r>
              <a:rPr lang="en-US" sz="1600" dirty="0"/>
              <a:t>In a forensic setting, the professional who is engaged as an expert witness has no client. The ultimate role of the expert in a forensic setting is to communicate the truth of the matter as the expert sees it. Expert opinions should be based on sound methodology and empirical data. Experts do not advocate for, or attempt to preserve the interests of, the person being evaluated, an attorney, or any other party in the legal matter. Experts use their unique specialized knowledge and skills to analyze the empirical data, to generate hypotheses, test their validity against the facts, and to use their skilled clinical judgment to express opinions that reflect on the issues at hand.</a:t>
            </a:r>
          </a:p>
          <a:p>
            <a:pPr>
              <a:buNone/>
            </a:pPr>
            <a:endParaRPr lang="en-US" sz="1600" b="1" u="sng" dirty="0"/>
          </a:p>
          <a:p>
            <a:pPr>
              <a:buNone/>
            </a:pPr>
            <a:r>
              <a:rPr lang="en-US" sz="1600" b="1" u="sng" dirty="0"/>
              <a:t>CDMS: </a:t>
            </a:r>
          </a:p>
          <a:p>
            <a:pPr>
              <a:buNone/>
            </a:pPr>
            <a:r>
              <a:rPr lang="en-US" sz="1600" dirty="0"/>
              <a:t>Individual and/or organization to or for whom disability management services are provided. These individuals may include patients, beneficiaries, injured workers, claimants, insured individuals, or persons with disabilities of any age group. The organization may include public, private and/or not-for-profit entities that engage the services of a Board- Certified Disability Management Specialists. This term includes all of surrounding support of the individual or organization as well. </a:t>
            </a:r>
          </a:p>
          <a:p>
            <a:pPr>
              <a:buNone/>
            </a:pPr>
            <a:endParaRPr lang="en-US" sz="1600" dirty="0"/>
          </a:p>
          <a:p>
            <a:pPr>
              <a:buNone/>
            </a:pPr>
            <a:r>
              <a:rPr lang="en-US" sz="1600" b="1" u="sng" dirty="0"/>
              <a:t>CRC:</a:t>
            </a:r>
          </a:p>
          <a:p>
            <a:pPr>
              <a:buNone/>
            </a:pPr>
            <a:r>
              <a:rPr lang="en-US" sz="1600" dirty="0"/>
              <a:t>The primary obligation of rehabilitation counselors is to clients, defined as individuals with or directly affected by a disability, who receive services from rehabilitation counselors. At times, rehabilitation counseling services may be provided to individuals other than those with disabilities. In some settings, clients may be referred to by other terms such as, but not limited to, consumers. </a:t>
            </a:r>
          </a:p>
          <a:p>
            <a:pPr>
              <a:buNone/>
            </a:pPr>
            <a:endParaRPr lang="en-US"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784</TotalTime>
  <Words>5250</Words>
  <Application>Microsoft Office PowerPoint</Application>
  <PresentationFormat>On-screen Show (4:3)</PresentationFormat>
  <Paragraphs>437</Paragraphs>
  <Slides>36</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Constantia</vt:lpstr>
      <vt:lpstr>Wingdings 2</vt:lpstr>
      <vt:lpstr>Flow</vt:lpstr>
      <vt:lpstr>      Ethical Issues for VRC’s in Vocational Recovery</vt:lpstr>
      <vt:lpstr>Overview/Objectives</vt:lpstr>
      <vt:lpstr>   Role and Scope </vt:lpstr>
      <vt:lpstr>Core of Ethics </vt:lpstr>
      <vt:lpstr>VRC Ethics: A Very Brief History  </vt:lpstr>
      <vt:lpstr>Ethical Dilemmas of Rehabilitation Counselors: Results of an International Qualitative Study (2010)</vt:lpstr>
      <vt:lpstr>   Code of Ethics and Jurisdictional Considerations: </vt:lpstr>
      <vt:lpstr>   Code of Ethics: Who is the Client? </vt:lpstr>
      <vt:lpstr>   Code of Ethics: Who is the Client? </vt:lpstr>
      <vt:lpstr>Our Jurisdiction: Vocational Recovery Model  </vt:lpstr>
      <vt:lpstr>Our Jurisdiction: Vocational Recovery Model </vt:lpstr>
      <vt:lpstr>Return to Work Culture:  Vision</vt:lpstr>
      <vt:lpstr>   Work Disability &amp; Contributing Risk Elements </vt:lpstr>
      <vt:lpstr>Preventing Work Disability</vt:lpstr>
      <vt:lpstr>Work Disability &amp; Contributing Risk Elements</vt:lpstr>
      <vt:lpstr> Work Disability &amp; Contributing Risk Elements </vt:lpstr>
      <vt:lpstr>Worker Centric</vt:lpstr>
      <vt:lpstr>Vocational Services, Return to Work Priorities &amp; Practices</vt:lpstr>
      <vt:lpstr>  Vocational Services, Return to Work Priorities &amp; Practices</vt:lpstr>
      <vt:lpstr>Building the Case for Vocational Recovery</vt:lpstr>
      <vt:lpstr> Role and Scope, IARP  </vt:lpstr>
      <vt:lpstr>Role and Scope, CRC</vt:lpstr>
      <vt:lpstr>    Role and Scope, CRC Continued </vt:lpstr>
      <vt:lpstr>Role and Scope, CDMS</vt:lpstr>
      <vt:lpstr>Role and Scope, ABVE</vt:lpstr>
      <vt:lpstr>Principles of Ethical Behavior </vt:lpstr>
      <vt:lpstr>Protocol When Facing Ethical Dilemmas? </vt:lpstr>
      <vt:lpstr>Ethical Situation #1 </vt:lpstr>
      <vt:lpstr>Ethical Situation #2 </vt:lpstr>
      <vt:lpstr>Ethical Situation #3 </vt:lpstr>
      <vt:lpstr>Ethical Situation #4 </vt:lpstr>
      <vt:lpstr>Ethical Situation #5 </vt:lpstr>
      <vt:lpstr>Ethical Situation #5 – continued  ERA OF COVID </vt:lpstr>
      <vt:lpstr>Ethical Situation #6 </vt:lpstr>
      <vt:lpstr>     The Post Covid Era Barros-Bailey, M. &amp; Tarvydas, V. (2010): Ethical Dilemmas of Rehabilitation Counselors: Results of an International Qualitative StudyThe Rehabilitation Professional 18(2), pp. 55–64  </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Katrina Taylor</cp:lastModifiedBy>
  <cp:revision>90</cp:revision>
  <dcterms:created xsi:type="dcterms:W3CDTF">2016-11-26T19:20:31Z</dcterms:created>
  <dcterms:modified xsi:type="dcterms:W3CDTF">2021-04-26T16:42:08Z</dcterms:modified>
</cp:coreProperties>
</file>